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1" r:id="rId1"/>
  </p:sldMasterIdLst>
  <p:notesMasterIdLst>
    <p:notesMasterId r:id="rId20"/>
  </p:notesMasterIdLst>
  <p:handoutMasterIdLst>
    <p:handoutMasterId r:id="rId21"/>
  </p:handoutMasterIdLst>
  <p:sldIdLst>
    <p:sldId id="334" r:id="rId2"/>
    <p:sldId id="4481" r:id="rId3"/>
    <p:sldId id="4482" r:id="rId4"/>
    <p:sldId id="4483" r:id="rId5"/>
    <p:sldId id="4486" r:id="rId6"/>
    <p:sldId id="4484" r:id="rId7"/>
    <p:sldId id="4485" r:id="rId8"/>
    <p:sldId id="4487" r:id="rId9"/>
    <p:sldId id="4488" r:id="rId10"/>
    <p:sldId id="4489" r:id="rId11"/>
    <p:sldId id="4490" r:id="rId12"/>
    <p:sldId id="4491" r:id="rId13"/>
    <p:sldId id="4492" r:id="rId14"/>
    <p:sldId id="4493" r:id="rId15"/>
    <p:sldId id="4495" r:id="rId16"/>
    <p:sldId id="4494" r:id="rId17"/>
    <p:sldId id="330" r:id="rId18"/>
    <p:sldId id="333" r:id="rId19"/>
  </p:sldIdLst>
  <p:sldSz cx="9144000" cy="6858000" type="screen4x3"/>
  <p:notesSz cx="7099300" cy="10234613"/>
  <p:defaultTextStyle>
    <a:defPPr>
      <a:defRPr lang="en-US"/>
    </a:defPPr>
    <a:lvl1pPr algn="l" rtl="0" eaLnBrk="0" fontAlgn="base" hangingPunct="0">
      <a:spcBef>
        <a:spcPct val="0"/>
      </a:spcBef>
      <a:spcAft>
        <a:spcPct val="0"/>
      </a:spcAft>
      <a:defRPr kumimoji="1"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2">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85" autoAdjust="0"/>
    <p:restoredTop sz="95922" autoAdjust="0"/>
  </p:normalViewPr>
  <p:slideViewPr>
    <p:cSldViewPr showGuides="1">
      <p:cViewPr>
        <p:scale>
          <a:sx n="91" d="100"/>
          <a:sy n="91" d="100"/>
        </p:scale>
        <p:origin x="-1507"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112" d="100"/>
          <a:sy n="112" d="100"/>
        </p:scale>
        <p:origin x="-582" y="-72"/>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8163" cy="511175"/>
          </a:xfrm>
          <a:prstGeom prst="rect">
            <a:avLst/>
          </a:prstGeom>
        </p:spPr>
        <p:txBody>
          <a:bodyPr vert="horz" lIns="94601" tIns="47301" rIns="94601" bIns="47301" rtlCol="0"/>
          <a:lstStyle>
            <a:lvl1pPr algn="l" eaLnBrk="1" hangingPunct="1">
              <a:defRPr sz="1100">
                <a:latin typeface="Times New Roman" charset="0"/>
                <a:ea typeface="ＭＳ Ｐゴシック" charset="-128"/>
                <a:cs typeface="+mn-cs"/>
              </a:defRPr>
            </a:lvl1pPr>
          </a:lstStyle>
          <a:p>
            <a:pPr>
              <a:defRPr/>
            </a:pPr>
            <a:endParaRPr lang="ja-JP" altLang="en-US"/>
          </a:p>
        </p:txBody>
      </p:sp>
      <p:sp>
        <p:nvSpPr>
          <p:cNvPr id="4" name="フッター プレースホルダ 3"/>
          <p:cNvSpPr>
            <a:spLocks noGrp="1"/>
          </p:cNvSpPr>
          <p:nvPr>
            <p:ph type="ftr" sz="quarter" idx="2"/>
          </p:nvPr>
        </p:nvSpPr>
        <p:spPr>
          <a:xfrm>
            <a:off x="0" y="9721850"/>
            <a:ext cx="3078163" cy="511175"/>
          </a:xfrm>
          <a:prstGeom prst="rect">
            <a:avLst/>
          </a:prstGeom>
        </p:spPr>
        <p:txBody>
          <a:bodyPr vert="horz" lIns="94601" tIns="47301" rIns="94601" bIns="47301" rtlCol="0" anchor="b"/>
          <a:lstStyle>
            <a:lvl1pPr algn="l" eaLnBrk="1" hangingPunct="1">
              <a:defRPr sz="1100">
                <a:latin typeface="Times New Roman" charset="0"/>
                <a:ea typeface="ＭＳ Ｐゴシック" charset="-128"/>
                <a:cs typeface="+mn-cs"/>
              </a:defRPr>
            </a:lvl1pPr>
          </a:lstStyle>
          <a:p>
            <a:pPr>
              <a:defRPr/>
            </a:pPr>
            <a:endParaRPr lang="ja-JP" altLang="en-US"/>
          </a:p>
        </p:txBody>
      </p:sp>
      <p:sp>
        <p:nvSpPr>
          <p:cNvPr id="5" name="スライド番号プレースホルダ 4"/>
          <p:cNvSpPr>
            <a:spLocks noGrp="1"/>
          </p:cNvSpPr>
          <p:nvPr>
            <p:ph type="sldNum" sz="quarter" idx="3"/>
          </p:nvPr>
        </p:nvSpPr>
        <p:spPr>
          <a:xfrm>
            <a:off x="4019550" y="9721850"/>
            <a:ext cx="3078163" cy="511175"/>
          </a:xfrm>
          <a:prstGeom prst="rect">
            <a:avLst/>
          </a:prstGeom>
        </p:spPr>
        <p:txBody>
          <a:bodyPr vert="horz" wrap="square" lIns="94601" tIns="47301" rIns="94601" bIns="47301" numCol="1" anchor="b" anchorCtr="0" compatLnSpc="1">
            <a:prstTxWarp prst="textNoShape">
              <a:avLst/>
            </a:prstTxWarp>
          </a:bodyPr>
          <a:lstStyle>
            <a:lvl1pPr algn="r" eaLnBrk="1" hangingPunct="1">
              <a:defRPr sz="1100">
                <a:ea typeface="ＭＳ Ｐゴシック" panose="020B0600070205080204" pitchFamily="50" charset="-128"/>
              </a:defRPr>
            </a:lvl1pPr>
          </a:lstStyle>
          <a:p>
            <a:pPr>
              <a:defRPr/>
            </a:pPr>
            <a:fld id="{B7D73377-65D5-4E76-9D0F-FF8DB16ACDE4}" type="slidenum">
              <a:rPr lang="ja-JP" altLang="en-US"/>
              <a:pPr>
                <a:defRPr/>
              </a:pPr>
              <a:t>‹#›</a:t>
            </a:fld>
            <a:endParaRPr lang="ja-JP" altLang="en-US"/>
          </a:p>
        </p:txBody>
      </p:sp>
    </p:spTree>
    <p:extLst>
      <p:ext uri="{BB962C8B-B14F-4D97-AF65-F5344CB8AC3E}">
        <p14:creationId xmlns:p14="http://schemas.microsoft.com/office/powerpoint/2010/main" val="15805282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4601" tIns="47301" rIns="94601" bIns="47301" numCol="1" anchor="t" anchorCtr="0" compatLnSpc="1">
            <a:prstTxWarp prst="textNoShape">
              <a:avLst/>
            </a:prstTxWarp>
          </a:bodyPr>
          <a:lstStyle>
            <a:lvl1pPr eaLnBrk="1" hangingPunct="1">
              <a:defRPr sz="1100">
                <a:latin typeface="Times New Roman" charset="0"/>
                <a:ea typeface="ＭＳ Ｐゴシック" charset="-128"/>
                <a:cs typeface="+mn-cs"/>
              </a:defRPr>
            </a:lvl1pPr>
          </a:lstStyle>
          <a:p>
            <a:pPr>
              <a:defRPr/>
            </a:pPr>
            <a:endParaRPr lang="en-US" altLang="ja-JP"/>
          </a:p>
        </p:txBody>
      </p:sp>
      <p:sp>
        <p:nvSpPr>
          <p:cNvPr id="16387" name="Rectangle 3"/>
          <p:cNvSpPr>
            <a:spLocks noGrp="1" noChangeArrowheads="1"/>
          </p:cNvSpPr>
          <p:nvPr>
            <p:ph type="dt" idx="1"/>
          </p:nvPr>
        </p:nvSpPr>
        <p:spPr bwMode="auto">
          <a:xfrm>
            <a:off x="4019550" y="0"/>
            <a:ext cx="3078163" cy="511175"/>
          </a:xfrm>
          <a:prstGeom prst="rect">
            <a:avLst/>
          </a:prstGeom>
          <a:noFill/>
          <a:ln w="9525">
            <a:noFill/>
            <a:miter lim="800000"/>
            <a:headEnd/>
            <a:tailEnd/>
          </a:ln>
          <a:effectLst/>
        </p:spPr>
        <p:txBody>
          <a:bodyPr vert="horz" wrap="square" lIns="94601" tIns="47301" rIns="94601" bIns="47301" numCol="1" anchor="t" anchorCtr="0" compatLnSpc="1">
            <a:prstTxWarp prst="textNoShape">
              <a:avLst/>
            </a:prstTxWarp>
          </a:bodyPr>
          <a:lstStyle>
            <a:lvl1pPr algn="r" eaLnBrk="1" hangingPunct="1">
              <a:defRPr sz="1100">
                <a:latin typeface="Times New Roman" charset="0"/>
                <a:ea typeface="ＭＳ Ｐゴシック" charset="-128"/>
                <a:cs typeface="+mn-cs"/>
              </a:defRPr>
            </a:lvl1pPr>
          </a:lstStyle>
          <a:p>
            <a:pPr>
              <a:defRPr/>
            </a:pPr>
            <a:endParaRPr lang="en-US" altLang="ja-JP"/>
          </a:p>
        </p:txBody>
      </p:sp>
      <p:sp>
        <p:nvSpPr>
          <p:cNvPr id="13316" name="Rectangle 4"/>
          <p:cNvSpPr>
            <a:spLocks noGrp="1" noRot="1" noChangeAspect="1" noChangeArrowheads="1" noTextEdit="1"/>
          </p:cNvSpPr>
          <p:nvPr>
            <p:ph type="sldImg" idx="2"/>
          </p:nvPr>
        </p:nvSpPr>
        <p:spPr bwMode="auto">
          <a:xfrm>
            <a:off x="992188" y="768350"/>
            <a:ext cx="5116512"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711200" y="4860925"/>
            <a:ext cx="5676900" cy="4605338"/>
          </a:xfrm>
          <a:prstGeom prst="rect">
            <a:avLst/>
          </a:prstGeom>
          <a:noFill/>
          <a:ln w="9525">
            <a:noFill/>
            <a:miter lim="800000"/>
            <a:headEnd/>
            <a:tailEnd/>
          </a:ln>
          <a:effectLst/>
        </p:spPr>
        <p:txBody>
          <a:bodyPr vert="horz" wrap="square" lIns="94601" tIns="47301" rIns="94601" bIns="4730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6390" name="Rectangle 6"/>
          <p:cNvSpPr>
            <a:spLocks noGrp="1" noChangeArrowheads="1"/>
          </p:cNvSpPr>
          <p:nvPr>
            <p:ph type="ftr" sz="quarter" idx="4"/>
          </p:nvPr>
        </p:nvSpPr>
        <p:spPr bwMode="auto">
          <a:xfrm>
            <a:off x="0" y="9721850"/>
            <a:ext cx="3078163" cy="511175"/>
          </a:xfrm>
          <a:prstGeom prst="rect">
            <a:avLst/>
          </a:prstGeom>
          <a:noFill/>
          <a:ln w="9525">
            <a:noFill/>
            <a:miter lim="800000"/>
            <a:headEnd/>
            <a:tailEnd/>
          </a:ln>
          <a:effectLst/>
        </p:spPr>
        <p:txBody>
          <a:bodyPr vert="horz" wrap="square" lIns="94601" tIns="47301" rIns="94601" bIns="47301" numCol="1" anchor="b" anchorCtr="0" compatLnSpc="1">
            <a:prstTxWarp prst="textNoShape">
              <a:avLst/>
            </a:prstTxWarp>
          </a:bodyPr>
          <a:lstStyle>
            <a:lvl1pPr eaLnBrk="1" hangingPunct="1">
              <a:defRPr sz="1100">
                <a:latin typeface="Times New Roman" charset="0"/>
                <a:ea typeface="ＭＳ Ｐゴシック" charset="-128"/>
                <a:cs typeface="+mn-cs"/>
              </a:defRPr>
            </a:lvl1pPr>
          </a:lstStyle>
          <a:p>
            <a:pPr>
              <a:defRPr/>
            </a:pPr>
            <a:endParaRPr lang="en-US" altLang="ja-JP"/>
          </a:p>
        </p:txBody>
      </p:sp>
      <p:sp>
        <p:nvSpPr>
          <p:cNvPr id="16391" name="Rectangle 7"/>
          <p:cNvSpPr>
            <a:spLocks noGrp="1" noChangeArrowheads="1"/>
          </p:cNvSpPr>
          <p:nvPr>
            <p:ph type="sldNum" sz="quarter" idx="5"/>
          </p:nvPr>
        </p:nvSpPr>
        <p:spPr bwMode="auto">
          <a:xfrm>
            <a:off x="4019550" y="9721850"/>
            <a:ext cx="3078163" cy="511175"/>
          </a:xfrm>
          <a:prstGeom prst="rect">
            <a:avLst/>
          </a:prstGeom>
          <a:noFill/>
          <a:ln w="9525">
            <a:noFill/>
            <a:miter lim="800000"/>
            <a:headEnd/>
            <a:tailEnd/>
          </a:ln>
          <a:effectLst/>
        </p:spPr>
        <p:txBody>
          <a:bodyPr vert="horz" wrap="square" lIns="94601" tIns="47301" rIns="94601" bIns="47301" numCol="1" anchor="b" anchorCtr="0" compatLnSpc="1">
            <a:prstTxWarp prst="textNoShape">
              <a:avLst/>
            </a:prstTxWarp>
          </a:bodyPr>
          <a:lstStyle>
            <a:lvl1pPr algn="r" eaLnBrk="1" hangingPunct="1">
              <a:defRPr sz="1100">
                <a:ea typeface="ＭＳ Ｐゴシック" panose="020B0600070205080204" pitchFamily="50" charset="-128"/>
              </a:defRPr>
            </a:lvl1pPr>
          </a:lstStyle>
          <a:p>
            <a:pPr>
              <a:defRPr/>
            </a:pPr>
            <a:fld id="{74F73C74-3BBE-4229-A0FD-32888A620371}" type="slidenum">
              <a:rPr lang="ja-JP" altLang="en-US"/>
              <a:pPr>
                <a:defRPr/>
              </a:pPr>
              <a:t>‹#›</a:t>
            </a:fld>
            <a:endParaRPr lang="en-US" altLang="ja-JP"/>
          </a:p>
        </p:txBody>
      </p:sp>
    </p:spTree>
    <p:extLst>
      <p:ext uri="{BB962C8B-B14F-4D97-AF65-F5344CB8AC3E}">
        <p14:creationId xmlns:p14="http://schemas.microsoft.com/office/powerpoint/2010/main" val="297040507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charset="0"/>
        <a:ea typeface="ＭＳ Ｐ明朝" charset="-128"/>
        <a:cs typeface="ＭＳ Ｐ明朝" pitchFamily="1" charset="-128"/>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明朝" charset="-128"/>
        <a:cs typeface="ＭＳ Ｐ明朝" pitchFamily="1" charset="-128"/>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明朝" charset="-128"/>
        <a:cs typeface="ＭＳ Ｐ明朝" pitchFamily="1" charset="-128"/>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明朝" charset="-128"/>
        <a:cs typeface="ＭＳ Ｐ明朝" pitchFamily="1" charset="-128"/>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明朝" charset="-128"/>
        <a:cs typeface="ＭＳ Ｐ明朝" pitchFamily="1" charset="-128"/>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ChangeArrowheads="1" noTextEdit="1"/>
          </p:cNvSpPr>
          <p:nvPr>
            <p:ph type="sldImg"/>
          </p:nvPr>
        </p:nvSpPr>
        <p:spPr>
          <a:ln/>
        </p:spPr>
      </p:sp>
      <p:sp>
        <p:nvSpPr>
          <p:cNvPr id="163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kumimoji="1" lang="ja-JP" altLang="en-US" sz="1200" kern="1200" dirty="0">
                <a:solidFill>
                  <a:schemeClr val="tx1"/>
                </a:solidFill>
                <a:effectLst/>
                <a:latin typeface="Times New Roman" charset="0"/>
                <a:ea typeface="ＭＳ Ｐ明朝" charset="-128"/>
                <a:cs typeface="ＭＳ Ｐ明朝" pitchFamily="1" charset="-128"/>
              </a:rPr>
              <a:t>建築研究所の武藤です。これより、</a:t>
            </a:r>
          </a:p>
          <a:p>
            <a:pPr marL="0" indent="0">
              <a:buNone/>
            </a:pPr>
            <a:endParaRPr kumimoji="1" lang="ja-JP" altLang="en-US" sz="1200" kern="1200" dirty="0">
              <a:solidFill>
                <a:schemeClr val="tx1"/>
              </a:solidFill>
              <a:effectLst/>
              <a:latin typeface="Times New Roman" charset="0"/>
              <a:ea typeface="ＭＳ Ｐ明朝" charset="-128"/>
              <a:cs typeface="ＭＳ Ｐ明朝" pitchFamily="1" charset="-128"/>
            </a:endParaRPr>
          </a:p>
          <a:p>
            <a:pPr marL="0" indent="0">
              <a:buNone/>
            </a:pPr>
            <a:r>
              <a:rPr kumimoji="1" lang="ja-JP" altLang="en-US" sz="1200" kern="1200" dirty="0">
                <a:solidFill>
                  <a:schemeClr val="tx1"/>
                </a:solidFill>
                <a:effectLst/>
                <a:latin typeface="Times New Roman" charset="0"/>
                <a:ea typeface="ＭＳ Ｐ明朝" charset="-128"/>
                <a:cs typeface="ＭＳ Ｐ明朝" pitchFamily="1" charset="-128"/>
              </a:rPr>
              <a:t>建築物の技術基準への適合確認における電子申請等の技術に関する研究。</a:t>
            </a:r>
          </a:p>
          <a:p>
            <a:pPr marL="0" indent="0">
              <a:buNone/>
            </a:pPr>
            <a:r>
              <a:rPr kumimoji="1" lang="ja-JP" altLang="en-US" sz="1200" kern="1200" dirty="0">
                <a:solidFill>
                  <a:schemeClr val="tx1"/>
                </a:solidFill>
                <a:effectLst/>
                <a:latin typeface="Times New Roman" charset="0"/>
                <a:ea typeface="ＭＳ Ｐ明朝" charset="-128"/>
                <a:cs typeface="ＭＳ Ｐ明朝" pitchFamily="1" charset="-128"/>
              </a:rPr>
              <a:t>その</a:t>
            </a:r>
            <a:r>
              <a:rPr kumimoji="1" lang="en-US" altLang="ja-JP" sz="1200" kern="1200" dirty="0">
                <a:solidFill>
                  <a:schemeClr val="tx1"/>
                </a:solidFill>
                <a:effectLst/>
                <a:latin typeface="Times New Roman" charset="0"/>
                <a:ea typeface="ＭＳ Ｐ明朝" charset="-128"/>
                <a:cs typeface="ＭＳ Ｐ明朝" pitchFamily="1" charset="-128"/>
              </a:rPr>
              <a:t>10</a:t>
            </a:r>
            <a:r>
              <a:rPr kumimoji="1" lang="ja-JP" altLang="en-US" sz="1200" kern="1200" dirty="0" err="1">
                <a:solidFill>
                  <a:schemeClr val="tx1"/>
                </a:solidFill>
                <a:effectLst/>
                <a:latin typeface="Times New Roman" charset="0"/>
                <a:ea typeface="ＭＳ Ｐ明朝" charset="-128"/>
                <a:cs typeface="ＭＳ Ｐ明朝" pitchFamily="1" charset="-128"/>
              </a:rPr>
              <a:t>、</a:t>
            </a:r>
            <a:r>
              <a:rPr kumimoji="1" lang="ja-JP" altLang="en-US" sz="1200" kern="1200" dirty="0">
                <a:solidFill>
                  <a:schemeClr val="tx1"/>
                </a:solidFill>
                <a:effectLst/>
                <a:latin typeface="Times New Roman" charset="0"/>
                <a:ea typeface="ＭＳ Ｐ明朝" charset="-128"/>
                <a:cs typeface="ＭＳ Ｐ明朝" pitchFamily="1" charset="-128"/>
              </a:rPr>
              <a:t>電磁的記録による建築確認審査のあり方の検討について発表いたします。</a:t>
            </a:r>
            <a:endParaRPr lang="ja-JP" altLang="en-US" dirty="0">
              <a:latin typeface="Times New Roman" panose="02020603050405020304" pitchFamily="18" charset="0"/>
              <a:ea typeface="ＭＳ Ｐ明朝" panose="02020600040205080304" pitchFamily="18" charset="-128"/>
            </a:endParaRPr>
          </a:p>
        </p:txBody>
      </p:sp>
    </p:spTree>
    <p:extLst>
      <p:ext uri="{BB962C8B-B14F-4D97-AF65-F5344CB8AC3E}">
        <p14:creationId xmlns:p14="http://schemas.microsoft.com/office/powerpoint/2010/main" val="3692583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私の自己紹介です。</a:t>
            </a:r>
            <a:endParaRPr kumimoji="1" lang="en-US" altLang="ja-JP" dirty="0"/>
          </a:p>
          <a:p>
            <a:endParaRPr kumimoji="1" lang="en-US" altLang="ja-JP" dirty="0"/>
          </a:p>
          <a:p>
            <a:r>
              <a:rPr kumimoji="1" lang="ja-JP" altLang="en-US" dirty="0"/>
              <a:t>建築研究所では、建築生産研究グループの上席研究員を務めています。</a:t>
            </a:r>
            <a:endParaRPr kumimoji="1" lang="en-US" altLang="ja-JP" dirty="0"/>
          </a:p>
          <a:p>
            <a:r>
              <a:rPr kumimoji="1" lang="ja-JP" altLang="en-US" dirty="0"/>
              <a:t>専門は、工業化工法の現場労務分析などが本来の専門でしたが、最近十数年は、</a:t>
            </a:r>
            <a:r>
              <a:rPr kumimoji="1" lang="en-US" altLang="ja-JP" dirty="0"/>
              <a:t>BIM</a:t>
            </a:r>
            <a:r>
              <a:rPr kumimoji="1" lang="ja-JP" altLang="en-US" dirty="0"/>
              <a:t>について取り組んでいます。</a:t>
            </a:r>
            <a:endParaRPr kumimoji="1" lang="en-US" altLang="ja-JP" dirty="0"/>
          </a:p>
          <a:p>
            <a:endParaRPr kumimoji="1" lang="en-US" altLang="ja-JP" dirty="0"/>
          </a:p>
          <a:p>
            <a:r>
              <a:rPr kumimoji="1" lang="en-US" altLang="ja-JP" dirty="0"/>
              <a:t>BIM</a:t>
            </a:r>
            <a:r>
              <a:rPr kumimoji="1" lang="ja-JP" altLang="en-US" dirty="0"/>
              <a:t>については、</a:t>
            </a:r>
            <a:r>
              <a:rPr kumimoji="1" lang="en-US" altLang="ja-JP" dirty="0"/>
              <a:t>2009</a:t>
            </a:r>
            <a:r>
              <a:rPr kumimoji="1" lang="ja-JP" altLang="en-US" dirty="0"/>
              <a:t>年のいわゆる「</a:t>
            </a:r>
            <a:r>
              <a:rPr kumimoji="1" lang="en-US" altLang="ja-JP" dirty="0"/>
              <a:t>BIM</a:t>
            </a:r>
            <a:r>
              <a:rPr kumimoji="1" lang="ja-JP" altLang="en-US" dirty="0"/>
              <a:t>元年」から研究を始めまして、国際的な議論を進めてきました。そのおかげ</a:t>
            </a:r>
            <a:endParaRPr kumimoji="1" lang="en-US" altLang="ja-JP" dirty="0"/>
          </a:p>
          <a:p>
            <a:r>
              <a:rPr kumimoji="1" lang="ja-JP" altLang="en-US" dirty="0"/>
              <a:t>で、昨年、</a:t>
            </a:r>
            <a:r>
              <a:rPr kumimoji="1" lang="en-US" altLang="ja-JP" dirty="0"/>
              <a:t>buildingSMART International</a:t>
            </a:r>
            <a:r>
              <a:rPr kumimoji="1" lang="ja-JP" altLang="en-US" dirty="0"/>
              <a:t>の</a:t>
            </a:r>
            <a:r>
              <a:rPr kumimoji="1" lang="en-US" altLang="ja-JP" dirty="0"/>
              <a:t>Fellow</a:t>
            </a:r>
            <a:r>
              <a:rPr kumimoji="1" lang="ja-JP" altLang="en-US" dirty="0"/>
              <a:t>になれ、</a:t>
            </a:r>
            <a:r>
              <a:rPr kumimoji="1" lang="en-US" altLang="ja-JP" dirty="0"/>
              <a:t>ISO</a:t>
            </a:r>
            <a:r>
              <a:rPr kumimoji="1" lang="ja-JP" altLang="en-US" dirty="0"/>
              <a:t>技術委員会のエクスパトにもなりました。</a:t>
            </a:r>
            <a:endParaRPr kumimoji="1" lang="en-US" altLang="ja-JP" dirty="0"/>
          </a:p>
          <a:p>
            <a:endParaRPr kumimoji="1" lang="en-US" altLang="ja-JP" dirty="0"/>
          </a:p>
          <a:p>
            <a:r>
              <a:rPr kumimoji="1" lang="ja-JP" altLang="en-US" dirty="0"/>
              <a:t>国内では、</a:t>
            </a:r>
            <a:r>
              <a:rPr kumimoji="1" lang="en-US" altLang="ja-JP" dirty="0"/>
              <a:t>2018</a:t>
            </a:r>
            <a:r>
              <a:rPr kumimoji="1" lang="ja-JP" altLang="en-US" dirty="0"/>
              <a:t>年（平成</a:t>
            </a:r>
            <a:r>
              <a:rPr kumimoji="1" lang="en-US" altLang="ja-JP" dirty="0"/>
              <a:t>30</a:t>
            </a:r>
            <a:r>
              <a:rPr kumimoji="1" lang="ja-JP" altLang="en-US" dirty="0"/>
              <a:t>年）より、建築確認における</a:t>
            </a:r>
            <a:r>
              <a:rPr kumimoji="1" lang="en-US" altLang="ja-JP" dirty="0"/>
              <a:t>BIM</a:t>
            </a:r>
            <a:r>
              <a:rPr kumimoji="1" lang="ja-JP" altLang="en-US" dirty="0"/>
              <a:t>活用推進協議会で、作業部会長を務めるほか、</a:t>
            </a:r>
            <a:endParaRPr kumimoji="1" lang="en-US" altLang="ja-JP" dirty="0"/>
          </a:p>
          <a:p>
            <a:r>
              <a:rPr kumimoji="1" lang="ja-JP" altLang="en-US" dirty="0"/>
              <a:t>国土交通省のタスクフォースリーダーなど、目下、建築分野の</a:t>
            </a:r>
            <a:r>
              <a:rPr kumimoji="1" lang="en-US" altLang="ja-JP" dirty="0"/>
              <a:t>BIM</a:t>
            </a:r>
            <a:r>
              <a:rPr kumimoji="1" lang="ja-JP" altLang="en-US" dirty="0"/>
              <a:t>の社会実装に向けた作業に携わっています。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17647EBF-8B1A-46CC-B0FB-56DCEF7D04ED}" type="slidenum">
              <a:rPr kumimoji="1" lang="ja-JP" altLang="en-US" smtClean="0"/>
              <a:t>2</a:t>
            </a:fld>
            <a:endParaRPr kumimoji="1" lang="ja-JP" altLang="en-US"/>
          </a:p>
        </p:txBody>
      </p:sp>
    </p:spTree>
    <p:extLst>
      <p:ext uri="{BB962C8B-B14F-4D97-AF65-F5344CB8AC3E}">
        <p14:creationId xmlns:p14="http://schemas.microsoft.com/office/powerpoint/2010/main" val="3945866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17" descr="violet"/>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562725"/>
            <a:ext cx="91440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010400" y="6092825"/>
            <a:ext cx="2133600" cy="365125"/>
          </a:xfrm>
        </p:spPr>
        <p:txBody>
          <a:bodyPr/>
          <a:lstStyle>
            <a:lvl1pPr>
              <a:defRPr>
                <a:solidFill>
                  <a:schemeClr val="tx1"/>
                </a:solidFill>
              </a:defRPr>
            </a:lvl1pPr>
          </a:lstStyle>
          <a:p>
            <a:pPr>
              <a:defRPr/>
            </a:pPr>
            <a:fld id="{AED3F39B-0FEA-4743-BA8B-02FACFFDAABF}" type="slidenum">
              <a:rPr lang="ja-JP" altLang="en-US"/>
              <a:pPr>
                <a:defRPr/>
              </a:pPr>
              <a:t>‹#›</a:t>
            </a:fld>
            <a:endParaRPr lang="en-US" altLang="ja-JP"/>
          </a:p>
        </p:txBody>
      </p:sp>
    </p:spTree>
    <p:extLst>
      <p:ext uri="{BB962C8B-B14F-4D97-AF65-F5344CB8AC3E}">
        <p14:creationId xmlns:p14="http://schemas.microsoft.com/office/powerpoint/2010/main" val="1441273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pPr>
              <a:defRPr/>
            </a:pPr>
            <a:fld id="{29B1E21B-D317-4E92-95D5-14F45106321A}" type="slidenum">
              <a:rPr lang="ja-JP" altLang="en-US"/>
              <a:pPr>
                <a:defRPr/>
              </a:pPr>
              <a:t>‹#›</a:t>
            </a:fld>
            <a:endParaRPr lang="en-US" altLang="ja-JP"/>
          </a:p>
        </p:txBody>
      </p:sp>
    </p:spTree>
    <p:extLst>
      <p:ext uri="{BB962C8B-B14F-4D97-AF65-F5344CB8AC3E}">
        <p14:creationId xmlns:p14="http://schemas.microsoft.com/office/powerpoint/2010/main" val="2663039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pPr>
              <a:defRPr/>
            </a:pPr>
            <a:fld id="{701D1D69-0F23-43D1-85BB-887745DE5B27}" type="slidenum">
              <a:rPr lang="ja-JP" altLang="en-US"/>
              <a:pPr>
                <a:defRPr/>
              </a:pPr>
              <a:t>‹#›</a:t>
            </a:fld>
            <a:endParaRPr lang="en-US" altLang="ja-JP"/>
          </a:p>
        </p:txBody>
      </p:sp>
    </p:spTree>
    <p:extLst>
      <p:ext uri="{BB962C8B-B14F-4D97-AF65-F5344CB8AC3E}">
        <p14:creationId xmlns:p14="http://schemas.microsoft.com/office/powerpoint/2010/main" val="3132223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6804025" y="6092825"/>
            <a:ext cx="2133600" cy="365125"/>
          </a:xfrm>
        </p:spPr>
        <p:txBody>
          <a:bodyPr/>
          <a:lstStyle>
            <a:lvl1pPr>
              <a:defRPr>
                <a:solidFill>
                  <a:schemeClr val="tx1"/>
                </a:solidFill>
              </a:defRPr>
            </a:lvl1pPr>
          </a:lstStyle>
          <a:p>
            <a:pPr>
              <a:defRPr/>
            </a:pPr>
            <a:fld id="{733187DC-E9DC-4D20-8BE9-101E6938A4DC}" type="slidenum">
              <a:rPr lang="ja-JP" altLang="en-US"/>
              <a:pPr>
                <a:defRPr/>
              </a:pPr>
              <a:t>‹#›</a:t>
            </a:fld>
            <a:endParaRPr lang="en-US" altLang="ja-JP"/>
          </a:p>
        </p:txBody>
      </p:sp>
    </p:spTree>
    <p:extLst>
      <p:ext uri="{BB962C8B-B14F-4D97-AF65-F5344CB8AC3E}">
        <p14:creationId xmlns:p14="http://schemas.microsoft.com/office/powerpoint/2010/main" val="3673912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pPr>
              <a:defRPr/>
            </a:pPr>
            <a:fld id="{D2B96BEC-BC8C-4879-B9EE-A7FAF7C211BF}" type="slidenum">
              <a:rPr lang="ja-JP" altLang="en-US"/>
              <a:pPr>
                <a:defRPr/>
              </a:pPr>
              <a:t>‹#›</a:t>
            </a:fld>
            <a:endParaRPr lang="en-US" altLang="ja-JP"/>
          </a:p>
        </p:txBody>
      </p:sp>
    </p:spTree>
    <p:extLst>
      <p:ext uri="{BB962C8B-B14F-4D97-AF65-F5344CB8AC3E}">
        <p14:creationId xmlns:p14="http://schemas.microsoft.com/office/powerpoint/2010/main" val="149034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solidFill>
                  <a:schemeClr val="tx1"/>
                </a:solidFill>
              </a:defRPr>
            </a:lvl1pPr>
          </a:lstStyle>
          <a:p>
            <a:pPr>
              <a:defRPr/>
            </a:pPr>
            <a:fld id="{04F31A15-047D-4170-8DA2-516BCF60AFBC}" type="slidenum">
              <a:rPr lang="ja-JP" altLang="en-US"/>
              <a:pPr>
                <a:defRPr/>
              </a:pPr>
              <a:t>‹#›</a:t>
            </a:fld>
            <a:endParaRPr lang="en-US" altLang="ja-JP"/>
          </a:p>
        </p:txBody>
      </p:sp>
    </p:spTree>
    <p:extLst>
      <p:ext uri="{BB962C8B-B14F-4D97-AF65-F5344CB8AC3E}">
        <p14:creationId xmlns:p14="http://schemas.microsoft.com/office/powerpoint/2010/main" val="1294154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solidFill>
                  <a:schemeClr val="tx1"/>
                </a:solidFill>
              </a:defRPr>
            </a:lvl1pPr>
          </a:lstStyle>
          <a:p>
            <a:pPr>
              <a:defRPr/>
            </a:pPr>
            <a:fld id="{8C6AACBA-D6C8-4624-9F71-B83071EE5BD3}" type="slidenum">
              <a:rPr lang="ja-JP" altLang="en-US"/>
              <a:pPr>
                <a:defRPr/>
              </a:pPr>
              <a:t>‹#›</a:t>
            </a:fld>
            <a:endParaRPr lang="en-US" altLang="ja-JP"/>
          </a:p>
        </p:txBody>
      </p:sp>
    </p:spTree>
    <p:extLst>
      <p:ext uri="{BB962C8B-B14F-4D97-AF65-F5344CB8AC3E}">
        <p14:creationId xmlns:p14="http://schemas.microsoft.com/office/powerpoint/2010/main" val="267003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solidFill>
                  <a:schemeClr val="tx1"/>
                </a:solidFill>
              </a:defRPr>
            </a:lvl1pPr>
          </a:lstStyle>
          <a:p>
            <a:pPr>
              <a:defRPr/>
            </a:pPr>
            <a:fld id="{A72CB912-3357-436A-B9F3-393AF4DCEAC1}" type="slidenum">
              <a:rPr lang="ja-JP" altLang="en-US"/>
              <a:pPr>
                <a:defRPr/>
              </a:pPr>
              <a:t>‹#›</a:t>
            </a:fld>
            <a:endParaRPr lang="en-US" altLang="ja-JP"/>
          </a:p>
        </p:txBody>
      </p:sp>
    </p:spTree>
    <p:extLst>
      <p:ext uri="{BB962C8B-B14F-4D97-AF65-F5344CB8AC3E}">
        <p14:creationId xmlns:p14="http://schemas.microsoft.com/office/powerpoint/2010/main" val="2425836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p:txBody>
          <a:bodyPr/>
          <a:lstStyle>
            <a:lvl1pPr>
              <a:defRPr>
                <a:solidFill>
                  <a:schemeClr val="tx1"/>
                </a:solidFill>
              </a:defRPr>
            </a:lvl1pPr>
          </a:lstStyle>
          <a:p>
            <a:pPr>
              <a:defRPr/>
            </a:pPr>
            <a:fld id="{BF2E12C0-711C-4578-A34F-FFAE9F2A8515}" type="slidenum">
              <a:rPr lang="ja-JP" altLang="en-US"/>
              <a:pPr>
                <a:defRPr/>
              </a:pPr>
              <a:t>‹#›</a:t>
            </a:fld>
            <a:endParaRPr lang="en-US" altLang="ja-JP"/>
          </a:p>
        </p:txBody>
      </p:sp>
    </p:spTree>
    <p:extLst>
      <p:ext uri="{BB962C8B-B14F-4D97-AF65-F5344CB8AC3E}">
        <p14:creationId xmlns:p14="http://schemas.microsoft.com/office/powerpoint/2010/main" val="58477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solidFill>
                  <a:schemeClr val="tx1"/>
                </a:solidFill>
              </a:defRPr>
            </a:lvl1pPr>
          </a:lstStyle>
          <a:p>
            <a:pPr>
              <a:defRPr/>
            </a:pPr>
            <a:fld id="{1BA2E3A9-A0B8-42B2-BADD-2DD528F702A2}" type="slidenum">
              <a:rPr lang="ja-JP" altLang="en-US"/>
              <a:pPr>
                <a:defRPr/>
              </a:pPr>
              <a:t>‹#›</a:t>
            </a:fld>
            <a:endParaRPr lang="en-US" altLang="ja-JP"/>
          </a:p>
        </p:txBody>
      </p:sp>
    </p:spTree>
    <p:extLst>
      <p:ext uri="{BB962C8B-B14F-4D97-AF65-F5344CB8AC3E}">
        <p14:creationId xmlns:p14="http://schemas.microsoft.com/office/powerpoint/2010/main" val="3212923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solidFill>
                  <a:schemeClr val="tx1"/>
                </a:solidFill>
              </a:defRPr>
            </a:lvl1pPr>
          </a:lstStyle>
          <a:p>
            <a:pPr>
              <a:defRPr/>
            </a:pPr>
            <a:fld id="{0EEDE8E6-A78D-4D35-9D81-5E0F1B7F5013}" type="slidenum">
              <a:rPr lang="ja-JP" altLang="en-US"/>
              <a:pPr>
                <a:defRPr/>
              </a:pPr>
              <a:t>‹#›</a:t>
            </a:fld>
            <a:endParaRPr lang="en-US" altLang="ja-JP"/>
          </a:p>
        </p:txBody>
      </p:sp>
    </p:spTree>
    <p:extLst>
      <p:ext uri="{BB962C8B-B14F-4D97-AF65-F5344CB8AC3E}">
        <p14:creationId xmlns:p14="http://schemas.microsoft.com/office/powerpoint/2010/main" val="300629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4" name="日付プレースホルダ 3"/>
          <p:cNvSpPr>
            <a:spLocks noGrp="1"/>
          </p:cNvSpPr>
          <p:nvPr>
            <p:ph type="dt" sz="half" idx="2"/>
          </p:nvPr>
        </p:nvSpPr>
        <p:spPr>
          <a:xfrm>
            <a:off x="457200" y="614680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Times New Roman" charset="0"/>
                <a:ea typeface="ＭＳ Ｐゴシック" charset="-128"/>
                <a:cs typeface="+mn-cs"/>
              </a:defRPr>
            </a:lvl1pPr>
          </a:lstStyle>
          <a:p>
            <a:pPr>
              <a:defRPr/>
            </a:pPr>
            <a:endParaRPr lang="en-US" altLang="ja-JP"/>
          </a:p>
        </p:txBody>
      </p:sp>
      <p:sp>
        <p:nvSpPr>
          <p:cNvPr id="5" name="フッター プレースホルダ 4"/>
          <p:cNvSpPr>
            <a:spLocks noGrp="1"/>
          </p:cNvSpPr>
          <p:nvPr>
            <p:ph type="ftr" sz="quarter" idx="3"/>
          </p:nvPr>
        </p:nvSpPr>
        <p:spPr>
          <a:xfrm>
            <a:off x="3124200" y="6157913"/>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Times New Roman" charset="0"/>
                <a:ea typeface="ＭＳ Ｐゴシック" charset="-128"/>
                <a:cs typeface="+mn-cs"/>
              </a:defRPr>
            </a:lvl1pPr>
          </a:lstStyle>
          <a:p>
            <a:pPr>
              <a:defRPr/>
            </a:pPr>
            <a:endParaRPr lang="en-US" altLang="ja-JP"/>
          </a:p>
        </p:txBody>
      </p:sp>
      <p:sp>
        <p:nvSpPr>
          <p:cNvPr id="6" name="スライド番号プレースホルダ 5"/>
          <p:cNvSpPr>
            <a:spLocks noGrp="1"/>
          </p:cNvSpPr>
          <p:nvPr>
            <p:ph type="sldNum" sz="quarter" idx="4"/>
          </p:nvPr>
        </p:nvSpPr>
        <p:spPr>
          <a:xfrm>
            <a:off x="7010400" y="61658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rgbClr val="898989"/>
                </a:solidFill>
                <a:ea typeface="ＭＳ Ｐゴシック" panose="020B0600070205080204" pitchFamily="50" charset="-128"/>
              </a:defRPr>
            </a:lvl1pPr>
          </a:lstStyle>
          <a:p>
            <a:pPr>
              <a:defRPr/>
            </a:pPr>
            <a:fld id="{1DDECB26-96DA-490C-9488-46972D311233}" type="slidenum">
              <a:rPr lang="ja-JP" altLang="en-US"/>
              <a:pPr>
                <a:defRPr/>
              </a:pPr>
              <a:t>‹#›</a:t>
            </a:fld>
            <a:endParaRPr lang="en-US" altLang="ja-JP"/>
          </a:p>
        </p:txBody>
      </p:sp>
      <p:pic>
        <p:nvPicPr>
          <p:cNvPr id="1031" name="Picture 8" descr="C:\Users\CONSTM_X2\Desktop\BRI_Banner_V.bmp"/>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6534150"/>
            <a:ext cx="9144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2pPr>
      <a:lvl3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3pPr>
      <a:lvl4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4pPr>
      <a:lvl5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5pPr>
      <a:lvl6pPr marL="457200" algn="ctr" rtl="0" fontAlgn="base">
        <a:spcBef>
          <a:spcPct val="0"/>
        </a:spcBef>
        <a:spcAft>
          <a:spcPct val="0"/>
        </a:spcAft>
        <a:defRPr kumimoji="1" sz="4400">
          <a:solidFill>
            <a:schemeClr val="tx1"/>
          </a:solidFill>
          <a:latin typeface="Calibri" pitchFamily="-64" charset="0"/>
        </a:defRPr>
      </a:lvl6pPr>
      <a:lvl7pPr marL="914400" algn="ctr" rtl="0" fontAlgn="base">
        <a:spcBef>
          <a:spcPct val="0"/>
        </a:spcBef>
        <a:spcAft>
          <a:spcPct val="0"/>
        </a:spcAft>
        <a:defRPr kumimoji="1" sz="4400">
          <a:solidFill>
            <a:schemeClr val="tx1"/>
          </a:solidFill>
          <a:latin typeface="Calibri" pitchFamily="-64" charset="0"/>
        </a:defRPr>
      </a:lvl7pPr>
      <a:lvl8pPr marL="1371600" algn="ctr" rtl="0" fontAlgn="base">
        <a:spcBef>
          <a:spcPct val="0"/>
        </a:spcBef>
        <a:spcAft>
          <a:spcPct val="0"/>
        </a:spcAft>
        <a:defRPr kumimoji="1" sz="4400">
          <a:solidFill>
            <a:schemeClr val="tx1"/>
          </a:solidFill>
          <a:latin typeface="Calibri" pitchFamily="-64" charset="0"/>
        </a:defRPr>
      </a:lvl8pPr>
      <a:lvl9pPr marL="1828800" algn="ctr" rtl="0" fontAlgn="base">
        <a:spcBef>
          <a:spcPct val="0"/>
        </a:spcBef>
        <a:spcAft>
          <a:spcPct val="0"/>
        </a:spcAft>
        <a:defRPr kumimoji="1" sz="4400">
          <a:solidFill>
            <a:schemeClr val="tx1"/>
          </a:solidFill>
          <a:latin typeface="Calibri" pitchFamily="-6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250825" y="274638"/>
            <a:ext cx="8569325" cy="417512"/>
          </a:xfrm>
        </p:spPr>
        <p:txBody>
          <a:bodyPr/>
          <a:lstStyle/>
          <a:p>
            <a:pPr algn="r" eaLnBrk="1" hangingPunct="1">
              <a:defRPr/>
            </a:pPr>
            <a:r>
              <a:rPr lang="en-US" altLang="ja-JP" sz="2300" dirty="0">
                <a:ea typeface="+mj-ea"/>
              </a:rPr>
              <a:t>OGC Japan Forum 2024 (Oct. 29)</a:t>
            </a:r>
            <a:endParaRPr lang="ja-JP" altLang="en-US" sz="2300" dirty="0">
              <a:ea typeface="+mj-ea"/>
            </a:endParaRPr>
          </a:p>
        </p:txBody>
      </p:sp>
      <p:sp>
        <p:nvSpPr>
          <p:cNvPr id="14339" name="Rectangle 12"/>
          <p:cNvSpPr>
            <a:spLocks noGrp="1" noChangeArrowheads="1"/>
          </p:cNvSpPr>
          <p:nvPr>
            <p:ph idx="1"/>
          </p:nvPr>
        </p:nvSpPr>
        <p:spPr>
          <a:xfrm>
            <a:off x="350839" y="1700213"/>
            <a:ext cx="8109594" cy="2952923"/>
          </a:xfrm>
        </p:spPr>
        <p:txBody>
          <a:bodyPr/>
          <a:lstStyle/>
          <a:p>
            <a:pPr marL="0" indent="0">
              <a:buNone/>
            </a:pPr>
            <a:r>
              <a:rPr lang="en" altLang="ja-JP" b="0" i="0" dirty="0" err="1">
                <a:solidFill>
                  <a:srgbClr val="000000"/>
                </a:solidFill>
                <a:effectLst/>
                <a:latin typeface="+mj-lt"/>
              </a:rPr>
              <a:t>buildingSMART</a:t>
            </a:r>
            <a:r>
              <a:rPr lang="en" altLang="ja-JP" b="0" i="0" dirty="0">
                <a:solidFill>
                  <a:srgbClr val="000000"/>
                </a:solidFill>
                <a:effectLst/>
                <a:latin typeface="+mj-lt"/>
              </a:rPr>
              <a:t> International </a:t>
            </a:r>
          </a:p>
          <a:p>
            <a:pPr marL="0" indent="0" algn="r">
              <a:buNone/>
            </a:pPr>
            <a:r>
              <a:rPr lang="en-US" altLang="ja-JP" b="0" i="0" dirty="0">
                <a:solidFill>
                  <a:srgbClr val="000000"/>
                </a:solidFill>
                <a:effectLst/>
                <a:latin typeface="+mj-lt"/>
              </a:rPr>
              <a:t>2024</a:t>
            </a:r>
            <a:r>
              <a:rPr lang="ja-JP" altLang="en-US" b="0" i="0">
                <a:solidFill>
                  <a:srgbClr val="000000"/>
                </a:solidFill>
                <a:effectLst/>
                <a:latin typeface="+mj-lt"/>
              </a:rPr>
              <a:t>モロッコサミット　参加報告、他話題提供</a:t>
            </a:r>
            <a:endParaRPr lang="en-US" altLang="ja-JP" b="0" i="0" dirty="0">
              <a:solidFill>
                <a:srgbClr val="000000"/>
              </a:solidFill>
              <a:effectLst/>
              <a:latin typeface="+mj-lt"/>
            </a:endParaRPr>
          </a:p>
          <a:p>
            <a:pPr marL="0" indent="0">
              <a:buNone/>
            </a:pPr>
            <a:endParaRPr lang="en-US" altLang="ja-JP" sz="1400" dirty="0"/>
          </a:p>
        </p:txBody>
      </p:sp>
      <p:sp>
        <p:nvSpPr>
          <p:cNvPr id="15364" name="スライド番号プレースホルダ 5"/>
          <p:cNvSpPr>
            <a:spLocks noGrp="1"/>
          </p:cNvSpPr>
          <p:nvPr>
            <p:ph type="sldNum" sz="quarter" idx="12"/>
          </p:nvPr>
        </p:nvSpPr>
        <p:spPr bwMode="auto">
          <a:xfrm>
            <a:off x="7010400" y="6021388"/>
            <a:ext cx="2133600" cy="50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dirty="0">
                <a:latin typeface="Times New Roman" panose="02020603050405020304" pitchFamily="18" charset="0"/>
              </a:rPr>
              <a:t>1</a:t>
            </a:r>
          </a:p>
        </p:txBody>
      </p:sp>
      <p:sp>
        <p:nvSpPr>
          <p:cNvPr id="14341" name="正方形/長方形 6"/>
          <p:cNvSpPr>
            <a:spLocks noChangeArrowheads="1"/>
          </p:cNvSpPr>
          <p:nvPr/>
        </p:nvSpPr>
        <p:spPr bwMode="auto">
          <a:xfrm>
            <a:off x="1619672" y="5013176"/>
            <a:ext cx="74168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 charset="0"/>
                <a:ea typeface="ＭＳ Ｐゴシック" pitchFamily="1" charset="-128"/>
              </a:defRPr>
            </a:lvl1pPr>
            <a:lvl2pPr marL="742950" indent="-285750" eaLnBrk="0" hangingPunct="0">
              <a:defRPr kumimoji="1">
                <a:solidFill>
                  <a:schemeClr val="tx1"/>
                </a:solidFill>
                <a:latin typeface="Times New Roman" pitchFamily="1" charset="0"/>
                <a:ea typeface="ＭＳ Ｐゴシック" pitchFamily="1" charset="-128"/>
              </a:defRPr>
            </a:lvl2pPr>
            <a:lvl3pPr marL="1143000" indent="-228600" eaLnBrk="0" hangingPunct="0">
              <a:defRPr kumimoji="1">
                <a:solidFill>
                  <a:schemeClr val="tx1"/>
                </a:solidFill>
                <a:latin typeface="Times New Roman" pitchFamily="1" charset="0"/>
                <a:ea typeface="ＭＳ Ｐゴシック" pitchFamily="1" charset="-128"/>
              </a:defRPr>
            </a:lvl3pPr>
            <a:lvl4pPr marL="1600200" indent="-228600" eaLnBrk="0" hangingPunct="0">
              <a:defRPr kumimoji="1">
                <a:solidFill>
                  <a:schemeClr val="tx1"/>
                </a:solidFill>
                <a:latin typeface="Times New Roman" pitchFamily="1" charset="0"/>
                <a:ea typeface="ＭＳ Ｐゴシック" pitchFamily="1" charset="-128"/>
              </a:defRPr>
            </a:lvl4pPr>
            <a:lvl5pPr marL="2057400" indent="-228600" eaLnBrk="0" hangingPunct="0">
              <a:defRPr kumimoji="1">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kumimoji="1">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kumimoji="1">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kumimoji="1">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kumimoji="1">
                <a:solidFill>
                  <a:schemeClr val="tx1"/>
                </a:solidFill>
                <a:latin typeface="Times New Roman" pitchFamily="1" charset="0"/>
                <a:ea typeface="ＭＳ Ｐゴシック" pitchFamily="1" charset="-128"/>
              </a:defRPr>
            </a:lvl9pPr>
          </a:lstStyle>
          <a:p>
            <a:pPr eaLnBrk="1" hangingPunct="1">
              <a:defRPr/>
            </a:pPr>
            <a:r>
              <a:rPr lang="ja-JP" altLang="en-US" sz="2400">
                <a:latin typeface="+mj-ea"/>
                <a:ea typeface="+mj-ea"/>
              </a:rPr>
              <a:t>国立</a:t>
            </a:r>
            <a:r>
              <a:rPr lang="ja-JP" altLang="en-US" sz="2400" dirty="0">
                <a:latin typeface="+mj-ea"/>
                <a:ea typeface="+mj-ea"/>
              </a:rPr>
              <a:t>研究開発法人　建築研究所</a:t>
            </a:r>
            <a:endParaRPr lang="en-US" altLang="ja-JP" sz="2400" dirty="0">
              <a:latin typeface="+mj-ea"/>
              <a:ea typeface="+mj-ea"/>
            </a:endParaRPr>
          </a:p>
          <a:p>
            <a:pPr algn="r" eaLnBrk="1" hangingPunct="1">
              <a:defRPr/>
            </a:pPr>
            <a:r>
              <a:rPr lang="ja-JP" altLang="en-US" sz="2400" dirty="0">
                <a:latin typeface="+mj-ea"/>
                <a:ea typeface="+mj-ea"/>
              </a:rPr>
              <a:t>建築生産研究グループ　</a:t>
            </a:r>
            <a:r>
              <a:rPr lang="ja-JP" altLang="en-US" sz="2400" dirty="0">
                <a:latin typeface="+mj-ea"/>
              </a:rPr>
              <a:t>主席研究監　</a:t>
            </a:r>
            <a:r>
              <a:rPr lang="ja-JP" altLang="en-US" sz="2400" dirty="0">
                <a:latin typeface="+mj-ea"/>
                <a:ea typeface="+mj-ea"/>
              </a:rPr>
              <a:t>武藤　正樹</a:t>
            </a:r>
            <a:endParaRPr lang="en-US" altLang="ja-JP" sz="2400" dirty="0">
              <a:latin typeface="+mj-ea"/>
              <a:ea typeface="+mj-ea"/>
            </a:endParaRPr>
          </a:p>
        </p:txBody>
      </p:sp>
    </p:spTree>
    <p:extLst>
      <p:ext uri="{BB962C8B-B14F-4D97-AF65-F5344CB8AC3E}">
        <p14:creationId xmlns:p14="http://schemas.microsoft.com/office/powerpoint/2010/main" val="128730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C29B079C-C13A-24CA-CD88-9C5BC8D0A871}"/>
              </a:ext>
            </a:extLst>
          </p:cNvPr>
          <p:cNvSpPr>
            <a:spLocks noGrp="1"/>
          </p:cNvSpPr>
          <p:nvPr>
            <p:ph type="sldNum" sz="quarter" idx="12"/>
          </p:nvPr>
        </p:nvSpPr>
        <p:spPr/>
        <p:txBody>
          <a:bodyPr/>
          <a:lstStyle/>
          <a:p>
            <a:pPr>
              <a:defRPr/>
            </a:pPr>
            <a:fld id="{A72CB912-3357-436A-B9F3-393AF4DCEAC1}" type="slidenum">
              <a:rPr lang="ja-JP" altLang="en-US" smtClean="0"/>
              <a:pPr>
                <a:defRPr/>
              </a:pPr>
              <a:t>10</a:t>
            </a:fld>
            <a:endParaRPr lang="en-US" altLang="ja-JP"/>
          </a:p>
        </p:txBody>
      </p:sp>
      <p:sp>
        <p:nvSpPr>
          <p:cNvPr id="6" name="タイトル 1">
            <a:extLst>
              <a:ext uri="{FF2B5EF4-FFF2-40B4-BE49-F238E27FC236}">
                <a16:creationId xmlns:a16="http://schemas.microsoft.com/office/drawing/2014/main" xmlns="" id="{58F124F5-FDC5-2771-A480-CDC7240782E9}"/>
              </a:ext>
            </a:extLst>
          </p:cNvPr>
          <p:cNvSpPr txBox="1">
            <a:spLocks/>
          </p:cNvSpPr>
          <p:nvPr/>
        </p:nvSpPr>
        <p:spPr bwMode="auto">
          <a:xfrm>
            <a:off x="193550" y="271044"/>
            <a:ext cx="8480066" cy="49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2pPr>
            <a:lvl3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3pPr>
            <a:lvl4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4pPr>
            <a:lvl5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5pPr>
            <a:lvl6pPr marL="457200" algn="ctr" rtl="0" fontAlgn="base">
              <a:spcBef>
                <a:spcPct val="0"/>
              </a:spcBef>
              <a:spcAft>
                <a:spcPct val="0"/>
              </a:spcAft>
              <a:defRPr kumimoji="1" sz="4400">
                <a:solidFill>
                  <a:schemeClr val="tx1"/>
                </a:solidFill>
                <a:latin typeface="Calibri" pitchFamily="-64" charset="0"/>
              </a:defRPr>
            </a:lvl6pPr>
            <a:lvl7pPr marL="914400" algn="ctr" rtl="0" fontAlgn="base">
              <a:spcBef>
                <a:spcPct val="0"/>
              </a:spcBef>
              <a:spcAft>
                <a:spcPct val="0"/>
              </a:spcAft>
              <a:defRPr kumimoji="1" sz="4400">
                <a:solidFill>
                  <a:schemeClr val="tx1"/>
                </a:solidFill>
                <a:latin typeface="Calibri" pitchFamily="-64" charset="0"/>
              </a:defRPr>
            </a:lvl7pPr>
            <a:lvl8pPr marL="1371600" algn="ctr" rtl="0" fontAlgn="base">
              <a:spcBef>
                <a:spcPct val="0"/>
              </a:spcBef>
              <a:spcAft>
                <a:spcPct val="0"/>
              </a:spcAft>
              <a:defRPr kumimoji="1" sz="4400">
                <a:solidFill>
                  <a:schemeClr val="tx1"/>
                </a:solidFill>
                <a:latin typeface="Calibri" pitchFamily="-64" charset="0"/>
              </a:defRPr>
            </a:lvl8pPr>
            <a:lvl9pPr marL="1828800" algn="ctr" rtl="0" fontAlgn="base">
              <a:spcBef>
                <a:spcPct val="0"/>
              </a:spcBef>
              <a:spcAft>
                <a:spcPct val="0"/>
              </a:spcAft>
              <a:defRPr kumimoji="1" sz="4400">
                <a:solidFill>
                  <a:schemeClr val="tx1"/>
                </a:solidFill>
                <a:latin typeface="Calibri" pitchFamily="-64" charset="0"/>
              </a:defRPr>
            </a:lvl9pPr>
          </a:lstStyle>
          <a:p>
            <a:pPr algn="l"/>
            <a:r>
              <a:rPr lang="ja-JP" altLang="en-US" sz="2800"/>
              <a:t>・</a:t>
            </a:r>
            <a:r>
              <a:rPr lang="en-US" altLang="ja-JP" sz="2800" dirty="0">
                <a:latin typeface="+mj-lt"/>
              </a:rPr>
              <a:t>ISO TC59</a:t>
            </a:r>
            <a:r>
              <a:rPr lang="ja-JP" altLang="en-US" sz="2800">
                <a:latin typeface="+mj-lt"/>
              </a:rPr>
              <a:t> </a:t>
            </a:r>
            <a:r>
              <a:rPr lang="en-US" altLang="ja-JP" sz="2800" dirty="0">
                <a:latin typeface="+mj-lt"/>
              </a:rPr>
              <a:t>Plenary</a:t>
            </a:r>
            <a:r>
              <a:rPr lang="ja-JP" altLang="en-US" sz="2800">
                <a:latin typeface="+mj-lt"/>
              </a:rPr>
              <a:t> 報告</a:t>
            </a:r>
            <a:endParaRPr lang="en-US" altLang="ja-JP" sz="2800" dirty="0">
              <a:latin typeface="+mj-lt"/>
            </a:endParaRPr>
          </a:p>
        </p:txBody>
      </p:sp>
      <p:pic>
        <p:nvPicPr>
          <p:cNvPr id="7" name="図 6">
            <a:extLst>
              <a:ext uri="{FF2B5EF4-FFF2-40B4-BE49-F238E27FC236}">
                <a16:creationId xmlns:a16="http://schemas.microsoft.com/office/drawing/2014/main" xmlns="" id="{01798847-1120-CCB3-D5F3-1A21177104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04048" y="997788"/>
            <a:ext cx="3573778" cy="5157192"/>
          </a:xfrm>
          <a:prstGeom prst="rect">
            <a:avLst/>
          </a:prstGeom>
          <a:ln>
            <a:solidFill>
              <a:schemeClr val="tx1"/>
            </a:solidFill>
          </a:ln>
        </p:spPr>
      </p:pic>
      <p:sp>
        <p:nvSpPr>
          <p:cNvPr id="8" name="テキスト ボックス 7">
            <a:extLst>
              <a:ext uri="{FF2B5EF4-FFF2-40B4-BE49-F238E27FC236}">
                <a16:creationId xmlns:a16="http://schemas.microsoft.com/office/drawing/2014/main" xmlns="" id="{0EE9A4FD-FB41-5B59-CAE0-B42D6BBE5A8A}"/>
              </a:ext>
            </a:extLst>
          </p:cNvPr>
          <p:cNvSpPr txBox="1"/>
          <p:nvPr/>
        </p:nvSpPr>
        <p:spPr>
          <a:xfrm>
            <a:off x="256653" y="953814"/>
            <a:ext cx="4459363" cy="1754326"/>
          </a:xfrm>
          <a:prstGeom prst="rect">
            <a:avLst/>
          </a:prstGeom>
          <a:noFill/>
        </p:spPr>
        <p:txBody>
          <a:bodyPr wrap="square" rtlCol="0">
            <a:spAutoFit/>
          </a:bodyPr>
          <a:lstStyle/>
          <a:p>
            <a:r>
              <a:rPr kumimoji="1" lang="en-US" altLang="ja-JP" dirty="0">
                <a:latin typeface="+mj-lt"/>
              </a:rPr>
              <a:t>2</a:t>
            </a:r>
            <a:r>
              <a:rPr kumimoji="1" lang="ja-JP" altLang="en-US">
                <a:latin typeface="+mj-lt"/>
              </a:rPr>
              <a:t>年ごとに開催の</a:t>
            </a:r>
            <a:r>
              <a:rPr kumimoji="1" lang="en-US" altLang="ja-JP" dirty="0">
                <a:latin typeface="+mj-lt"/>
              </a:rPr>
              <a:t>ISO TC59 Plenary Mtg.</a:t>
            </a:r>
            <a:r>
              <a:rPr kumimoji="1" lang="ja-JP" altLang="en-US">
                <a:latin typeface="+mj-lt"/>
              </a:rPr>
              <a:t>が、</a:t>
            </a:r>
            <a:r>
              <a:rPr kumimoji="1" lang="en-US" altLang="ja-JP" dirty="0">
                <a:latin typeface="+mj-lt"/>
              </a:rPr>
              <a:t>2024</a:t>
            </a:r>
            <a:r>
              <a:rPr lang="en-US" altLang="ja-JP" dirty="0">
                <a:latin typeface="+mj-lt"/>
              </a:rPr>
              <a:t>/10/18-24</a:t>
            </a:r>
            <a:r>
              <a:rPr lang="ja-JP" altLang="en-US">
                <a:latin typeface="+mj-lt"/>
              </a:rPr>
              <a:t>の間、</a:t>
            </a:r>
            <a:r>
              <a:rPr kumimoji="1" lang="ja-JP" altLang="en-US">
                <a:latin typeface="+mj-lt"/>
              </a:rPr>
              <a:t>中華人民共和国山東省煙台市で開催された。</a:t>
            </a:r>
            <a:endParaRPr kumimoji="1" lang="en-US" altLang="ja-JP" dirty="0">
              <a:latin typeface="+mj-lt"/>
            </a:endParaRPr>
          </a:p>
          <a:p>
            <a:endParaRPr kumimoji="1" lang="en-US" altLang="ja-JP" dirty="0">
              <a:latin typeface="+mj-lt"/>
            </a:endParaRPr>
          </a:p>
          <a:p>
            <a:r>
              <a:rPr kumimoji="1" lang="ja-JP" altLang="en-US">
                <a:latin typeface="+mj-lt"/>
              </a:rPr>
              <a:t>そのうち、</a:t>
            </a:r>
            <a:r>
              <a:rPr kumimoji="1" lang="en-US" altLang="ja-JP" dirty="0">
                <a:latin typeface="+mj-lt"/>
              </a:rPr>
              <a:t>TC59SC13JWG14</a:t>
            </a:r>
            <a:r>
              <a:rPr kumimoji="1" lang="ja-JP" altLang="en-US">
                <a:latin typeface="+mj-lt"/>
              </a:rPr>
              <a:t>（</a:t>
            </a:r>
            <a:r>
              <a:rPr kumimoji="1" lang="en-US" altLang="ja-JP" dirty="0">
                <a:latin typeface="+mj-lt"/>
              </a:rPr>
              <a:t>BIM-GIS</a:t>
            </a:r>
            <a:r>
              <a:rPr kumimoji="1" lang="ja-JP" altLang="en-US">
                <a:latin typeface="+mj-lt"/>
              </a:rPr>
              <a:t>）と</a:t>
            </a:r>
            <a:r>
              <a:rPr kumimoji="1" lang="en-US" altLang="ja-JP" dirty="0">
                <a:latin typeface="+mj-lt"/>
              </a:rPr>
              <a:t>TC59SC13Plenary</a:t>
            </a:r>
            <a:r>
              <a:rPr kumimoji="1" lang="ja-JP" altLang="en-US">
                <a:latin typeface="+mj-lt"/>
              </a:rPr>
              <a:t>に参加した</a:t>
            </a:r>
            <a:endParaRPr kumimoji="1" lang="en-US" altLang="ja-JP" dirty="0">
              <a:latin typeface="+mj-lt"/>
            </a:endParaRPr>
          </a:p>
        </p:txBody>
      </p:sp>
    </p:spTree>
    <p:extLst>
      <p:ext uri="{BB962C8B-B14F-4D97-AF65-F5344CB8AC3E}">
        <p14:creationId xmlns:p14="http://schemas.microsoft.com/office/powerpoint/2010/main" val="2452502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D260A0B1-836E-B1F0-DB78-E68E0DFD4CB0}"/>
              </a:ext>
            </a:extLst>
          </p:cNvPr>
          <p:cNvSpPr>
            <a:spLocks noGrp="1"/>
          </p:cNvSpPr>
          <p:nvPr>
            <p:ph type="sldNum" sz="quarter" idx="12"/>
          </p:nvPr>
        </p:nvSpPr>
        <p:spPr/>
        <p:txBody>
          <a:bodyPr/>
          <a:lstStyle/>
          <a:p>
            <a:pPr>
              <a:defRPr/>
            </a:pPr>
            <a:fld id="{A72CB912-3357-436A-B9F3-393AF4DCEAC1}" type="slidenum">
              <a:rPr lang="ja-JP" altLang="en-US" smtClean="0"/>
              <a:pPr>
                <a:defRPr/>
              </a:pPr>
              <a:t>11</a:t>
            </a:fld>
            <a:endParaRPr lang="en-US" altLang="ja-JP"/>
          </a:p>
        </p:txBody>
      </p:sp>
      <p:sp>
        <p:nvSpPr>
          <p:cNvPr id="4" name="タイトル 1">
            <a:extLst>
              <a:ext uri="{FF2B5EF4-FFF2-40B4-BE49-F238E27FC236}">
                <a16:creationId xmlns:a16="http://schemas.microsoft.com/office/drawing/2014/main" xmlns="" id="{1899ED61-ABB6-450F-6E7F-C4CD563A55EE}"/>
              </a:ext>
            </a:extLst>
          </p:cNvPr>
          <p:cNvSpPr txBox="1">
            <a:spLocks/>
          </p:cNvSpPr>
          <p:nvPr/>
        </p:nvSpPr>
        <p:spPr bwMode="auto">
          <a:xfrm>
            <a:off x="193550" y="271044"/>
            <a:ext cx="8480066" cy="49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2pPr>
            <a:lvl3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3pPr>
            <a:lvl4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4pPr>
            <a:lvl5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5pPr>
            <a:lvl6pPr marL="457200" algn="ctr" rtl="0" fontAlgn="base">
              <a:spcBef>
                <a:spcPct val="0"/>
              </a:spcBef>
              <a:spcAft>
                <a:spcPct val="0"/>
              </a:spcAft>
              <a:defRPr kumimoji="1" sz="4400">
                <a:solidFill>
                  <a:schemeClr val="tx1"/>
                </a:solidFill>
                <a:latin typeface="Calibri" pitchFamily="-64" charset="0"/>
              </a:defRPr>
            </a:lvl6pPr>
            <a:lvl7pPr marL="914400" algn="ctr" rtl="0" fontAlgn="base">
              <a:spcBef>
                <a:spcPct val="0"/>
              </a:spcBef>
              <a:spcAft>
                <a:spcPct val="0"/>
              </a:spcAft>
              <a:defRPr kumimoji="1" sz="4400">
                <a:solidFill>
                  <a:schemeClr val="tx1"/>
                </a:solidFill>
                <a:latin typeface="Calibri" pitchFamily="-64" charset="0"/>
              </a:defRPr>
            </a:lvl7pPr>
            <a:lvl8pPr marL="1371600" algn="ctr" rtl="0" fontAlgn="base">
              <a:spcBef>
                <a:spcPct val="0"/>
              </a:spcBef>
              <a:spcAft>
                <a:spcPct val="0"/>
              </a:spcAft>
              <a:defRPr kumimoji="1" sz="4400">
                <a:solidFill>
                  <a:schemeClr val="tx1"/>
                </a:solidFill>
                <a:latin typeface="Calibri" pitchFamily="-64" charset="0"/>
              </a:defRPr>
            </a:lvl8pPr>
            <a:lvl9pPr marL="1828800" algn="ctr" rtl="0" fontAlgn="base">
              <a:spcBef>
                <a:spcPct val="0"/>
              </a:spcBef>
              <a:spcAft>
                <a:spcPct val="0"/>
              </a:spcAft>
              <a:defRPr kumimoji="1" sz="4400">
                <a:solidFill>
                  <a:schemeClr val="tx1"/>
                </a:solidFill>
                <a:latin typeface="Calibri" pitchFamily="-64" charset="0"/>
              </a:defRPr>
            </a:lvl9pPr>
          </a:lstStyle>
          <a:p>
            <a:pPr algn="l"/>
            <a:r>
              <a:rPr lang="ja-JP" altLang="en-US" sz="2800"/>
              <a:t>・</a:t>
            </a:r>
            <a:r>
              <a:rPr lang="en-US" altLang="ja-JP" sz="2800" dirty="0">
                <a:latin typeface="+mj-lt"/>
              </a:rPr>
              <a:t>ISO TC59</a:t>
            </a:r>
            <a:r>
              <a:rPr lang="ja-JP" altLang="en-US" sz="2800">
                <a:latin typeface="+mj-lt"/>
              </a:rPr>
              <a:t> </a:t>
            </a:r>
            <a:r>
              <a:rPr lang="en-US" altLang="ja-JP" sz="2800" dirty="0">
                <a:latin typeface="+mj-lt"/>
              </a:rPr>
              <a:t>SC13 JWG14</a:t>
            </a:r>
          </a:p>
        </p:txBody>
      </p:sp>
      <p:sp>
        <p:nvSpPr>
          <p:cNvPr id="5" name="テキスト ボックス 4">
            <a:extLst>
              <a:ext uri="{FF2B5EF4-FFF2-40B4-BE49-F238E27FC236}">
                <a16:creationId xmlns:a16="http://schemas.microsoft.com/office/drawing/2014/main" xmlns="" id="{389C3ECD-436F-2AB3-55D1-58123F990C48}"/>
              </a:ext>
            </a:extLst>
          </p:cNvPr>
          <p:cNvSpPr txBox="1"/>
          <p:nvPr/>
        </p:nvSpPr>
        <p:spPr>
          <a:xfrm>
            <a:off x="256653" y="953814"/>
            <a:ext cx="8480066" cy="646331"/>
          </a:xfrm>
          <a:prstGeom prst="rect">
            <a:avLst/>
          </a:prstGeom>
          <a:noFill/>
        </p:spPr>
        <p:txBody>
          <a:bodyPr wrap="square" rtlCol="0">
            <a:spAutoFit/>
          </a:bodyPr>
          <a:lstStyle/>
          <a:p>
            <a:r>
              <a:rPr kumimoji="1" lang="en-US" altLang="ja-JP" dirty="0">
                <a:latin typeface="+mj-lt"/>
              </a:rPr>
              <a:t>ISO TC211</a:t>
            </a:r>
            <a:r>
              <a:rPr kumimoji="1" lang="ja-JP" altLang="en-US">
                <a:latin typeface="+mj-lt"/>
              </a:rPr>
              <a:t>と共管の</a:t>
            </a:r>
            <a:r>
              <a:rPr kumimoji="1" lang="en-US" altLang="ja-JP" dirty="0">
                <a:latin typeface="+mj-lt"/>
              </a:rPr>
              <a:t>WG</a:t>
            </a:r>
            <a:r>
              <a:rPr kumimoji="1" lang="ja-JP" altLang="en-US">
                <a:latin typeface="+mj-lt"/>
              </a:rPr>
              <a:t>で</a:t>
            </a:r>
            <a:r>
              <a:rPr kumimoji="1" lang="en-US" altLang="ja-JP" dirty="0">
                <a:latin typeface="+mj-lt"/>
              </a:rPr>
              <a:t>BIM</a:t>
            </a:r>
            <a:r>
              <a:rPr kumimoji="1" lang="ja-JP" altLang="en-US">
                <a:latin typeface="+mj-lt"/>
              </a:rPr>
              <a:t>と</a:t>
            </a:r>
            <a:r>
              <a:rPr kumimoji="1" lang="en-US" altLang="ja-JP" dirty="0">
                <a:latin typeface="+mj-lt"/>
              </a:rPr>
              <a:t>GIS</a:t>
            </a:r>
            <a:r>
              <a:rPr kumimoji="1" lang="ja-JP" altLang="en-US">
                <a:latin typeface="+mj-lt"/>
              </a:rPr>
              <a:t>との相互運用性（</a:t>
            </a:r>
            <a:r>
              <a:rPr kumimoji="1" lang="en-US" altLang="ja-JP" dirty="0">
                <a:latin typeface="+mj-lt"/>
              </a:rPr>
              <a:t>Interoperability</a:t>
            </a:r>
            <a:r>
              <a:rPr kumimoji="1" lang="ja-JP" altLang="en-US">
                <a:latin typeface="+mj-lt"/>
              </a:rPr>
              <a:t>）に関する</a:t>
            </a:r>
            <a:r>
              <a:rPr kumimoji="1" lang="en-US" altLang="ja-JP" dirty="0">
                <a:latin typeface="+mj-lt"/>
              </a:rPr>
              <a:t>WG</a:t>
            </a:r>
          </a:p>
          <a:p>
            <a:r>
              <a:rPr lang="en-US" altLang="ja-JP" dirty="0">
                <a:latin typeface="+mj-lt"/>
              </a:rPr>
              <a:t>TC211</a:t>
            </a:r>
            <a:r>
              <a:rPr lang="ja-JP" altLang="en-US">
                <a:latin typeface="+mj-lt"/>
              </a:rPr>
              <a:t>の国内審議団体から、通信参加でエキスパートが出席していた。</a:t>
            </a:r>
            <a:endParaRPr kumimoji="1" lang="en-US" altLang="ja-JP" dirty="0">
              <a:latin typeface="+mj-lt"/>
            </a:endParaRPr>
          </a:p>
        </p:txBody>
      </p:sp>
      <p:pic>
        <p:nvPicPr>
          <p:cNvPr id="6" name="図 5">
            <a:extLst>
              <a:ext uri="{FF2B5EF4-FFF2-40B4-BE49-F238E27FC236}">
                <a16:creationId xmlns:a16="http://schemas.microsoft.com/office/drawing/2014/main" xmlns="" id="{F08C2E9D-5A53-C54A-88D1-38CBA274B2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568" y="2062664"/>
            <a:ext cx="2834060" cy="3778746"/>
          </a:xfrm>
          <a:prstGeom prst="rect">
            <a:avLst/>
          </a:prstGeom>
        </p:spPr>
      </p:pic>
      <p:pic>
        <p:nvPicPr>
          <p:cNvPr id="7" name="図 6">
            <a:extLst>
              <a:ext uri="{FF2B5EF4-FFF2-40B4-BE49-F238E27FC236}">
                <a16:creationId xmlns:a16="http://schemas.microsoft.com/office/drawing/2014/main" xmlns="" id="{5AD26AE2-85B7-853E-8003-EF1AD9A9A4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00024" y="2062664"/>
            <a:ext cx="5038328" cy="3778746"/>
          </a:xfrm>
          <a:prstGeom prst="rect">
            <a:avLst/>
          </a:prstGeom>
        </p:spPr>
      </p:pic>
    </p:spTree>
    <p:extLst>
      <p:ext uri="{BB962C8B-B14F-4D97-AF65-F5344CB8AC3E}">
        <p14:creationId xmlns:p14="http://schemas.microsoft.com/office/powerpoint/2010/main" val="1775384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916B79E4-2687-4541-E7DD-0CC31BAC456E}"/>
              </a:ext>
            </a:extLst>
          </p:cNvPr>
          <p:cNvSpPr>
            <a:spLocks noGrp="1"/>
          </p:cNvSpPr>
          <p:nvPr>
            <p:ph type="sldNum" sz="quarter" idx="12"/>
          </p:nvPr>
        </p:nvSpPr>
        <p:spPr/>
        <p:txBody>
          <a:bodyPr/>
          <a:lstStyle/>
          <a:p>
            <a:pPr>
              <a:defRPr/>
            </a:pPr>
            <a:fld id="{A72CB912-3357-436A-B9F3-393AF4DCEAC1}" type="slidenum">
              <a:rPr lang="ja-JP" altLang="en-US" smtClean="0"/>
              <a:pPr>
                <a:defRPr/>
              </a:pPr>
              <a:t>12</a:t>
            </a:fld>
            <a:endParaRPr lang="en-US" altLang="ja-JP"/>
          </a:p>
        </p:txBody>
      </p:sp>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xmlns="" id="{81F1F446-8AA1-C88F-1E9E-A27F2554F6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07496" y="3533281"/>
            <a:ext cx="4514582" cy="2635019"/>
          </a:xfrm>
          <a:prstGeom prst="rect">
            <a:avLst/>
          </a:prstGeom>
        </p:spPr>
      </p:pic>
      <p:pic>
        <p:nvPicPr>
          <p:cNvPr id="7" name="図 6" descr="グラフィカル ユーザー インターフェイス, Web サイト&#10;&#10;自動的に生成された説明">
            <a:extLst>
              <a:ext uri="{FF2B5EF4-FFF2-40B4-BE49-F238E27FC236}">
                <a16:creationId xmlns:a16="http://schemas.microsoft.com/office/drawing/2014/main" xmlns="" id="{F5B64019-8221-BE69-23B7-67987805B74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347864" y="59890"/>
            <a:ext cx="5616624" cy="3330281"/>
          </a:xfrm>
          <a:prstGeom prst="rect">
            <a:avLst/>
          </a:prstGeom>
        </p:spPr>
      </p:pic>
      <p:pic>
        <p:nvPicPr>
          <p:cNvPr id="9" name="図 8" descr="コンピューターのスクリーンショット&#10;&#10;自動的に生成された説明">
            <a:extLst>
              <a:ext uri="{FF2B5EF4-FFF2-40B4-BE49-F238E27FC236}">
                <a16:creationId xmlns:a16="http://schemas.microsoft.com/office/drawing/2014/main" xmlns="" id="{9798D53F-4133-3F29-5814-53B1231B8AB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7418" y="3533281"/>
            <a:ext cx="4514582" cy="2635019"/>
          </a:xfrm>
          <a:prstGeom prst="rect">
            <a:avLst/>
          </a:prstGeom>
        </p:spPr>
      </p:pic>
      <p:sp>
        <p:nvSpPr>
          <p:cNvPr id="10" name="テキスト ボックス 9">
            <a:extLst>
              <a:ext uri="{FF2B5EF4-FFF2-40B4-BE49-F238E27FC236}">
                <a16:creationId xmlns:a16="http://schemas.microsoft.com/office/drawing/2014/main" xmlns="" id="{2E4E4590-7A1D-54B9-1AED-0323CD5568BA}"/>
              </a:ext>
            </a:extLst>
          </p:cNvPr>
          <p:cNvSpPr txBox="1"/>
          <p:nvPr/>
        </p:nvSpPr>
        <p:spPr>
          <a:xfrm>
            <a:off x="179512" y="570868"/>
            <a:ext cx="2947195" cy="1477328"/>
          </a:xfrm>
          <a:prstGeom prst="rect">
            <a:avLst/>
          </a:prstGeom>
          <a:noFill/>
        </p:spPr>
        <p:txBody>
          <a:bodyPr wrap="square" rtlCol="0">
            <a:spAutoFit/>
          </a:bodyPr>
          <a:lstStyle/>
          <a:p>
            <a:r>
              <a:rPr kumimoji="1" lang="en-US" altLang="ja-JP" dirty="0">
                <a:latin typeface="+mj-lt"/>
              </a:rPr>
              <a:t>TC59SC13JWG14</a:t>
            </a:r>
            <a:r>
              <a:rPr kumimoji="1" lang="ja-JP" altLang="en-US">
                <a:latin typeface="+mj-lt"/>
              </a:rPr>
              <a:t>は、</a:t>
            </a:r>
            <a:r>
              <a:rPr kumimoji="1" lang="en-US" altLang="ja-JP" dirty="0">
                <a:latin typeface="+mj-lt"/>
              </a:rPr>
              <a:t>AWI</a:t>
            </a:r>
            <a:r>
              <a:rPr kumimoji="1" lang="ja-JP" altLang="en-US">
                <a:latin typeface="+mj-lt"/>
              </a:rPr>
              <a:t>、</a:t>
            </a:r>
            <a:r>
              <a:rPr kumimoji="1" lang="en-US" altLang="ja-JP" dirty="0">
                <a:latin typeface="+mj-lt"/>
              </a:rPr>
              <a:t>NP</a:t>
            </a:r>
            <a:r>
              <a:rPr kumimoji="1" lang="ja-JP" altLang="en-US">
                <a:latin typeface="+mj-lt"/>
              </a:rPr>
              <a:t>段階の検討が</a:t>
            </a:r>
            <a:r>
              <a:rPr kumimoji="1" lang="en-US" altLang="ja-JP" dirty="0">
                <a:latin typeface="+mj-lt"/>
              </a:rPr>
              <a:t>4</a:t>
            </a:r>
            <a:r>
              <a:rPr kumimoji="1" lang="ja-JP" altLang="en-US">
                <a:latin typeface="+mj-lt"/>
              </a:rPr>
              <a:t>課題（中国提案）あり、</a:t>
            </a:r>
            <a:r>
              <a:rPr kumimoji="1" lang="en-US" altLang="ja-JP" dirty="0">
                <a:latin typeface="+mj-lt"/>
              </a:rPr>
              <a:t>BIM-GIS</a:t>
            </a:r>
            <a:r>
              <a:rPr kumimoji="1" lang="ja-JP" altLang="en-US">
                <a:latin typeface="+mj-lt"/>
              </a:rPr>
              <a:t>関係の検討がこれから発展してゆく状況</a:t>
            </a:r>
            <a:endParaRPr kumimoji="1" lang="en-US" altLang="ja-JP" dirty="0">
              <a:latin typeface="+mj-lt"/>
            </a:endParaRPr>
          </a:p>
        </p:txBody>
      </p:sp>
    </p:spTree>
    <p:extLst>
      <p:ext uri="{BB962C8B-B14F-4D97-AF65-F5344CB8AC3E}">
        <p14:creationId xmlns:p14="http://schemas.microsoft.com/office/powerpoint/2010/main" val="2441959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8A3E42-BC94-175F-D0E5-919B3DAB024E}"/>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ED1B16C2-7208-908D-AD4E-E6B57B4F7356}"/>
              </a:ext>
            </a:extLst>
          </p:cNvPr>
          <p:cNvSpPr>
            <a:spLocks noGrp="1"/>
          </p:cNvSpPr>
          <p:nvPr>
            <p:ph type="sldNum" sz="quarter" idx="12"/>
          </p:nvPr>
        </p:nvSpPr>
        <p:spPr/>
        <p:txBody>
          <a:bodyPr/>
          <a:lstStyle/>
          <a:p>
            <a:pPr>
              <a:defRPr/>
            </a:pPr>
            <a:fld id="{A72CB912-3357-436A-B9F3-393AF4DCEAC1}" type="slidenum">
              <a:rPr lang="ja-JP" altLang="en-US" smtClean="0"/>
              <a:pPr>
                <a:defRPr/>
              </a:pPr>
              <a:t>13</a:t>
            </a:fld>
            <a:endParaRPr lang="en-US" altLang="ja-JP"/>
          </a:p>
        </p:txBody>
      </p:sp>
      <p:sp>
        <p:nvSpPr>
          <p:cNvPr id="4" name="タイトル 1">
            <a:extLst>
              <a:ext uri="{FF2B5EF4-FFF2-40B4-BE49-F238E27FC236}">
                <a16:creationId xmlns:a16="http://schemas.microsoft.com/office/drawing/2014/main" xmlns="" id="{CB82BBF3-B167-0C07-650B-08A69431D5E6}"/>
              </a:ext>
            </a:extLst>
          </p:cNvPr>
          <p:cNvSpPr txBox="1">
            <a:spLocks/>
          </p:cNvSpPr>
          <p:nvPr/>
        </p:nvSpPr>
        <p:spPr bwMode="auto">
          <a:xfrm>
            <a:off x="193550" y="271044"/>
            <a:ext cx="8480066" cy="49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2pPr>
            <a:lvl3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3pPr>
            <a:lvl4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4pPr>
            <a:lvl5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5pPr>
            <a:lvl6pPr marL="457200" algn="ctr" rtl="0" fontAlgn="base">
              <a:spcBef>
                <a:spcPct val="0"/>
              </a:spcBef>
              <a:spcAft>
                <a:spcPct val="0"/>
              </a:spcAft>
              <a:defRPr kumimoji="1" sz="4400">
                <a:solidFill>
                  <a:schemeClr val="tx1"/>
                </a:solidFill>
                <a:latin typeface="Calibri" pitchFamily="-64" charset="0"/>
              </a:defRPr>
            </a:lvl6pPr>
            <a:lvl7pPr marL="914400" algn="ctr" rtl="0" fontAlgn="base">
              <a:spcBef>
                <a:spcPct val="0"/>
              </a:spcBef>
              <a:spcAft>
                <a:spcPct val="0"/>
              </a:spcAft>
              <a:defRPr kumimoji="1" sz="4400">
                <a:solidFill>
                  <a:schemeClr val="tx1"/>
                </a:solidFill>
                <a:latin typeface="Calibri" pitchFamily="-64" charset="0"/>
              </a:defRPr>
            </a:lvl7pPr>
            <a:lvl8pPr marL="1371600" algn="ctr" rtl="0" fontAlgn="base">
              <a:spcBef>
                <a:spcPct val="0"/>
              </a:spcBef>
              <a:spcAft>
                <a:spcPct val="0"/>
              </a:spcAft>
              <a:defRPr kumimoji="1" sz="4400">
                <a:solidFill>
                  <a:schemeClr val="tx1"/>
                </a:solidFill>
                <a:latin typeface="Calibri" pitchFamily="-64" charset="0"/>
              </a:defRPr>
            </a:lvl8pPr>
            <a:lvl9pPr marL="1828800" algn="ctr" rtl="0" fontAlgn="base">
              <a:spcBef>
                <a:spcPct val="0"/>
              </a:spcBef>
              <a:spcAft>
                <a:spcPct val="0"/>
              </a:spcAft>
              <a:defRPr kumimoji="1" sz="4400">
                <a:solidFill>
                  <a:schemeClr val="tx1"/>
                </a:solidFill>
                <a:latin typeface="Calibri" pitchFamily="-64" charset="0"/>
              </a:defRPr>
            </a:lvl9pPr>
          </a:lstStyle>
          <a:p>
            <a:pPr algn="l"/>
            <a:r>
              <a:rPr lang="ja-JP" altLang="en-US" sz="2800"/>
              <a:t>・</a:t>
            </a:r>
            <a:r>
              <a:rPr lang="en-US" altLang="ja-JP" sz="2800" dirty="0">
                <a:latin typeface="+mj-lt"/>
              </a:rPr>
              <a:t>ISO TC59</a:t>
            </a:r>
            <a:r>
              <a:rPr lang="ja-JP" altLang="en-US" sz="2800">
                <a:latin typeface="+mj-lt"/>
              </a:rPr>
              <a:t> </a:t>
            </a:r>
            <a:r>
              <a:rPr lang="en-US" altLang="ja-JP" sz="2800" dirty="0">
                <a:latin typeface="+mj-lt"/>
              </a:rPr>
              <a:t>SC13 Plenary</a:t>
            </a:r>
          </a:p>
        </p:txBody>
      </p:sp>
      <p:sp>
        <p:nvSpPr>
          <p:cNvPr id="5" name="テキスト ボックス 4">
            <a:extLst>
              <a:ext uri="{FF2B5EF4-FFF2-40B4-BE49-F238E27FC236}">
                <a16:creationId xmlns:a16="http://schemas.microsoft.com/office/drawing/2014/main" xmlns="" id="{91726DF3-9E2E-9806-8913-BD95F2D2D8EB}"/>
              </a:ext>
            </a:extLst>
          </p:cNvPr>
          <p:cNvSpPr txBox="1"/>
          <p:nvPr/>
        </p:nvSpPr>
        <p:spPr>
          <a:xfrm>
            <a:off x="256653" y="953814"/>
            <a:ext cx="8480066" cy="369332"/>
          </a:xfrm>
          <a:prstGeom prst="rect">
            <a:avLst/>
          </a:prstGeom>
          <a:noFill/>
        </p:spPr>
        <p:txBody>
          <a:bodyPr wrap="square" rtlCol="0">
            <a:spAutoFit/>
          </a:bodyPr>
          <a:lstStyle/>
          <a:p>
            <a:r>
              <a:rPr kumimoji="1" lang="en-US" altLang="ja-JP" dirty="0">
                <a:latin typeface="+mj-lt"/>
              </a:rPr>
              <a:t>TC59 SC13</a:t>
            </a:r>
            <a:r>
              <a:rPr kumimoji="1" lang="ja-JP" altLang="en-US">
                <a:latin typeface="+mj-lt"/>
              </a:rPr>
              <a:t>の</a:t>
            </a:r>
            <a:r>
              <a:rPr kumimoji="1" lang="en-US" altLang="ja-JP" dirty="0">
                <a:latin typeface="+mj-lt"/>
              </a:rPr>
              <a:t>WG</a:t>
            </a:r>
            <a:r>
              <a:rPr kumimoji="1" lang="ja-JP" altLang="en-US">
                <a:latin typeface="+mj-lt"/>
              </a:rPr>
              <a:t>の進捗管理や今後の戦略の方針を議論する会議。</a:t>
            </a:r>
            <a:endParaRPr kumimoji="1" lang="en-US" altLang="ja-JP" dirty="0">
              <a:latin typeface="+mj-lt"/>
            </a:endParaRPr>
          </a:p>
        </p:txBody>
      </p:sp>
      <p:pic>
        <p:nvPicPr>
          <p:cNvPr id="8" name="図 7" descr="人, 男, 屋内, キッチン が含まれている画像&#10;&#10;自動的に生成された説明">
            <a:extLst>
              <a:ext uri="{FF2B5EF4-FFF2-40B4-BE49-F238E27FC236}">
                <a16:creationId xmlns:a16="http://schemas.microsoft.com/office/drawing/2014/main" xmlns="" id="{4A661911-4BFC-61CA-9E88-24B66ECB5E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3419872" y="1754104"/>
            <a:ext cx="5465525" cy="4099144"/>
          </a:xfrm>
          <a:prstGeom prst="rect">
            <a:avLst/>
          </a:prstGeom>
        </p:spPr>
      </p:pic>
      <p:pic>
        <p:nvPicPr>
          <p:cNvPr id="10" name="図 9" descr="テレビの画面&#10;&#10;中程度の精度で自動的に生成された説明">
            <a:extLst>
              <a:ext uri="{FF2B5EF4-FFF2-40B4-BE49-F238E27FC236}">
                <a16:creationId xmlns:a16="http://schemas.microsoft.com/office/drawing/2014/main" xmlns="" id="{7FDBC3DF-F909-4513-0A28-DACB752BAB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18843" y="2233959"/>
            <a:ext cx="4099146" cy="3074360"/>
          </a:xfrm>
          <a:prstGeom prst="rect">
            <a:avLst/>
          </a:prstGeom>
        </p:spPr>
      </p:pic>
    </p:spTree>
    <p:extLst>
      <p:ext uri="{BB962C8B-B14F-4D97-AF65-F5344CB8AC3E}">
        <p14:creationId xmlns:p14="http://schemas.microsoft.com/office/powerpoint/2010/main" val="2029663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669C1575-FA30-1063-155D-F3326A9FBB48}"/>
              </a:ext>
            </a:extLst>
          </p:cNvPr>
          <p:cNvSpPr>
            <a:spLocks noGrp="1"/>
          </p:cNvSpPr>
          <p:nvPr>
            <p:ph type="sldNum" sz="quarter" idx="12"/>
          </p:nvPr>
        </p:nvSpPr>
        <p:spPr/>
        <p:txBody>
          <a:bodyPr/>
          <a:lstStyle/>
          <a:p>
            <a:pPr>
              <a:defRPr/>
            </a:pPr>
            <a:fld id="{A72CB912-3357-436A-B9F3-393AF4DCEAC1}" type="slidenum">
              <a:rPr lang="ja-JP" altLang="en-US" smtClean="0"/>
              <a:pPr>
                <a:defRPr/>
              </a:pPr>
              <a:t>14</a:t>
            </a:fld>
            <a:endParaRPr lang="en-US" altLang="ja-JP"/>
          </a:p>
        </p:txBody>
      </p:sp>
      <p:grpSp>
        <p:nvGrpSpPr>
          <p:cNvPr id="11" name="グループ化 10">
            <a:extLst>
              <a:ext uri="{FF2B5EF4-FFF2-40B4-BE49-F238E27FC236}">
                <a16:creationId xmlns:a16="http://schemas.microsoft.com/office/drawing/2014/main" xmlns="" id="{7D476269-99CA-B033-F445-CE3B3FF52938}"/>
              </a:ext>
            </a:extLst>
          </p:cNvPr>
          <p:cNvGrpSpPr/>
          <p:nvPr/>
        </p:nvGrpSpPr>
        <p:grpSpPr>
          <a:xfrm>
            <a:off x="5508104" y="4288831"/>
            <a:ext cx="3505483" cy="1656184"/>
            <a:chOff x="2123728" y="1124744"/>
            <a:chExt cx="6182816" cy="2921105"/>
          </a:xfrm>
        </p:grpSpPr>
        <p:pic>
          <p:nvPicPr>
            <p:cNvPr id="9" name="図 8">
              <a:extLst>
                <a:ext uri="{FF2B5EF4-FFF2-40B4-BE49-F238E27FC236}">
                  <a16:creationId xmlns:a16="http://schemas.microsoft.com/office/drawing/2014/main" xmlns="" id="{FDAC9603-2AD4-8328-CE85-665D7DDC9C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23728" y="1124744"/>
              <a:ext cx="6182816" cy="2921105"/>
            </a:xfrm>
            <a:prstGeom prst="rect">
              <a:avLst/>
            </a:prstGeom>
            <a:ln>
              <a:solidFill>
                <a:schemeClr val="tx1"/>
              </a:solidFill>
            </a:ln>
          </p:spPr>
        </p:pic>
        <p:sp>
          <p:nvSpPr>
            <p:cNvPr id="10" name="正方形/長方形 9">
              <a:extLst>
                <a:ext uri="{FF2B5EF4-FFF2-40B4-BE49-F238E27FC236}">
                  <a16:creationId xmlns:a16="http://schemas.microsoft.com/office/drawing/2014/main" xmlns="" id="{E819AC1B-40E2-686F-994F-9D783D0F3846}"/>
                </a:ext>
              </a:extLst>
            </p:cNvPr>
            <p:cNvSpPr/>
            <p:nvPr/>
          </p:nvSpPr>
          <p:spPr>
            <a:xfrm>
              <a:off x="7010400" y="2204864"/>
              <a:ext cx="585936" cy="6480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3" name="図 12" descr="グラフィカル ユーザー インターフェイス, Web サイト&#10;&#10;自動的に生成された説明">
            <a:extLst>
              <a:ext uri="{FF2B5EF4-FFF2-40B4-BE49-F238E27FC236}">
                <a16:creationId xmlns:a16="http://schemas.microsoft.com/office/drawing/2014/main" xmlns="" id="{7B3D3259-7154-3C36-B68B-912A0A44BD7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24450" y="450651"/>
            <a:ext cx="4924184" cy="2886658"/>
          </a:xfrm>
          <a:prstGeom prst="rect">
            <a:avLst/>
          </a:prstGeom>
        </p:spPr>
      </p:pic>
      <p:pic>
        <p:nvPicPr>
          <p:cNvPr id="15" name="図 14" descr="グラフィカル ユーザー インターフェイス, テキスト, Web サイト&#10;&#10;自動的に生成された説明">
            <a:extLst>
              <a:ext uri="{FF2B5EF4-FFF2-40B4-BE49-F238E27FC236}">
                <a16:creationId xmlns:a16="http://schemas.microsoft.com/office/drawing/2014/main" xmlns="" id="{299DD92D-D513-CF7B-39C4-6B6A9C87CD3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24449" y="3429000"/>
            <a:ext cx="4924185" cy="2886658"/>
          </a:xfrm>
          <a:prstGeom prst="rect">
            <a:avLst/>
          </a:prstGeom>
        </p:spPr>
      </p:pic>
      <p:sp>
        <p:nvSpPr>
          <p:cNvPr id="16" name="テキスト ボックス 15">
            <a:extLst>
              <a:ext uri="{FF2B5EF4-FFF2-40B4-BE49-F238E27FC236}">
                <a16:creationId xmlns:a16="http://schemas.microsoft.com/office/drawing/2014/main" xmlns="" id="{DFD5E6A8-467C-AAFF-2841-025685DA6545}"/>
              </a:ext>
            </a:extLst>
          </p:cNvPr>
          <p:cNvSpPr txBox="1"/>
          <p:nvPr/>
        </p:nvSpPr>
        <p:spPr>
          <a:xfrm>
            <a:off x="5684013" y="908720"/>
            <a:ext cx="2947195" cy="1754326"/>
          </a:xfrm>
          <a:prstGeom prst="rect">
            <a:avLst/>
          </a:prstGeom>
          <a:noFill/>
        </p:spPr>
        <p:txBody>
          <a:bodyPr wrap="square" rtlCol="0">
            <a:spAutoFit/>
          </a:bodyPr>
          <a:lstStyle/>
          <a:p>
            <a:r>
              <a:rPr kumimoji="1" lang="en-US" altLang="ja-JP" dirty="0">
                <a:latin typeface="+mj-lt"/>
              </a:rPr>
              <a:t>Digital Product Pas</a:t>
            </a:r>
            <a:r>
              <a:rPr lang="en-US" altLang="ja-JP" dirty="0">
                <a:latin typeface="+mj-lt"/>
              </a:rPr>
              <a:t>s</a:t>
            </a:r>
            <a:r>
              <a:rPr kumimoji="1" lang="en-US" altLang="ja-JP" dirty="0">
                <a:latin typeface="+mj-lt"/>
              </a:rPr>
              <a:t>port (DPP)</a:t>
            </a:r>
            <a:r>
              <a:rPr kumimoji="1" lang="ja-JP" altLang="en-US">
                <a:latin typeface="+mj-lt"/>
              </a:rPr>
              <a:t>の利用に関するワークフローの</a:t>
            </a:r>
            <a:r>
              <a:rPr kumimoji="1" lang="en-US" altLang="ja-JP" dirty="0">
                <a:latin typeface="+mj-lt"/>
              </a:rPr>
              <a:t>IS</a:t>
            </a:r>
            <a:r>
              <a:rPr kumimoji="1" lang="ja-JP" altLang="en-US">
                <a:latin typeface="+mj-lt"/>
              </a:rPr>
              <a:t>化についての提案が中国からあり、</a:t>
            </a:r>
            <a:r>
              <a:rPr kumimoji="1" lang="en-US" altLang="ja-JP" dirty="0">
                <a:latin typeface="+mj-lt"/>
              </a:rPr>
              <a:t>CEN</a:t>
            </a:r>
            <a:r>
              <a:rPr kumimoji="1" lang="ja-JP" altLang="en-US">
                <a:latin typeface="+mj-lt"/>
              </a:rPr>
              <a:t> </a:t>
            </a:r>
            <a:r>
              <a:rPr kumimoji="1" lang="en-US" altLang="ja-JP" dirty="0">
                <a:latin typeface="+mj-lt"/>
              </a:rPr>
              <a:t>TC442</a:t>
            </a:r>
            <a:r>
              <a:rPr kumimoji="1" lang="ja-JP" altLang="en-US">
                <a:latin typeface="+mj-lt"/>
              </a:rPr>
              <a:t>へのプロポーザルを今後行うことが承認された。</a:t>
            </a:r>
            <a:endParaRPr kumimoji="1" lang="en-US" altLang="ja-JP" dirty="0">
              <a:latin typeface="+mj-lt"/>
            </a:endParaRPr>
          </a:p>
        </p:txBody>
      </p:sp>
    </p:spTree>
    <p:extLst>
      <p:ext uri="{BB962C8B-B14F-4D97-AF65-F5344CB8AC3E}">
        <p14:creationId xmlns:p14="http://schemas.microsoft.com/office/powerpoint/2010/main" val="3340435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7BD10AA6-FB07-0041-2378-95C5ED68CF8F}"/>
              </a:ext>
            </a:extLst>
          </p:cNvPr>
          <p:cNvSpPr>
            <a:spLocks noGrp="1"/>
          </p:cNvSpPr>
          <p:nvPr>
            <p:ph type="sldNum" sz="quarter" idx="12"/>
          </p:nvPr>
        </p:nvSpPr>
        <p:spPr/>
        <p:txBody>
          <a:bodyPr/>
          <a:lstStyle/>
          <a:p>
            <a:pPr>
              <a:defRPr/>
            </a:pPr>
            <a:fld id="{A72CB912-3357-436A-B9F3-393AF4DCEAC1}" type="slidenum">
              <a:rPr lang="ja-JP" altLang="en-US" smtClean="0"/>
              <a:pPr>
                <a:defRPr/>
              </a:pPr>
              <a:t>15</a:t>
            </a:fld>
            <a:endParaRPr lang="en-US" altLang="ja-JP"/>
          </a:p>
        </p:txBody>
      </p:sp>
      <p:sp>
        <p:nvSpPr>
          <p:cNvPr id="4" name="タイトル 1">
            <a:extLst>
              <a:ext uri="{FF2B5EF4-FFF2-40B4-BE49-F238E27FC236}">
                <a16:creationId xmlns:a16="http://schemas.microsoft.com/office/drawing/2014/main" xmlns="" id="{2B1CE3B4-5DFF-3733-7D71-699CEA034490}"/>
              </a:ext>
            </a:extLst>
          </p:cNvPr>
          <p:cNvSpPr txBox="1">
            <a:spLocks/>
          </p:cNvSpPr>
          <p:nvPr/>
        </p:nvSpPr>
        <p:spPr bwMode="auto">
          <a:xfrm>
            <a:off x="193550" y="271044"/>
            <a:ext cx="8480066" cy="49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2pPr>
            <a:lvl3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3pPr>
            <a:lvl4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4pPr>
            <a:lvl5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5pPr>
            <a:lvl6pPr marL="457200" algn="ctr" rtl="0" fontAlgn="base">
              <a:spcBef>
                <a:spcPct val="0"/>
              </a:spcBef>
              <a:spcAft>
                <a:spcPct val="0"/>
              </a:spcAft>
              <a:defRPr kumimoji="1" sz="4400">
                <a:solidFill>
                  <a:schemeClr val="tx1"/>
                </a:solidFill>
                <a:latin typeface="Calibri" pitchFamily="-64" charset="0"/>
              </a:defRPr>
            </a:lvl6pPr>
            <a:lvl7pPr marL="914400" algn="ctr" rtl="0" fontAlgn="base">
              <a:spcBef>
                <a:spcPct val="0"/>
              </a:spcBef>
              <a:spcAft>
                <a:spcPct val="0"/>
              </a:spcAft>
              <a:defRPr kumimoji="1" sz="4400">
                <a:solidFill>
                  <a:schemeClr val="tx1"/>
                </a:solidFill>
                <a:latin typeface="Calibri" pitchFamily="-64" charset="0"/>
              </a:defRPr>
            </a:lvl7pPr>
            <a:lvl8pPr marL="1371600" algn="ctr" rtl="0" fontAlgn="base">
              <a:spcBef>
                <a:spcPct val="0"/>
              </a:spcBef>
              <a:spcAft>
                <a:spcPct val="0"/>
              </a:spcAft>
              <a:defRPr kumimoji="1" sz="4400">
                <a:solidFill>
                  <a:schemeClr val="tx1"/>
                </a:solidFill>
                <a:latin typeface="Calibri" pitchFamily="-64" charset="0"/>
              </a:defRPr>
            </a:lvl8pPr>
            <a:lvl9pPr marL="1828800" algn="ctr" rtl="0" fontAlgn="base">
              <a:spcBef>
                <a:spcPct val="0"/>
              </a:spcBef>
              <a:spcAft>
                <a:spcPct val="0"/>
              </a:spcAft>
              <a:defRPr kumimoji="1" sz="4400">
                <a:solidFill>
                  <a:schemeClr val="tx1"/>
                </a:solidFill>
                <a:latin typeface="Calibri" pitchFamily="-64" charset="0"/>
              </a:defRPr>
            </a:lvl9pPr>
          </a:lstStyle>
          <a:p>
            <a:pPr algn="l"/>
            <a:r>
              <a:rPr lang="ja-JP" altLang="en-US" sz="2800" dirty="0"/>
              <a:t>・</a:t>
            </a:r>
            <a:r>
              <a:rPr lang="en-US" altLang="ja-JP" sz="2800" dirty="0">
                <a:latin typeface="+mj-lt"/>
              </a:rPr>
              <a:t>OGC Japan Forum</a:t>
            </a:r>
            <a:r>
              <a:rPr lang="ja-JP" altLang="en-US" sz="2800" dirty="0">
                <a:latin typeface="+mj-lt"/>
              </a:rPr>
              <a:t>に寄せて</a:t>
            </a:r>
            <a:endParaRPr lang="en-US" altLang="ja-JP" sz="2800" dirty="0">
              <a:latin typeface="+mj-lt"/>
            </a:endParaRPr>
          </a:p>
        </p:txBody>
      </p:sp>
      <p:sp>
        <p:nvSpPr>
          <p:cNvPr id="6" name="テキスト ボックス 5">
            <a:extLst>
              <a:ext uri="{FF2B5EF4-FFF2-40B4-BE49-F238E27FC236}">
                <a16:creationId xmlns:a16="http://schemas.microsoft.com/office/drawing/2014/main" xmlns="" id="{7E6A5195-0E7C-6F8B-5D76-0EC72C296F8C}"/>
              </a:ext>
            </a:extLst>
          </p:cNvPr>
          <p:cNvSpPr txBox="1"/>
          <p:nvPr/>
        </p:nvSpPr>
        <p:spPr>
          <a:xfrm>
            <a:off x="2627784" y="5949280"/>
            <a:ext cx="6259886" cy="461665"/>
          </a:xfrm>
          <a:prstGeom prst="rect">
            <a:avLst/>
          </a:prstGeom>
          <a:noFill/>
        </p:spPr>
        <p:txBody>
          <a:bodyPr wrap="square">
            <a:spAutoFit/>
          </a:bodyPr>
          <a:lstStyle/>
          <a:p>
            <a:r>
              <a:rPr lang="ja-JP" altLang="en-US" sz="1200" dirty="0">
                <a:latin typeface="+mn-lt"/>
              </a:rPr>
              <a:t>「建築・都市の</a:t>
            </a:r>
            <a:r>
              <a:rPr lang="en-US" altLang="ja-JP" sz="1200" dirty="0">
                <a:latin typeface="+mn-lt"/>
              </a:rPr>
              <a:t>DX</a:t>
            </a:r>
            <a:r>
              <a:rPr lang="ja-JP" altLang="en-US" sz="1200" dirty="0">
                <a:latin typeface="+mn-lt"/>
              </a:rPr>
              <a:t>」官民ロードマップ（令和</a:t>
            </a:r>
            <a:r>
              <a:rPr lang="en-US" altLang="ja-JP" sz="1200" dirty="0">
                <a:latin typeface="+mn-lt"/>
              </a:rPr>
              <a:t>6</a:t>
            </a:r>
            <a:r>
              <a:rPr lang="ja-JP" altLang="en-US" sz="1200" dirty="0">
                <a:latin typeface="+mn-lt"/>
              </a:rPr>
              <a:t>年</a:t>
            </a:r>
            <a:r>
              <a:rPr lang="en-US" altLang="ja-JP" sz="1200" dirty="0">
                <a:latin typeface="+mn-lt"/>
              </a:rPr>
              <a:t>6</a:t>
            </a:r>
            <a:r>
              <a:rPr lang="ja-JP" altLang="en-US" sz="1200" dirty="0">
                <a:latin typeface="+mn-lt"/>
              </a:rPr>
              <a:t>月改訂）</a:t>
            </a:r>
            <a:endParaRPr lang="en-US" altLang="ja-JP" sz="1200" dirty="0">
              <a:latin typeface="+mn-lt"/>
            </a:endParaRPr>
          </a:p>
          <a:p>
            <a:r>
              <a:rPr lang="ja-JP" altLang="en-US" sz="1200" dirty="0">
                <a:latin typeface="+mn-lt"/>
              </a:rPr>
              <a:t>https://www.mlit.go.jp/tochi_fudousan_kensetsugyo/chirikukannjoho/content/001756435.pdf</a:t>
            </a:r>
          </a:p>
        </p:txBody>
      </p:sp>
      <p:pic>
        <p:nvPicPr>
          <p:cNvPr id="8" name="図 7">
            <a:extLst>
              <a:ext uri="{FF2B5EF4-FFF2-40B4-BE49-F238E27FC236}">
                <a16:creationId xmlns:a16="http://schemas.microsoft.com/office/drawing/2014/main" xmlns="" id="{8C3835FB-4107-9280-4F10-0E5302E0DE0D}"/>
              </a:ext>
            </a:extLst>
          </p:cNvPr>
          <p:cNvPicPr>
            <a:picLocks noChangeAspect="1"/>
          </p:cNvPicPr>
          <p:nvPr/>
        </p:nvPicPr>
        <p:blipFill>
          <a:blip r:embed="rId2"/>
          <a:stretch>
            <a:fillRect/>
          </a:stretch>
        </p:blipFill>
        <p:spPr>
          <a:xfrm>
            <a:off x="293631" y="2132856"/>
            <a:ext cx="4283968" cy="3201677"/>
          </a:xfrm>
          <a:prstGeom prst="rect">
            <a:avLst/>
          </a:prstGeom>
          <a:ln>
            <a:solidFill>
              <a:schemeClr val="tx1"/>
            </a:solidFill>
          </a:ln>
        </p:spPr>
      </p:pic>
      <p:pic>
        <p:nvPicPr>
          <p:cNvPr id="10" name="図 9">
            <a:extLst>
              <a:ext uri="{FF2B5EF4-FFF2-40B4-BE49-F238E27FC236}">
                <a16:creationId xmlns:a16="http://schemas.microsoft.com/office/drawing/2014/main" xmlns="" id="{EEF72A3D-3941-FFC7-699D-DB905560F4D3}"/>
              </a:ext>
            </a:extLst>
          </p:cNvPr>
          <p:cNvPicPr>
            <a:picLocks noChangeAspect="1"/>
          </p:cNvPicPr>
          <p:nvPr/>
        </p:nvPicPr>
        <p:blipFill>
          <a:blip r:embed="rId3"/>
          <a:stretch>
            <a:fillRect/>
          </a:stretch>
        </p:blipFill>
        <p:spPr>
          <a:xfrm>
            <a:off x="4716016" y="2132857"/>
            <a:ext cx="4248472" cy="3188714"/>
          </a:xfrm>
          <a:prstGeom prst="rect">
            <a:avLst/>
          </a:prstGeom>
          <a:ln>
            <a:solidFill>
              <a:schemeClr val="tx1"/>
            </a:solidFill>
          </a:ln>
        </p:spPr>
      </p:pic>
      <p:sp>
        <p:nvSpPr>
          <p:cNvPr id="11" name="テキスト ボックス 10">
            <a:extLst>
              <a:ext uri="{FF2B5EF4-FFF2-40B4-BE49-F238E27FC236}">
                <a16:creationId xmlns:a16="http://schemas.microsoft.com/office/drawing/2014/main" xmlns="" id="{8957B495-8A8F-5079-668D-05DE03C2AF56}"/>
              </a:ext>
            </a:extLst>
          </p:cNvPr>
          <p:cNvSpPr txBox="1"/>
          <p:nvPr/>
        </p:nvSpPr>
        <p:spPr>
          <a:xfrm>
            <a:off x="395536" y="994155"/>
            <a:ext cx="8568952" cy="646331"/>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BIM</a:t>
            </a:r>
            <a:r>
              <a:rPr kumimoji="1" lang="ja-JP" altLang="en-US" dirty="0">
                <a:latin typeface="+mj-lt"/>
              </a:rPr>
              <a:t>と</a:t>
            </a:r>
            <a:r>
              <a:rPr kumimoji="1" lang="en-US" altLang="ja-JP" dirty="0">
                <a:latin typeface="+mj-lt"/>
              </a:rPr>
              <a:t>GIS</a:t>
            </a:r>
            <a:r>
              <a:rPr kumimoji="1" lang="ja-JP" altLang="en-US" dirty="0">
                <a:latin typeface="+mj-lt"/>
              </a:rPr>
              <a:t>は、切っても切れない間柄</a:t>
            </a:r>
            <a:endParaRPr kumimoji="1" lang="en-US" altLang="ja-JP" dirty="0">
              <a:latin typeface="+mj-lt"/>
            </a:endParaRPr>
          </a:p>
          <a:p>
            <a:pPr marL="285750" indent="-285750">
              <a:buFont typeface="Arial" panose="020B0604020202020204" pitchFamily="34" charset="0"/>
              <a:buChar char="•"/>
            </a:pPr>
            <a:r>
              <a:rPr lang="ja-JP" altLang="en-US" dirty="0">
                <a:latin typeface="+mj-lt"/>
              </a:rPr>
              <a:t>「建築・都市の</a:t>
            </a:r>
            <a:r>
              <a:rPr lang="en-US" altLang="ja-JP" dirty="0">
                <a:latin typeface="+mj-lt"/>
              </a:rPr>
              <a:t>DX</a:t>
            </a:r>
            <a:r>
              <a:rPr lang="ja-JP" altLang="en-US" dirty="0">
                <a:latin typeface="+mj-lt"/>
              </a:rPr>
              <a:t>」のロードマップを確実に進める必要がある。</a:t>
            </a:r>
            <a:endParaRPr kumimoji="1" lang="en-US" altLang="ja-JP" dirty="0">
              <a:latin typeface="+mj-lt"/>
            </a:endParaRPr>
          </a:p>
        </p:txBody>
      </p:sp>
    </p:spTree>
    <p:extLst>
      <p:ext uri="{BB962C8B-B14F-4D97-AF65-F5344CB8AC3E}">
        <p14:creationId xmlns:p14="http://schemas.microsoft.com/office/powerpoint/2010/main" val="117535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68EC2BB7-CB26-95E6-0BAC-75ABCE560886}"/>
              </a:ext>
            </a:extLst>
          </p:cNvPr>
          <p:cNvSpPr>
            <a:spLocks noGrp="1"/>
          </p:cNvSpPr>
          <p:nvPr>
            <p:ph type="sldNum" sz="quarter" idx="12"/>
          </p:nvPr>
        </p:nvSpPr>
        <p:spPr/>
        <p:txBody>
          <a:bodyPr/>
          <a:lstStyle/>
          <a:p>
            <a:pPr>
              <a:defRPr/>
            </a:pPr>
            <a:fld id="{A72CB912-3357-436A-B9F3-393AF4DCEAC1}" type="slidenum">
              <a:rPr lang="ja-JP" altLang="en-US" smtClean="0"/>
              <a:pPr>
                <a:defRPr/>
              </a:pPr>
              <a:t>16</a:t>
            </a:fld>
            <a:endParaRPr lang="en-US" altLang="ja-JP"/>
          </a:p>
        </p:txBody>
      </p:sp>
      <p:sp>
        <p:nvSpPr>
          <p:cNvPr id="6" name="タイトル 1">
            <a:extLst>
              <a:ext uri="{FF2B5EF4-FFF2-40B4-BE49-F238E27FC236}">
                <a16:creationId xmlns:a16="http://schemas.microsoft.com/office/drawing/2014/main" xmlns="" id="{C2A8D632-832D-D867-FF13-BF4957D10E10}"/>
              </a:ext>
            </a:extLst>
          </p:cNvPr>
          <p:cNvSpPr txBox="1">
            <a:spLocks/>
          </p:cNvSpPr>
          <p:nvPr/>
        </p:nvSpPr>
        <p:spPr bwMode="auto">
          <a:xfrm>
            <a:off x="193550" y="271044"/>
            <a:ext cx="8480066" cy="49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2pPr>
            <a:lvl3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3pPr>
            <a:lvl4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4pPr>
            <a:lvl5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5pPr>
            <a:lvl6pPr marL="457200" algn="ctr" rtl="0" fontAlgn="base">
              <a:spcBef>
                <a:spcPct val="0"/>
              </a:spcBef>
              <a:spcAft>
                <a:spcPct val="0"/>
              </a:spcAft>
              <a:defRPr kumimoji="1" sz="4400">
                <a:solidFill>
                  <a:schemeClr val="tx1"/>
                </a:solidFill>
                <a:latin typeface="Calibri" pitchFamily="-64" charset="0"/>
              </a:defRPr>
            </a:lvl6pPr>
            <a:lvl7pPr marL="914400" algn="ctr" rtl="0" fontAlgn="base">
              <a:spcBef>
                <a:spcPct val="0"/>
              </a:spcBef>
              <a:spcAft>
                <a:spcPct val="0"/>
              </a:spcAft>
              <a:defRPr kumimoji="1" sz="4400">
                <a:solidFill>
                  <a:schemeClr val="tx1"/>
                </a:solidFill>
                <a:latin typeface="Calibri" pitchFamily="-64" charset="0"/>
              </a:defRPr>
            </a:lvl7pPr>
            <a:lvl8pPr marL="1371600" algn="ctr" rtl="0" fontAlgn="base">
              <a:spcBef>
                <a:spcPct val="0"/>
              </a:spcBef>
              <a:spcAft>
                <a:spcPct val="0"/>
              </a:spcAft>
              <a:defRPr kumimoji="1" sz="4400">
                <a:solidFill>
                  <a:schemeClr val="tx1"/>
                </a:solidFill>
                <a:latin typeface="Calibri" pitchFamily="-64" charset="0"/>
              </a:defRPr>
            </a:lvl8pPr>
            <a:lvl9pPr marL="1828800" algn="ctr" rtl="0" fontAlgn="base">
              <a:spcBef>
                <a:spcPct val="0"/>
              </a:spcBef>
              <a:spcAft>
                <a:spcPct val="0"/>
              </a:spcAft>
              <a:defRPr kumimoji="1" sz="4400">
                <a:solidFill>
                  <a:schemeClr val="tx1"/>
                </a:solidFill>
                <a:latin typeface="Calibri" pitchFamily="-64" charset="0"/>
              </a:defRPr>
            </a:lvl9pPr>
          </a:lstStyle>
          <a:p>
            <a:pPr algn="l"/>
            <a:r>
              <a:rPr lang="ja-JP" altLang="en-US" sz="2800" dirty="0"/>
              <a:t>・</a:t>
            </a:r>
            <a:r>
              <a:rPr lang="en-US" altLang="ja-JP" sz="2800" dirty="0">
                <a:latin typeface="+mj-lt"/>
              </a:rPr>
              <a:t>OGC Japan Forum</a:t>
            </a:r>
            <a:r>
              <a:rPr lang="ja-JP" altLang="en-US" sz="2800" dirty="0">
                <a:latin typeface="+mj-lt"/>
              </a:rPr>
              <a:t>に寄せて</a:t>
            </a:r>
            <a:endParaRPr lang="en-US" altLang="ja-JP" sz="2800" dirty="0">
              <a:latin typeface="+mj-lt"/>
            </a:endParaRPr>
          </a:p>
        </p:txBody>
      </p:sp>
      <p:pic>
        <p:nvPicPr>
          <p:cNvPr id="7" name="図 6" descr="ダイアグラム&#10;&#10;自動的に生成された説明">
            <a:extLst>
              <a:ext uri="{FF2B5EF4-FFF2-40B4-BE49-F238E27FC236}">
                <a16:creationId xmlns:a16="http://schemas.microsoft.com/office/drawing/2014/main" xmlns="" id="{05F3202F-74C8-13F1-AA84-04155B0B002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8330" y="2748481"/>
            <a:ext cx="4371975" cy="2592288"/>
          </a:xfrm>
          <a:prstGeom prst="rect">
            <a:avLst/>
          </a:prstGeom>
        </p:spPr>
      </p:pic>
      <p:pic>
        <p:nvPicPr>
          <p:cNvPr id="8" name="図 7" descr="ダイアグラム&#10;&#10;自動的に生成された説明">
            <a:extLst>
              <a:ext uri="{FF2B5EF4-FFF2-40B4-BE49-F238E27FC236}">
                <a16:creationId xmlns:a16="http://schemas.microsoft.com/office/drawing/2014/main" xmlns="" id="{5EC67BB6-E84F-FF76-9832-5EB1AF64727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72000" y="2748481"/>
            <a:ext cx="4371975" cy="2592288"/>
          </a:xfrm>
          <a:prstGeom prst="rect">
            <a:avLst/>
          </a:prstGeom>
        </p:spPr>
      </p:pic>
      <p:sp>
        <p:nvSpPr>
          <p:cNvPr id="9" name="テキスト ボックス 8">
            <a:extLst>
              <a:ext uri="{FF2B5EF4-FFF2-40B4-BE49-F238E27FC236}">
                <a16:creationId xmlns:a16="http://schemas.microsoft.com/office/drawing/2014/main" xmlns="" id="{DD886FE0-37FC-5ECA-22C2-5C1FCB08918D}"/>
              </a:ext>
            </a:extLst>
          </p:cNvPr>
          <p:cNvSpPr txBox="1"/>
          <p:nvPr/>
        </p:nvSpPr>
        <p:spPr>
          <a:xfrm>
            <a:off x="395536" y="994155"/>
            <a:ext cx="8568952"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BIM</a:t>
            </a:r>
            <a:r>
              <a:rPr kumimoji="1" lang="ja-JP" altLang="en-US" dirty="0">
                <a:latin typeface="+mj-lt"/>
              </a:rPr>
              <a:t>と</a:t>
            </a:r>
            <a:r>
              <a:rPr kumimoji="1" lang="en-US" altLang="ja-JP" dirty="0">
                <a:latin typeface="+mj-lt"/>
              </a:rPr>
              <a:t>GIS</a:t>
            </a:r>
            <a:r>
              <a:rPr kumimoji="1" lang="ja-JP" altLang="en-US" dirty="0">
                <a:latin typeface="+mj-lt"/>
              </a:rPr>
              <a:t>は、切っても切れない間柄</a:t>
            </a:r>
            <a:endParaRPr kumimoji="1" lang="en-US" altLang="ja-JP" dirty="0">
              <a:latin typeface="+mj-lt"/>
            </a:endParaRPr>
          </a:p>
          <a:p>
            <a:pPr marL="285750" indent="-285750">
              <a:buFont typeface="Arial" panose="020B0604020202020204" pitchFamily="34" charset="0"/>
              <a:buChar char="•"/>
            </a:pPr>
            <a:r>
              <a:rPr lang="en-US" altLang="ja-JP" dirty="0">
                <a:latin typeface="+mj-lt"/>
              </a:rPr>
              <a:t>ISO</a:t>
            </a:r>
            <a:r>
              <a:rPr lang="ja-JP" altLang="en-US" dirty="0">
                <a:latin typeface="+mj-lt"/>
              </a:rPr>
              <a:t>の</a:t>
            </a:r>
            <a:r>
              <a:rPr lang="en-US" altLang="ja-JP" dirty="0">
                <a:latin typeface="+mj-lt"/>
              </a:rPr>
              <a:t>Liaison A</a:t>
            </a:r>
            <a:r>
              <a:rPr lang="ja-JP" altLang="en-US" dirty="0">
                <a:latin typeface="+mj-lt"/>
              </a:rPr>
              <a:t>が</a:t>
            </a:r>
            <a:r>
              <a:rPr lang="en-US" altLang="ja-JP" dirty="0" err="1">
                <a:latin typeface="+mj-lt"/>
              </a:rPr>
              <a:t>buildingSMART</a:t>
            </a:r>
            <a:r>
              <a:rPr lang="en-US" altLang="ja-JP" dirty="0">
                <a:latin typeface="+mj-lt"/>
              </a:rPr>
              <a:t> International</a:t>
            </a:r>
            <a:r>
              <a:rPr lang="ja-JP" altLang="en-US" dirty="0">
                <a:latin typeface="+mj-lt"/>
              </a:rPr>
              <a:t>（</a:t>
            </a:r>
            <a:r>
              <a:rPr lang="en-US" altLang="ja-JP" dirty="0">
                <a:latin typeface="+mj-lt"/>
              </a:rPr>
              <a:t>TC59</a:t>
            </a:r>
            <a:r>
              <a:rPr lang="ja-JP" altLang="en-US" dirty="0">
                <a:latin typeface="+mj-lt"/>
              </a:rPr>
              <a:t>）であり、</a:t>
            </a:r>
            <a:r>
              <a:rPr lang="en-US" altLang="ja-JP" dirty="0">
                <a:latin typeface="+mj-lt"/>
              </a:rPr>
              <a:t>OGC</a:t>
            </a:r>
            <a:r>
              <a:rPr lang="ja-JP" altLang="en-US" dirty="0">
                <a:latin typeface="+mj-lt"/>
              </a:rPr>
              <a:t>（</a:t>
            </a:r>
            <a:r>
              <a:rPr lang="en-US" altLang="ja-JP" dirty="0">
                <a:latin typeface="+mj-lt"/>
              </a:rPr>
              <a:t>TC211</a:t>
            </a:r>
            <a:r>
              <a:rPr lang="ja-JP" altLang="en-US" dirty="0">
                <a:latin typeface="+mj-lt"/>
              </a:rPr>
              <a:t>）</a:t>
            </a:r>
            <a:endParaRPr lang="en-US" altLang="ja-JP" dirty="0">
              <a:latin typeface="+mj-lt"/>
            </a:endParaRPr>
          </a:p>
          <a:p>
            <a:pPr marL="285750" indent="-285750">
              <a:buFont typeface="Arial" panose="020B0604020202020204" pitchFamily="34" charset="0"/>
              <a:buChar char="•"/>
            </a:pPr>
            <a:r>
              <a:rPr lang="en-US" altLang="ja-JP" dirty="0" err="1">
                <a:latin typeface="+mj-lt"/>
              </a:rPr>
              <a:t>buildingSMART</a:t>
            </a:r>
            <a:r>
              <a:rPr lang="en-US" altLang="ja-JP" dirty="0">
                <a:latin typeface="+mj-lt"/>
              </a:rPr>
              <a:t> International</a:t>
            </a:r>
            <a:r>
              <a:rPr lang="ja-JP" altLang="en-US" dirty="0">
                <a:latin typeface="+mj-lt"/>
              </a:rPr>
              <a:t>の</a:t>
            </a:r>
            <a:r>
              <a:rPr lang="en-US" altLang="ja-JP" dirty="0">
                <a:latin typeface="+mj-lt"/>
              </a:rPr>
              <a:t>Japan Chapter</a:t>
            </a:r>
            <a:r>
              <a:rPr lang="ja-JP" altLang="en-US" dirty="0">
                <a:latin typeface="+mj-lt"/>
              </a:rPr>
              <a:t>が</a:t>
            </a:r>
            <a:r>
              <a:rPr lang="en-US" altLang="ja-JP" dirty="0" err="1">
                <a:latin typeface="+mj-lt"/>
              </a:rPr>
              <a:t>buildingSMART</a:t>
            </a:r>
            <a:r>
              <a:rPr lang="en-US" altLang="ja-JP" dirty="0">
                <a:latin typeface="+mj-lt"/>
              </a:rPr>
              <a:t> Japan</a:t>
            </a:r>
            <a:r>
              <a:rPr lang="ja-JP" altLang="en-US" dirty="0">
                <a:latin typeface="+mj-lt"/>
              </a:rPr>
              <a:t>であり、</a:t>
            </a:r>
            <a:r>
              <a:rPr lang="en-US" altLang="ja-JP" dirty="0">
                <a:latin typeface="+mj-lt"/>
              </a:rPr>
              <a:t>OGC</a:t>
            </a:r>
            <a:r>
              <a:rPr lang="ja-JP" altLang="en-US" dirty="0">
                <a:latin typeface="+mj-lt"/>
              </a:rPr>
              <a:t>に関心のある国内検討団体としての</a:t>
            </a:r>
            <a:r>
              <a:rPr lang="en-US" altLang="ja-JP" dirty="0">
                <a:latin typeface="+mj-lt"/>
              </a:rPr>
              <a:t>OGC Japan Forum</a:t>
            </a:r>
            <a:r>
              <a:rPr lang="ja-JP" altLang="en-US" dirty="0">
                <a:latin typeface="+mj-lt"/>
              </a:rPr>
              <a:t>の発展は、我が国の建設セクターの</a:t>
            </a:r>
            <a:r>
              <a:rPr lang="en-US" altLang="ja-JP" dirty="0">
                <a:latin typeface="+mj-lt"/>
              </a:rPr>
              <a:t>DX</a:t>
            </a:r>
            <a:r>
              <a:rPr lang="ja-JP" altLang="en-US" dirty="0">
                <a:latin typeface="+mj-lt"/>
              </a:rPr>
              <a:t>の推進に大きな力をもたらしてくれると大いに期待します。</a:t>
            </a:r>
            <a:endParaRPr lang="en-US" altLang="ja-JP" dirty="0">
              <a:latin typeface="+mj-lt"/>
            </a:endParaRPr>
          </a:p>
        </p:txBody>
      </p:sp>
    </p:spTree>
    <p:extLst>
      <p:ext uri="{BB962C8B-B14F-4D97-AF65-F5344CB8AC3E}">
        <p14:creationId xmlns:p14="http://schemas.microsoft.com/office/powerpoint/2010/main" val="577053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88640"/>
            <a:ext cx="8229600" cy="5937523"/>
          </a:xfrm>
        </p:spPr>
        <p:txBody>
          <a:bodyPr anchor="ctr"/>
          <a:lstStyle/>
          <a:p>
            <a:pPr marL="0" indent="0" algn="ctr">
              <a:buNone/>
            </a:pPr>
            <a:r>
              <a:rPr kumimoji="1" lang="ja-JP" altLang="en-US" dirty="0"/>
              <a:t>ご清聴ありがとうございました。</a:t>
            </a:r>
            <a:endParaRPr kumimoji="1" lang="en-US" altLang="ja-JP" dirty="0"/>
          </a:p>
          <a:p>
            <a:pPr marL="0" indent="0" algn="ctr">
              <a:buNone/>
            </a:pPr>
            <a:endParaRPr kumimoji="1" lang="en-US" altLang="ja-JP" dirty="0"/>
          </a:p>
          <a:p>
            <a:pPr marL="0" indent="0" algn="ctr">
              <a:buNone/>
            </a:pPr>
            <a:r>
              <a:rPr kumimoji="1" lang="en-US" altLang="ja-JP" sz="1800" dirty="0"/>
              <a:t>©</a:t>
            </a:r>
            <a:r>
              <a:rPr kumimoji="1" lang="ja-JP" altLang="en-US" sz="1800" dirty="0"/>
              <a:t>国立研究開発法人　建築研究所</a:t>
            </a:r>
            <a:endParaRPr lang="en-US" altLang="ja-JP" dirty="0"/>
          </a:p>
          <a:p>
            <a:pPr marL="0" indent="0" algn="ctr">
              <a:buNone/>
            </a:pPr>
            <a:r>
              <a:rPr kumimoji="1" lang="en-US" altLang="ja-JP" sz="1800" dirty="0"/>
              <a:t>muto@kenken.go.jp</a:t>
            </a:r>
          </a:p>
          <a:p>
            <a:pPr marL="0" indent="0" algn="ctr">
              <a:buNone/>
            </a:pPr>
            <a:r>
              <a:rPr kumimoji="1" lang="en-US" altLang="ja-JP" sz="1800" dirty="0"/>
              <a:t>www.kenken.go.jp</a:t>
            </a:r>
          </a:p>
        </p:txBody>
      </p:sp>
      <p:sp>
        <p:nvSpPr>
          <p:cNvPr id="4" name="スライド番号プレースホルダー 3"/>
          <p:cNvSpPr>
            <a:spLocks noGrp="1"/>
          </p:cNvSpPr>
          <p:nvPr>
            <p:ph type="sldNum" sz="quarter" idx="12"/>
          </p:nvPr>
        </p:nvSpPr>
        <p:spPr/>
        <p:txBody>
          <a:bodyPr/>
          <a:lstStyle/>
          <a:p>
            <a:pPr>
              <a:defRPr/>
            </a:pPr>
            <a:r>
              <a:rPr lang="en-US" altLang="ja-JP" dirty="0"/>
              <a:t>9</a:t>
            </a:r>
          </a:p>
        </p:txBody>
      </p:sp>
    </p:spTree>
    <p:extLst>
      <p:ext uri="{BB962C8B-B14F-4D97-AF65-F5344CB8AC3E}">
        <p14:creationId xmlns:p14="http://schemas.microsoft.com/office/powerpoint/2010/main" val="210954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AED3F39B-0FEA-4743-BA8B-02FACFFDAABF}" type="slidenum">
              <a:rPr lang="ja-JP" altLang="en-US" smtClean="0"/>
              <a:pPr>
                <a:defRPr/>
              </a:pPr>
              <a:t>18</a:t>
            </a:fld>
            <a:endParaRPr lang="en-US" altLang="ja-JP"/>
          </a:p>
        </p:txBody>
      </p:sp>
      <p:sp>
        <p:nvSpPr>
          <p:cNvPr id="5" name="正方形/長方形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4964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47E66C3-98A7-F806-E81E-8258E0A08B14}"/>
              </a:ext>
            </a:extLst>
          </p:cNvPr>
          <p:cNvSpPr>
            <a:spLocks noGrp="1"/>
          </p:cNvSpPr>
          <p:nvPr>
            <p:ph type="title"/>
          </p:nvPr>
        </p:nvSpPr>
        <p:spPr>
          <a:xfrm>
            <a:off x="193550" y="159631"/>
            <a:ext cx="8480066" cy="490066"/>
          </a:xfrm>
        </p:spPr>
        <p:txBody>
          <a:bodyPr/>
          <a:lstStyle/>
          <a:p>
            <a:pPr algn="l"/>
            <a:r>
              <a:rPr kumimoji="1" lang="en-US" altLang="ja-JP" sz="2800" dirty="0"/>
              <a:t>Self Introduction</a:t>
            </a:r>
            <a:r>
              <a:rPr kumimoji="1" lang="ja-JP" altLang="en-US" sz="2800"/>
              <a:t> </a:t>
            </a:r>
            <a:r>
              <a:rPr kumimoji="1" lang="en-US" altLang="ja-JP" sz="2800" dirty="0"/>
              <a:t>/</a:t>
            </a:r>
            <a:r>
              <a:rPr kumimoji="1" lang="ja-JP" altLang="en-US" sz="2800"/>
              <a:t> 自己</a:t>
            </a:r>
            <a:r>
              <a:rPr kumimoji="1" lang="ja-JP" altLang="en-US" sz="2800" dirty="0"/>
              <a:t>紹介</a:t>
            </a:r>
          </a:p>
        </p:txBody>
      </p:sp>
      <p:pic>
        <p:nvPicPr>
          <p:cNvPr id="5" name="図 4">
            <a:extLst>
              <a:ext uri="{FF2B5EF4-FFF2-40B4-BE49-F238E27FC236}">
                <a16:creationId xmlns:a16="http://schemas.microsoft.com/office/drawing/2014/main" xmlns="" id="{00C2D6FD-1D5C-0DF9-A3E1-7D1B16128D1F}"/>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48264" y="404664"/>
            <a:ext cx="1598213" cy="1718751"/>
          </a:xfrm>
          <a:prstGeom prst="rect">
            <a:avLst/>
          </a:prstGeom>
          <a:noFill/>
          <a:ln>
            <a:noFill/>
          </a:ln>
        </p:spPr>
      </p:pic>
      <p:sp>
        <p:nvSpPr>
          <p:cNvPr id="4" name="コンテンツ プレースホルダー 4">
            <a:extLst>
              <a:ext uri="{FF2B5EF4-FFF2-40B4-BE49-F238E27FC236}">
                <a16:creationId xmlns:a16="http://schemas.microsoft.com/office/drawing/2014/main" xmlns="" id="{7FF6C57C-7B28-F210-7397-0F4B331BD8C7}"/>
              </a:ext>
            </a:extLst>
          </p:cNvPr>
          <p:cNvSpPr txBox="1">
            <a:spLocks/>
          </p:cNvSpPr>
          <p:nvPr/>
        </p:nvSpPr>
        <p:spPr>
          <a:xfrm>
            <a:off x="193550" y="679723"/>
            <a:ext cx="8901770" cy="5925557"/>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406400" algn="r" rtl="0">
              <a:lnSpc>
                <a:spcPct val="90000"/>
              </a:lnSpc>
              <a:spcBef>
                <a:spcPts val="0"/>
              </a:spcBef>
              <a:spcAft>
                <a:spcPts val="0"/>
              </a:spcAft>
              <a:buClr>
                <a:srgbClr val="788296"/>
              </a:buClr>
              <a:buSzPts val="1400"/>
              <a:buFont typeface="Arial"/>
              <a:buNone/>
              <a:defRPr sz="1400" b="1" i="0" u="none" strike="noStrike" cap="none">
                <a:solidFill>
                  <a:srgbClr val="788296"/>
                </a:solidFill>
                <a:latin typeface="Century Gothic"/>
                <a:ea typeface="Century Gothic"/>
                <a:cs typeface="Century Gothic"/>
                <a:sym typeface="Century Gothic"/>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lgn="l"/>
            <a:r>
              <a:rPr lang="en-US" altLang="ja-JP" sz="2400" b="0" dirty="0">
                <a:solidFill>
                  <a:schemeClr val="tx1"/>
                </a:solidFill>
                <a:latin typeface="Calibri" panose="020F0502020204030204" pitchFamily="34" charset="0"/>
                <a:cs typeface="Calibri" panose="020F0502020204030204" pitchFamily="34" charset="0"/>
              </a:rPr>
              <a:t>Masaki MUTO/</a:t>
            </a:r>
            <a:r>
              <a:rPr lang="ja-JP" altLang="en-US" sz="2400" b="0" dirty="0">
                <a:solidFill>
                  <a:schemeClr val="tx1"/>
                </a:solidFill>
                <a:latin typeface="Calibri" panose="020F0502020204030204" pitchFamily="34" charset="0"/>
                <a:cs typeface="Calibri" panose="020F0502020204030204" pitchFamily="34" charset="0"/>
              </a:rPr>
              <a:t>武藤正樹</a:t>
            </a:r>
            <a:endParaRPr lang="en-US" altLang="ja-JP" sz="2400" b="0" dirty="0">
              <a:solidFill>
                <a:schemeClr val="tx1"/>
              </a:solidFill>
              <a:latin typeface="Calibri" panose="020F0502020204030204" pitchFamily="34" charset="0"/>
              <a:cs typeface="Calibri" panose="020F0502020204030204" pitchFamily="34" charset="0"/>
            </a:endParaRPr>
          </a:p>
          <a:p>
            <a:pPr marL="0" indent="0" algn="l"/>
            <a:r>
              <a:rPr lang="en-US" altLang="ja-JP" sz="1800" b="0" dirty="0">
                <a:solidFill>
                  <a:schemeClr val="tx1"/>
                </a:solidFill>
                <a:latin typeface="Calibri" panose="020F0502020204030204" pitchFamily="34" charset="0"/>
                <a:cs typeface="Calibri" panose="020F0502020204030204" pitchFamily="34" charset="0"/>
              </a:rPr>
              <a:t>Dr. Eng./</a:t>
            </a:r>
            <a:r>
              <a:rPr lang="ja-JP" altLang="en-US" sz="1800" b="0" dirty="0">
                <a:solidFill>
                  <a:schemeClr val="tx1"/>
                </a:solidFill>
                <a:latin typeface="Calibri" panose="020F0502020204030204" pitchFamily="34" charset="0"/>
                <a:cs typeface="Calibri" panose="020F0502020204030204" pitchFamily="34" charset="0"/>
              </a:rPr>
              <a:t>博士（工学）</a:t>
            </a:r>
            <a:endParaRPr lang="en-US" altLang="ja-JP" sz="1800" b="0" dirty="0">
              <a:solidFill>
                <a:schemeClr val="tx1"/>
              </a:solidFill>
              <a:latin typeface="Calibri" panose="020F0502020204030204" pitchFamily="34" charset="0"/>
              <a:cs typeface="Calibri" panose="020F0502020204030204" pitchFamily="34" charset="0"/>
            </a:endParaRPr>
          </a:p>
          <a:p>
            <a:pPr marL="0" indent="0" algn="l"/>
            <a:r>
              <a:rPr lang="en-US" altLang="ja-JP" sz="1800" b="0" dirty="0">
                <a:solidFill>
                  <a:schemeClr val="tx1"/>
                </a:solidFill>
                <a:latin typeface="Calibri" panose="020F0502020204030204" pitchFamily="34" charset="0"/>
                <a:cs typeface="Calibri" panose="020F0502020204030204" pitchFamily="34" charset="0"/>
              </a:rPr>
              <a:t>Research Fellow/</a:t>
            </a:r>
            <a:r>
              <a:rPr lang="ja-JP" altLang="en-US" sz="1800" b="0">
                <a:solidFill>
                  <a:schemeClr val="tx1"/>
                </a:solidFill>
                <a:latin typeface="Calibri" panose="020F0502020204030204" pitchFamily="34" charset="0"/>
                <a:cs typeface="Calibri" panose="020F0502020204030204" pitchFamily="34" charset="0"/>
              </a:rPr>
              <a:t>主席研究監</a:t>
            </a:r>
            <a:endParaRPr lang="en-US" altLang="ja-JP" sz="1800" b="0" dirty="0">
              <a:solidFill>
                <a:schemeClr val="tx1"/>
              </a:solidFill>
              <a:latin typeface="Calibri" panose="020F0502020204030204" pitchFamily="34" charset="0"/>
              <a:cs typeface="Calibri" panose="020F0502020204030204" pitchFamily="34" charset="0"/>
            </a:endParaRPr>
          </a:p>
          <a:p>
            <a:pPr marL="0" indent="0" algn="l"/>
            <a:r>
              <a:rPr lang="en-US" altLang="ja-JP" sz="1800" b="0" dirty="0">
                <a:solidFill>
                  <a:schemeClr val="tx1"/>
                </a:solidFill>
                <a:latin typeface="Calibri" panose="020F0502020204030204" pitchFamily="34" charset="0"/>
                <a:cs typeface="Calibri" panose="020F0502020204030204" pitchFamily="34" charset="0"/>
              </a:rPr>
              <a:t>Department of Production Engineering/</a:t>
            </a:r>
            <a:r>
              <a:rPr lang="ja-JP" altLang="en-US" sz="1800" b="0" dirty="0">
                <a:solidFill>
                  <a:schemeClr val="tx1"/>
                </a:solidFill>
                <a:latin typeface="Calibri" panose="020F0502020204030204" pitchFamily="34" charset="0"/>
                <a:cs typeface="Calibri" panose="020F0502020204030204" pitchFamily="34" charset="0"/>
              </a:rPr>
              <a:t>建築生産研究グループ</a:t>
            </a:r>
            <a:r>
              <a:rPr lang="en-US" altLang="ja-JP" sz="1800" b="0" dirty="0">
                <a:solidFill>
                  <a:schemeClr val="tx1"/>
                </a:solidFill>
                <a:latin typeface="Calibri" panose="020F0502020204030204" pitchFamily="34" charset="0"/>
                <a:cs typeface="Calibri" panose="020F0502020204030204" pitchFamily="34" charset="0"/>
              </a:rPr>
              <a:t>,</a:t>
            </a:r>
          </a:p>
          <a:p>
            <a:pPr marL="0" indent="0" algn="l"/>
            <a:r>
              <a:rPr lang="en-US" altLang="ja-JP" sz="1800" b="0" dirty="0">
                <a:solidFill>
                  <a:schemeClr val="tx1"/>
                </a:solidFill>
                <a:latin typeface="Calibri" panose="020F0502020204030204" pitchFamily="34" charset="0"/>
                <a:cs typeface="Calibri" panose="020F0502020204030204" pitchFamily="34" charset="0"/>
              </a:rPr>
              <a:t>Building Research Institute, Japan/</a:t>
            </a:r>
            <a:r>
              <a:rPr lang="ja-JP" altLang="en-US" sz="1800" b="0">
                <a:solidFill>
                  <a:schemeClr val="tx1"/>
                </a:solidFill>
                <a:latin typeface="Calibri" panose="020F0502020204030204" pitchFamily="34" charset="0"/>
                <a:cs typeface="Calibri" panose="020F0502020204030204" pitchFamily="34" charset="0"/>
              </a:rPr>
              <a:t>建築研究所</a:t>
            </a:r>
            <a:endParaRPr lang="en-US" altLang="ja-JP" sz="1900" b="0" dirty="0">
              <a:solidFill>
                <a:schemeClr val="tx1"/>
              </a:solidFill>
              <a:latin typeface="Calibri" panose="020F0502020204030204" pitchFamily="34" charset="0"/>
              <a:cs typeface="Calibri" panose="020F0502020204030204" pitchFamily="34" charset="0"/>
            </a:endParaRPr>
          </a:p>
          <a:p>
            <a:pPr marL="0" indent="0" algn="l"/>
            <a:endParaRPr lang="en-US" altLang="ja-JP" sz="1900" b="0" dirty="0">
              <a:solidFill>
                <a:schemeClr val="tx1"/>
              </a:solidFill>
              <a:latin typeface="Calibri" panose="020F0502020204030204" pitchFamily="34" charset="0"/>
              <a:cs typeface="Calibri" panose="020F0502020204030204" pitchFamily="34" charset="0"/>
            </a:endParaRPr>
          </a:p>
          <a:p>
            <a:pPr marL="0" indent="0" algn="l"/>
            <a:r>
              <a:rPr lang="en-US" altLang="ja-JP" sz="1800" b="0" dirty="0">
                <a:solidFill>
                  <a:schemeClr val="tx1"/>
                </a:solidFill>
                <a:latin typeface="Calibri" panose="020F0502020204030204" pitchFamily="34" charset="0"/>
                <a:cs typeface="Calibri" panose="020F0502020204030204" pitchFamily="34" charset="0"/>
              </a:rPr>
              <a:t>Specialty</a:t>
            </a:r>
            <a:r>
              <a:rPr lang="ja-JP" altLang="en-US" sz="1800" b="0" dirty="0">
                <a:solidFill>
                  <a:schemeClr val="tx1"/>
                </a:solidFill>
                <a:latin typeface="Calibri" panose="020F0502020204030204" pitchFamily="34" charset="0"/>
                <a:cs typeface="Calibri" panose="020F0502020204030204" pitchFamily="34" charset="0"/>
              </a:rPr>
              <a:t>：</a:t>
            </a:r>
            <a:r>
              <a:rPr lang="en-US" altLang="ja-JP" sz="1800" b="0" dirty="0">
                <a:solidFill>
                  <a:schemeClr val="tx1"/>
                </a:solidFill>
                <a:latin typeface="Calibri" panose="020F0502020204030204" pitchFamily="34" charset="0"/>
                <a:cs typeface="Calibri" panose="020F0502020204030204" pitchFamily="34" charset="0"/>
              </a:rPr>
              <a:t>Construction labor management</a:t>
            </a:r>
            <a:r>
              <a:rPr lang="ja-JP" altLang="en-US" sz="1800" b="0" dirty="0">
                <a:solidFill>
                  <a:schemeClr val="tx1"/>
                </a:solidFill>
                <a:latin typeface="Calibri" panose="020F0502020204030204" pitchFamily="34" charset="0"/>
                <a:cs typeface="Calibri" panose="020F0502020204030204" pitchFamily="34" charset="0"/>
              </a:rPr>
              <a:t>（建設労務管理）</a:t>
            </a:r>
            <a:endParaRPr lang="en-US" altLang="ja-JP" sz="1800" b="0" dirty="0">
              <a:solidFill>
                <a:schemeClr val="tx1"/>
              </a:solidFill>
              <a:latin typeface="Calibri" panose="020F0502020204030204" pitchFamily="34" charset="0"/>
              <a:cs typeface="Calibri" panose="020F0502020204030204" pitchFamily="34" charset="0"/>
            </a:endParaRPr>
          </a:p>
          <a:p>
            <a:pPr marL="0" indent="0" algn="l"/>
            <a:r>
              <a:rPr lang="en-US" altLang="ja-JP" sz="1800" b="0" dirty="0">
                <a:solidFill>
                  <a:schemeClr val="tx1"/>
                </a:solidFill>
                <a:latin typeface="Calibri" panose="020F0502020204030204" pitchFamily="34" charset="0"/>
                <a:cs typeface="Calibri" panose="020F0502020204030204" pitchFamily="34" charset="0"/>
              </a:rPr>
              <a:t>	   Informatization of building production, BIM</a:t>
            </a:r>
            <a:r>
              <a:rPr lang="ja-JP" altLang="en-US" sz="1800" b="0" dirty="0">
                <a:solidFill>
                  <a:schemeClr val="tx1"/>
                </a:solidFill>
                <a:latin typeface="Calibri" panose="020F0502020204030204" pitchFamily="34" charset="0"/>
                <a:cs typeface="Calibri" panose="020F0502020204030204" pitchFamily="34" charset="0"/>
              </a:rPr>
              <a:t>（建築生産の情報化、</a:t>
            </a:r>
            <a:r>
              <a:rPr lang="en-US" altLang="ja-JP" sz="1800" b="0" dirty="0">
                <a:solidFill>
                  <a:schemeClr val="tx1"/>
                </a:solidFill>
                <a:latin typeface="Calibri" panose="020F0502020204030204" pitchFamily="34" charset="0"/>
                <a:cs typeface="Calibri" panose="020F0502020204030204" pitchFamily="34" charset="0"/>
              </a:rPr>
              <a:t>BIM</a:t>
            </a:r>
            <a:r>
              <a:rPr lang="ja-JP" altLang="en-US" sz="1800" b="0" dirty="0">
                <a:solidFill>
                  <a:schemeClr val="tx1"/>
                </a:solidFill>
                <a:latin typeface="Calibri" panose="020F0502020204030204" pitchFamily="34" charset="0"/>
                <a:cs typeface="Calibri" panose="020F0502020204030204" pitchFamily="34" charset="0"/>
              </a:rPr>
              <a:t>）</a:t>
            </a:r>
            <a:endParaRPr lang="en-US" altLang="ja-JP" sz="1800" b="0" dirty="0">
              <a:solidFill>
                <a:schemeClr val="tx1"/>
              </a:solidFill>
              <a:latin typeface="Calibri" panose="020F0502020204030204" pitchFamily="34" charset="0"/>
              <a:cs typeface="Calibri" panose="020F0502020204030204" pitchFamily="34" charset="0"/>
            </a:endParaRPr>
          </a:p>
          <a:p>
            <a:pPr marL="0" indent="0" algn="l"/>
            <a:r>
              <a:rPr kumimoji="1" lang="en-US" altLang="ja-JP" sz="1800" b="0" dirty="0">
                <a:solidFill>
                  <a:schemeClr val="tx1"/>
                </a:solidFill>
                <a:latin typeface="Calibri" panose="020F0502020204030204" pitchFamily="34" charset="0"/>
                <a:cs typeface="Calibri" panose="020F0502020204030204" pitchFamily="34" charset="0"/>
              </a:rPr>
              <a:t>CV</a:t>
            </a:r>
            <a:r>
              <a:rPr kumimoji="1" lang="ja-JP" altLang="en-US" sz="1800" b="0" dirty="0">
                <a:solidFill>
                  <a:schemeClr val="tx1"/>
                </a:solidFill>
                <a:latin typeface="Calibri" panose="020F0502020204030204" pitchFamily="34" charset="0"/>
                <a:cs typeface="Calibri" panose="020F0502020204030204" pitchFamily="34" charset="0"/>
              </a:rPr>
              <a:t>：</a:t>
            </a:r>
            <a:r>
              <a:rPr lang="en-US" altLang="ja-JP" sz="1800" b="0" dirty="0">
                <a:solidFill>
                  <a:schemeClr val="tx1"/>
                </a:solidFill>
                <a:latin typeface="Calibri" panose="020F0502020204030204" pitchFamily="34" charset="0"/>
                <a:cs typeface="Calibri" panose="020F0502020204030204" pitchFamily="34" charset="0"/>
              </a:rPr>
              <a:t>	1997</a:t>
            </a:r>
            <a:r>
              <a:rPr lang="ja-JP" altLang="en-US" sz="1800" b="0" dirty="0">
                <a:solidFill>
                  <a:schemeClr val="tx1"/>
                </a:solidFill>
                <a:latin typeface="Calibri" panose="020F0502020204030204" pitchFamily="34" charset="0"/>
                <a:cs typeface="Calibri" panose="020F0502020204030204" pitchFamily="34" charset="0"/>
              </a:rPr>
              <a:t>　</a:t>
            </a:r>
            <a:r>
              <a:rPr lang="en-US" altLang="ja-JP" sz="1800" b="0" dirty="0">
                <a:solidFill>
                  <a:schemeClr val="tx1"/>
                </a:solidFill>
                <a:latin typeface="Calibri" panose="020F0502020204030204" pitchFamily="34" charset="0"/>
                <a:cs typeface="Calibri" panose="020F0502020204030204" pitchFamily="34" charset="0"/>
              </a:rPr>
              <a:t>Research Fellow PD, Japan Society of the Promotion of Science</a:t>
            </a:r>
            <a:r>
              <a:rPr lang="ja-JP" altLang="en-US" sz="1800" b="0" dirty="0">
                <a:solidFill>
                  <a:schemeClr val="tx1"/>
                </a:solidFill>
                <a:latin typeface="Calibri" panose="020F0502020204030204" pitchFamily="34" charset="0"/>
                <a:cs typeface="Calibri" panose="020F0502020204030204" pitchFamily="34" charset="0"/>
              </a:rPr>
              <a:t> </a:t>
            </a:r>
            <a:r>
              <a:rPr lang="en-US" altLang="ja-JP" sz="1800" b="0" dirty="0">
                <a:solidFill>
                  <a:schemeClr val="tx1"/>
                </a:solidFill>
                <a:latin typeface="Calibri" panose="020F0502020204030204" pitchFamily="34" charset="0"/>
                <a:cs typeface="Calibri" panose="020F0502020204030204" pitchFamily="34" charset="0"/>
              </a:rPr>
              <a:t>(JSPS)</a:t>
            </a:r>
          </a:p>
          <a:p>
            <a:pPr marL="0" indent="0" algn="l"/>
            <a:r>
              <a:rPr lang="ja-JP" altLang="en-US" sz="1800" b="0" dirty="0">
                <a:solidFill>
                  <a:schemeClr val="tx1"/>
                </a:solidFill>
                <a:latin typeface="Calibri" panose="020F0502020204030204" pitchFamily="34" charset="0"/>
                <a:cs typeface="Calibri" panose="020F0502020204030204" pitchFamily="34" charset="0"/>
              </a:rPr>
              <a:t>　　　　　　　（日本学術振興会特別研究員</a:t>
            </a:r>
            <a:r>
              <a:rPr lang="en-US" altLang="ja-JP" sz="1800" b="0" dirty="0">
                <a:solidFill>
                  <a:schemeClr val="tx1"/>
                </a:solidFill>
                <a:latin typeface="Calibri" panose="020F0502020204030204" pitchFamily="34" charset="0"/>
                <a:cs typeface="Calibri" panose="020F0502020204030204" pitchFamily="34" charset="0"/>
              </a:rPr>
              <a:t>PD</a:t>
            </a:r>
            <a:r>
              <a:rPr lang="ja-JP" altLang="en-US" sz="1800" b="0" dirty="0">
                <a:solidFill>
                  <a:schemeClr val="tx1"/>
                </a:solidFill>
                <a:latin typeface="Calibri" panose="020F0502020204030204" pitchFamily="34" charset="0"/>
                <a:cs typeface="Calibri" panose="020F0502020204030204" pitchFamily="34" charset="0"/>
              </a:rPr>
              <a:t>）</a:t>
            </a:r>
            <a:endParaRPr lang="en-US" altLang="ja-JP" sz="1800" b="0" dirty="0">
              <a:solidFill>
                <a:schemeClr val="tx1"/>
              </a:solidFill>
              <a:latin typeface="Calibri" panose="020F0502020204030204" pitchFamily="34" charset="0"/>
              <a:cs typeface="Calibri" panose="020F0502020204030204" pitchFamily="34" charset="0"/>
            </a:endParaRPr>
          </a:p>
          <a:p>
            <a:pPr marL="0" indent="0" algn="l"/>
            <a:r>
              <a:rPr kumimoji="1" lang="en-US" altLang="ja-JP" sz="1800" b="0" dirty="0">
                <a:solidFill>
                  <a:schemeClr val="tx1"/>
                </a:solidFill>
                <a:latin typeface="Calibri" panose="020F0502020204030204" pitchFamily="34" charset="0"/>
                <a:cs typeface="Calibri" panose="020F0502020204030204" pitchFamily="34" charset="0"/>
              </a:rPr>
              <a:t>	1999</a:t>
            </a:r>
            <a:r>
              <a:rPr kumimoji="1" lang="ja-JP" altLang="en-US" sz="1800" b="0" dirty="0">
                <a:solidFill>
                  <a:schemeClr val="tx1"/>
                </a:solidFill>
                <a:latin typeface="Calibri" panose="020F0502020204030204" pitchFamily="34" charset="0"/>
                <a:cs typeface="Calibri" panose="020F0502020204030204" pitchFamily="34" charset="0"/>
              </a:rPr>
              <a:t>　</a:t>
            </a:r>
            <a:r>
              <a:rPr kumimoji="1" lang="en-US" altLang="ja-JP" sz="1800" b="0" dirty="0">
                <a:solidFill>
                  <a:schemeClr val="tx1"/>
                </a:solidFill>
                <a:latin typeface="Calibri" panose="020F0502020204030204" pitchFamily="34" charset="0"/>
                <a:cs typeface="Calibri" panose="020F0502020204030204" pitchFamily="34" charset="0"/>
              </a:rPr>
              <a:t>Lecturer, Tokushima</a:t>
            </a:r>
            <a:r>
              <a:rPr lang="ja-JP" altLang="en-US" sz="1800" b="0" dirty="0">
                <a:solidFill>
                  <a:schemeClr val="tx1"/>
                </a:solidFill>
                <a:latin typeface="Calibri" panose="020F0502020204030204" pitchFamily="34" charset="0"/>
                <a:cs typeface="Calibri" panose="020F0502020204030204" pitchFamily="34" charset="0"/>
              </a:rPr>
              <a:t> </a:t>
            </a:r>
            <a:r>
              <a:rPr lang="en-US" altLang="ja-JP" sz="1800" b="0" dirty="0">
                <a:solidFill>
                  <a:schemeClr val="tx1"/>
                </a:solidFill>
                <a:latin typeface="Calibri" panose="020F0502020204030204" pitchFamily="34" charset="0"/>
                <a:cs typeface="Calibri" panose="020F0502020204030204" pitchFamily="34" charset="0"/>
              </a:rPr>
              <a:t>Univ.</a:t>
            </a:r>
            <a:r>
              <a:rPr lang="ja-JP" altLang="en-US" sz="1800" b="0" dirty="0">
                <a:solidFill>
                  <a:schemeClr val="tx1"/>
                </a:solidFill>
                <a:latin typeface="Calibri" panose="020F0502020204030204" pitchFamily="34" charset="0"/>
                <a:cs typeface="Calibri" panose="020F0502020204030204" pitchFamily="34" charset="0"/>
              </a:rPr>
              <a:t>（徳島大学講師）</a:t>
            </a:r>
            <a:endParaRPr kumimoji="1" lang="en-US" altLang="ja-JP" sz="1800" b="0" dirty="0">
              <a:solidFill>
                <a:schemeClr val="tx1"/>
              </a:solidFill>
              <a:latin typeface="Calibri" panose="020F0502020204030204" pitchFamily="34" charset="0"/>
              <a:cs typeface="Calibri" panose="020F0502020204030204" pitchFamily="34" charset="0"/>
            </a:endParaRPr>
          </a:p>
          <a:p>
            <a:pPr marL="0" indent="0" algn="l"/>
            <a:r>
              <a:rPr lang="en-US" altLang="ja-JP" sz="1800" b="0" dirty="0">
                <a:solidFill>
                  <a:schemeClr val="tx1"/>
                </a:solidFill>
                <a:latin typeface="Calibri" panose="020F0502020204030204" pitchFamily="34" charset="0"/>
                <a:cs typeface="Calibri" panose="020F0502020204030204" pitchFamily="34" charset="0"/>
              </a:rPr>
              <a:t>	2000</a:t>
            </a:r>
            <a:r>
              <a:rPr lang="ja-JP" altLang="en-US" sz="1800" b="0" dirty="0">
                <a:solidFill>
                  <a:schemeClr val="tx1"/>
                </a:solidFill>
                <a:latin typeface="Calibri" panose="020F0502020204030204" pitchFamily="34" charset="0"/>
                <a:cs typeface="Calibri" panose="020F0502020204030204" pitchFamily="34" charset="0"/>
              </a:rPr>
              <a:t>　</a:t>
            </a:r>
            <a:r>
              <a:rPr lang="en-US" altLang="ja-JP" sz="1800" b="0" dirty="0">
                <a:solidFill>
                  <a:schemeClr val="tx1"/>
                </a:solidFill>
                <a:latin typeface="Calibri" panose="020F0502020204030204" pitchFamily="34" charset="0"/>
                <a:cs typeface="Calibri" panose="020F0502020204030204" pitchFamily="34" charset="0"/>
              </a:rPr>
              <a:t>Building Research Institute, MOC</a:t>
            </a:r>
            <a:r>
              <a:rPr lang="ja-JP" altLang="en-US" sz="1800" b="0" dirty="0">
                <a:solidFill>
                  <a:schemeClr val="tx1"/>
                </a:solidFill>
                <a:latin typeface="Calibri" panose="020F0502020204030204" pitchFamily="34" charset="0"/>
                <a:cs typeface="Calibri" panose="020F0502020204030204" pitchFamily="34" charset="0"/>
              </a:rPr>
              <a:t>（建設省建築研究所）</a:t>
            </a:r>
            <a:endParaRPr lang="en-US" altLang="ja-JP" sz="1800" b="0" dirty="0">
              <a:solidFill>
                <a:schemeClr val="tx1"/>
              </a:solidFill>
              <a:latin typeface="Calibri" panose="020F0502020204030204" pitchFamily="34" charset="0"/>
              <a:cs typeface="Calibri" panose="020F0502020204030204" pitchFamily="34" charset="0"/>
            </a:endParaRPr>
          </a:p>
          <a:p>
            <a:pPr marL="0" indent="0" algn="l"/>
            <a:r>
              <a:rPr lang="en-US" altLang="ja-JP" sz="1800" b="0" dirty="0">
                <a:solidFill>
                  <a:schemeClr val="tx1"/>
                </a:solidFill>
                <a:latin typeface="Calibri" panose="020F0502020204030204" pitchFamily="34" charset="0"/>
                <a:cs typeface="Calibri" panose="020F0502020204030204" pitchFamily="34" charset="0"/>
              </a:rPr>
              <a:t>	</a:t>
            </a:r>
            <a:r>
              <a:rPr kumimoji="1" lang="en-US" altLang="ja-JP" sz="1800" b="0" dirty="0">
                <a:solidFill>
                  <a:schemeClr val="tx1"/>
                </a:solidFill>
                <a:latin typeface="Calibri" panose="020F0502020204030204" pitchFamily="34" charset="0"/>
                <a:cs typeface="Calibri" panose="020F0502020204030204" pitchFamily="34" charset="0"/>
              </a:rPr>
              <a:t>2001</a:t>
            </a:r>
            <a:r>
              <a:rPr kumimoji="1" lang="ja-JP" altLang="en-US" sz="1800" b="0" dirty="0">
                <a:solidFill>
                  <a:schemeClr val="tx1"/>
                </a:solidFill>
                <a:latin typeface="Calibri" panose="020F0502020204030204" pitchFamily="34" charset="0"/>
                <a:cs typeface="Calibri" panose="020F0502020204030204" pitchFamily="34" charset="0"/>
              </a:rPr>
              <a:t>　</a:t>
            </a:r>
            <a:r>
              <a:rPr kumimoji="1" lang="en-US" altLang="ja-JP" sz="1800" b="0" dirty="0">
                <a:solidFill>
                  <a:schemeClr val="tx1"/>
                </a:solidFill>
                <a:latin typeface="Calibri" panose="020F0502020204030204" pitchFamily="34" charset="0"/>
                <a:cs typeface="Calibri" panose="020F0502020204030204" pitchFamily="34" charset="0"/>
              </a:rPr>
              <a:t>National Institute for Land</a:t>
            </a:r>
            <a:r>
              <a:rPr kumimoji="1" lang="ja-JP" altLang="en-US" sz="1800" b="0" dirty="0">
                <a:solidFill>
                  <a:schemeClr val="tx1"/>
                </a:solidFill>
                <a:latin typeface="Calibri" panose="020F0502020204030204" pitchFamily="34" charset="0"/>
                <a:cs typeface="Calibri" panose="020F0502020204030204" pitchFamily="34" charset="0"/>
              </a:rPr>
              <a:t> </a:t>
            </a:r>
            <a:r>
              <a:rPr kumimoji="1" lang="en-US" altLang="ja-JP" sz="1800" b="0" dirty="0">
                <a:solidFill>
                  <a:schemeClr val="tx1"/>
                </a:solidFill>
                <a:latin typeface="Calibri" panose="020F0502020204030204" pitchFamily="34" charset="0"/>
                <a:cs typeface="Calibri" panose="020F0502020204030204" pitchFamily="34" charset="0"/>
              </a:rPr>
              <a:t>and Infra. Management,</a:t>
            </a:r>
            <a:r>
              <a:rPr lang="ja-JP" altLang="en-US" sz="1800" b="0" dirty="0">
                <a:solidFill>
                  <a:schemeClr val="tx1"/>
                </a:solidFill>
                <a:latin typeface="Calibri" panose="020F0502020204030204" pitchFamily="34" charset="0"/>
                <a:cs typeface="Calibri" panose="020F0502020204030204" pitchFamily="34" charset="0"/>
              </a:rPr>
              <a:t> </a:t>
            </a:r>
            <a:r>
              <a:rPr kumimoji="1" lang="en-US" altLang="ja-JP" sz="1800" b="0" dirty="0">
                <a:solidFill>
                  <a:schemeClr val="tx1"/>
                </a:solidFill>
                <a:latin typeface="Calibri" panose="020F0502020204030204" pitchFamily="34" charset="0"/>
                <a:cs typeface="Calibri" panose="020F0502020204030204" pitchFamily="34" charset="0"/>
              </a:rPr>
              <a:t>MLIT</a:t>
            </a:r>
          </a:p>
          <a:p>
            <a:pPr marL="0" indent="0" algn="l"/>
            <a:r>
              <a:rPr kumimoji="1" lang="ja-JP" altLang="en-US" sz="1800" b="0" dirty="0">
                <a:solidFill>
                  <a:schemeClr val="tx1"/>
                </a:solidFill>
                <a:latin typeface="Calibri" panose="020F0502020204030204" pitchFamily="34" charset="0"/>
                <a:cs typeface="Calibri" panose="020F0502020204030204" pitchFamily="34" charset="0"/>
              </a:rPr>
              <a:t>　　　　　　　（国土交通省国土技術政策総合研究所）</a:t>
            </a:r>
            <a:r>
              <a:rPr kumimoji="1" lang="en-US" altLang="ja-JP" sz="1800" b="0" dirty="0">
                <a:solidFill>
                  <a:schemeClr val="tx1"/>
                </a:solidFill>
                <a:latin typeface="Calibri" panose="020F0502020204030204" pitchFamily="34" charset="0"/>
                <a:cs typeface="Calibri" panose="020F0502020204030204" pitchFamily="34" charset="0"/>
              </a:rPr>
              <a:t> </a:t>
            </a:r>
          </a:p>
          <a:p>
            <a:pPr marL="0" indent="0" algn="l"/>
            <a:r>
              <a:rPr lang="en-US" altLang="ja-JP" sz="1800" b="0" dirty="0">
                <a:solidFill>
                  <a:schemeClr val="tx1"/>
                </a:solidFill>
                <a:latin typeface="Calibri" panose="020F0502020204030204" pitchFamily="34" charset="0"/>
                <a:cs typeface="Calibri" panose="020F0502020204030204" pitchFamily="34" charset="0"/>
              </a:rPr>
              <a:t>	2009</a:t>
            </a:r>
            <a:r>
              <a:rPr lang="ja-JP" altLang="en-US" sz="1800" b="0">
                <a:solidFill>
                  <a:schemeClr val="tx1"/>
                </a:solidFill>
                <a:latin typeface="Calibri" panose="020F0502020204030204" pitchFamily="34" charset="0"/>
                <a:cs typeface="Calibri" panose="020F0502020204030204" pitchFamily="34" charset="0"/>
              </a:rPr>
              <a:t>　</a:t>
            </a:r>
            <a:r>
              <a:rPr lang="en-US" altLang="ja-JP" sz="1800" b="0" dirty="0">
                <a:solidFill>
                  <a:schemeClr val="tx1"/>
                </a:solidFill>
                <a:latin typeface="Calibri" panose="020F0502020204030204" pitchFamily="34" charset="0"/>
                <a:cs typeface="Calibri" panose="020F0502020204030204" pitchFamily="34" charset="0"/>
              </a:rPr>
              <a:t>Building Research Institute, I</a:t>
            </a:r>
            <a:r>
              <a:rPr lang="en" altLang="ja-JP" sz="1800" b="0" dirty="0" err="1">
                <a:solidFill>
                  <a:schemeClr val="tx1"/>
                </a:solidFill>
                <a:latin typeface="Calibri" panose="020F0502020204030204" pitchFamily="34" charset="0"/>
                <a:cs typeface="Calibri" panose="020F0502020204030204" pitchFamily="34" charset="0"/>
              </a:rPr>
              <a:t>ndependent</a:t>
            </a:r>
            <a:r>
              <a:rPr lang="en" altLang="ja-JP" sz="1800" b="0" dirty="0">
                <a:solidFill>
                  <a:schemeClr val="tx1"/>
                </a:solidFill>
                <a:latin typeface="Calibri" panose="020F0502020204030204" pitchFamily="34" charset="0"/>
                <a:cs typeface="Calibri" panose="020F0502020204030204" pitchFamily="34" charset="0"/>
              </a:rPr>
              <a:t> administrative agency</a:t>
            </a:r>
          </a:p>
          <a:p>
            <a:pPr marL="0" indent="0" algn="l"/>
            <a:r>
              <a:rPr kumimoji="1" lang="ja-JP" altLang="en-US" sz="1800" b="0">
                <a:solidFill>
                  <a:schemeClr val="tx1"/>
                </a:solidFill>
                <a:latin typeface="Calibri" panose="020F0502020204030204" pitchFamily="34" charset="0"/>
                <a:cs typeface="Calibri" panose="020F0502020204030204" pitchFamily="34" charset="0"/>
              </a:rPr>
              <a:t>　　　　　　　（</a:t>
            </a:r>
            <a:r>
              <a:rPr lang="ja-JP" altLang="en-US" sz="1800" b="0">
                <a:solidFill>
                  <a:schemeClr val="tx1"/>
                </a:solidFill>
                <a:latin typeface="Calibri" panose="020F0502020204030204" pitchFamily="34" charset="0"/>
                <a:cs typeface="Calibri" panose="020F0502020204030204" pitchFamily="34" charset="0"/>
              </a:rPr>
              <a:t>独立行政法人</a:t>
            </a:r>
            <a:r>
              <a:rPr kumimoji="1" lang="ja-JP" altLang="en-US" sz="1800" b="0">
                <a:solidFill>
                  <a:schemeClr val="tx1"/>
                </a:solidFill>
                <a:latin typeface="Calibri" panose="020F0502020204030204" pitchFamily="34" charset="0"/>
                <a:cs typeface="Calibri" panose="020F0502020204030204" pitchFamily="34" charset="0"/>
              </a:rPr>
              <a:t>建築研究所）</a:t>
            </a:r>
            <a:r>
              <a:rPr kumimoji="1" lang="en-US" altLang="ja-JP" sz="1800" b="0" dirty="0">
                <a:solidFill>
                  <a:schemeClr val="tx1"/>
                </a:solidFill>
                <a:latin typeface="Calibri" panose="020F0502020204030204" pitchFamily="34" charset="0"/>
                <a:cs typeface="Calibri" panose="020F0502020204030204" pitchFamily="34" charset="0"/>
              </a:rPr>
              <a:t> </a:t>
            </a:r>
            <a:endParaRPr lang="en-US" altLang="ja-JP" sz="1800" b="0" dirty="0">
              <a:solidFill>
                <a:schemeClr val="tx1"/>
              </a:solidFill>
              <a:latin typeface="Calibri" panose="020F0502020204030204" pitchFamily="34" charset="0"/>
              <a:cs typeface="Calibri" panose="020F0502020204030204" pitchFamily="34" charset="0"/>
            </a:endParaRPr>
          </a:p>
          <a:p>
            <a:pPr marL="0" indent="0" algn="l"/>
            <a:r>
              <a:rPr lang="ja-JP" altLang="en-US" sz="1800" b="0">
                <a:solidFill>
                  <a:schemeClr val="tx1"/>
                </a:solidFill>
                <a:latin typeface="Calibri" panose="020F0502020204030204" pitchFamily="34" charset="0"/>
                <a:cs typeface="Calibri" panose="020F0502020204030204" pitchFamily="34" charset="0"/>
              </a:rPr>
              <a:t>　　　　</a:t>
            </a:r>
            <a:r>
              <a:rPr lang="en-US" altLang="ja-JP" sz="1800" b="0" dirty="0">
                <a:solidFill>
                  <a:schemeClr val="tx1"/>
                </a:solidFill>
                <a:latin typeface="Calibri" panose="020F0502020204030204" pitchFamily="34" charset="0"/>
                <a:cs typeface="Calibri" panose="020F0502020204030204" pitchFamily="34" charset="0"/>
              </a:rPr>
              <a:t>2024</a:t>
            </a:r>
            <a:r>
              <a:rPr lang="ja-JP" altLang="en-US" sz="1800" b="0">
                <a:solidFill>
                  <a:schemeClr val="tx1"/>
                </a:solidFill>
                <a:latin typeface="Calibri" panose="020F0502020204030204" pitchFamily="34" charset="0"/>
                <a:cs typeface="Calibri" panose="020F0502020204030204" pitchFamily="34" charset="0"/>
              </a:rPr>
              <a:t>　</a:t>
            </a:r>
            <a:r>
              <a:rPr lang="en-US" altLang="ja-JP" sz="1800" b="0" dirty="0">
                <a:solidFill>
                  <a:schemeClr val="tx1"/>
                </a:solidFill>
                <a:latin typeface="Calibri" panose="020F0502020204030204" pitchFamily="34" charset="0"/>
                <a:cs typeface="Calibri" panose="020F0502020204030204" pitchFamily="34" charset="0"/>
              </a:rPr>
              <a:t>current</a:t>
            </a:r>
            <a:r>
              <a:rPr lang="ja-JP" altLang="en-US" sz="1800" b="0">
                <a:solidFill>
                  <a:schemeClr val="tx1"/>
                </a:solidFill>
                <a:latin typeface="Calibri" panose="020F0502020204030204" pitchFamily="34" charset="0"/>
                <a:cs typeface="Calibri" panose="020F0502020204030204" pitchFamily="34" charset="0"/>
              </a:rPr>
              <a:t> </a:t>
            </a:r>
            <a:r>
              <a:rPr lang="en-US" altLang="ja-JP" sz="1800" b="0" dirty="0">
                <a:solidFill>
                  <a:schemeClr val="tx1"/>
                </a:solidFill>
                <a:latin typeface="Calibri" panose="020F0502020204030204" pitchFamily="34" charset="0"/>
                <a:cs typeface="Calibri" panose="020F0502020204030204" pitchFamily="34" charset="0"/>
              </a:rPr>
              <a:t>post</a:t>
            </a:r>
            <a:r>
              <a:rPr lang="ja-JP" altLang="en-US" sz="1800" b="0" dirty="0">
                <a:solidFill>
                  <a:schemeClr val="tx1"/>
                </a:solidFill>
                <a:latin typeface="Calibri" panose="020F0502020204030204" pitchFamily="34" charset="0"/>
                <a:cs typeface="Calibri" panose="020F0502020204030204" pitchFamily="34" charset="0"/>
              </a:rPr>
              <a:t>（現職）</a:t>
            </a:r>
            <a:endParaRPr kumimoji="1" lang="en-US" altLang="ja-JP" sz="1800" b="0" dirty="0">
              <a:solidFill>
                <a:schemeClr val="tx1"/>
              </a:solidFill>
              <a:latin typeface="Calibri" panose="020F0502020204030204" pitchFamily="34" charset="0"/>
              <a:cs typeface="Calibri" panose="020F0502020204030204" pitchFamily="34" charset="0"/>
            </a:endParaRPr>
          </a:p>
          <a:p>
            <a:pPr marL="0" indent="0" algn="l"/>
            <a:endParaRPr lang="en-US" altLang="ja-JP" sz="1600" b="0" dirty="0">
              <a:solidFill>
                <a:schemeClr val="tx1"/>
              </a:solidFill>
              <a:latin typeface="Calibri" panose="020F0502020204030204" pitchFamily="34" charset="0"/>
              <a:cs typeface="Calibri" panose="020F0502020204030204" pitchFamily="34" charset="0"/>
            </a:endParaRPr>
          </a:p>
          <a:p>
            <a:pPr marL="0" indent="0" algn="l"/>
            <a:r>
              <a:rPr lang="en-US" altLang="ja-JP" sz="1900" b="0" dirty="0">
                <a:solidFill>
                  <a:schemeClr val="tx1"/>
                </a:solidFill>
                <a:latin typeface="Calibri" panose="020F0502020204030204" pitchFamily="34" charset="0"/>
                <a:cs typeface="Calibri" panose="020F0502020204030204" pitchFamily="34" charset="0"/>
              </a:rPr>
              <a:t>Committee Activity:</a:t>
            </a:r>
          </a:p>
          <a:p>
            <a:pPr marL="0" indent="0" algn="l"/>
            <a:r>
              <a:rPr kumimoji="1" lang="ja-JP" altLang="en-US" sz="1900" b="0">
                <a:solidFill>
                  <a:schemeClr val="tx1"/>
                </a:solidFill>
                <a:latin typeface="Calibri" panose="020F0502020204030204" pitchFamily="34" charset="0"/>
                <a:cs typeface="Calibri" panose="020F0502020204030204" pitchFamily="34" charset="0"/>
              </a:rPr>
              <a:t>　</a:t>
            </a:r>
            <a:r>
              <a:rPr kumimoji="1" lang="en-US" altLang="ja-JP" sz="1800" b="0" dirty="0">
                <a:solidFill>
                  <a:schemeClr val="tx1"/>
                </a:solidFill>
                <a:latin typeface="Calibri" panose="020F0502020204030204" pitchFamily="34" charset="0"/>
                <a:cs typeface="Calibri" panose="020F0502020204030204" pitchFamily="34" charset="0"/>
              </a:rPr>
              <a:t>Council for the Promotion of the Use of BIM in Building Confirmation,</a:t>
            </a:r>
          </a:p>
          <a:p>
            <a:pPr marL="0" indent="0" algn="l"/>
            <a:r>
              <a:rPr lang="ja-JP" altLang="en-US" sz="1800" b="0">
                <a:solidFill>
                  <a:schemeClr val="tx1"/>
                </a:solidFill>
                <a:latin typeface="Calibri" panose="020F0502020204030204" pitchFamily="34" charset="0"/>
                <a:cs typeface="Calibri" panose="020F0502020204030204" pitchFamily="34" charset="0"/>
              </a:rPr>
              <a:t>　　</a:t>
            </a:r>
            <a:r>
              <a:rPr lang="en-US" altLang="ja-JP" sz="1800" b="0" dirty="0">
                <a:solidFill>
                  <a:schemeClr val="tx1"/>
                </a:solidFill>
                <a:latin typeface="Calibri" panose="020F0502020204030204" pitchFamily="34" charset="0"/>
                <a:cs typeface="Calibri" panose="020F0502020204030204" pitchFamily="34" charset="0"/>
              </a:rPr>
              <a:t>Working</a:t>
            </a:r>
            <a:r>
              <a:rPr lang="ja-JP" altLang="en-US" sz="1800" b="0">
                <a:solidFill>
                  <a:schemeClr val="tx1"/>
                </a:solidFill>
                <a:latin typeface="Calibri" panose="020F0502020204030204" pitchFamily="34" charset="0"/>
                <a:cs typeface="Calibri" panose="020F0502020204030204" pitchFamily="34" charset="0"/>
              </a:rPr>
              <a:t> </a:t>
            </a:r>
            <a:r>
              <a:rPr lang="en-US" altLang="ja-JP" sz="1800" b="0" dirty="0">
                <a:solidFill>
                  <a:schemeClr val="tx1"/>
                </a:solidFill>
                <a:latin typeface="Calibri" panose="020F0502020204030204" pitchFamily="34" charset="0"/>
                <a:cs typeface="Calibri" panose="020F0502020204030204" pitchFamily="34" charset="0"/>
              </a:rPr>
              <a:t>Committee Convenor</a:t>
            </a:r>
            <a:r>
              <a:rPr lang="ja-JP" altLang="en-US" sz="1800" b="0">
                <a:solidFill>
                  <a:schemeClr val="tx1"/>
                </a:solidFill>
                <a:latin typeface="Calibri" panose="020F0502020204030204" pitchFamily="34" charset="0"/>
                <a:cs typeface="Calibri" panose="020F0502020204030204" pitchFamily="34" charset="0"/>
              </a:rPr>
              <a:t>（</a:t>
            </a:r>
            <a:r>
              <a:rPr lang="ja-JP" altLang="en-US" sz="1800" b="0" dirty="0">
                <a:solidFill>
                  <a:schemeClr val="tx1"/>
                </a:solidFill>
                <a:latin typeface="Calibri" panose="020F0502020204030204" pitchFamily="34" charset="0"/>
                <a:cs typeface="Calibri" panose="020F0502020204030204" pitchFamily="34" charset="0"/>
              </a:rPr>
              <a:t>建築確認における</a:t>
            </a:r>
            <a:r>
              <a:rPr lang="en-US" altLang="ja-JP" sz="1800" b="0" dirty="0">
                <a:solidFill>
                  <a:schemeClr val="tx1"/>
                </a:solidFill>
                <a:latin typeface="Calibri" panose="020F0502020204030204" pitchFamily="34" charset="0"/>
                <a:cs typeface="Calibri" panose="020F0502020204030204" pitchFamily="34" charset="0"/>
              </a:rPr>
              <a:t>BIM</a:t>
            </a:r>
            <a:r>
              <a:rPr lang="ja-JP" altLang="en-US" sz="1800" b="0" dirty="0">
                <a:solidFill>
                  <a:schemeClr val="tx1"/>
                </a:solidFill>
                <a:latin typeface="Calibri" panose="020F0502020204030204" pitchFamily="34" charset="0"/>
                <a:cs typeface="Calibri" panose="020F0502020204030204" pitchFamily="34" charset="0"/>
              </a:rPr>
              <a:t>活用</a:t>
            </a:r>
            <a:r>
              <a:rPr lang="ja-JP" altLang="en-US" sz="1800" b="0">
                <a:solidFill>
                  <a:schemeClr val="tx1"/>
                </a:solidFill>
                <a:latin typeface="Calibri" panose="020F0502020204030204" pitchFamily="34" charset="0"/>
                <a:cs typeface="Calibri" panose="020F0502020204030204" pitchFamily="34" charset="0"/>
              </a:rPr>
              <a:t>推進協議会作業部</a:t>
            </a:r>
            <a:r>
              <a:rPr lang="ja-JP" altLang="en-US" sz="1800" b="0" dirty="0">
                <a:solidFill>
                  <a:schemeClr val="tx1"/>
                </a:solidFill>
                <a:latin typeface="Calibri" panose="020F0502020204030204" pitchFamily="34" charset="0"/>
                <a:cs typeface="Calibri" panose="020F0502020204030204" pitchFamily="34" charset="0"/>
              </a:rPr>
              <a:t>会長）</a:t>
            </a:r>
            <a:endParaRPr lang="en-US" altLang="ja-JP" sz="1800" b="0" dirty="0">
              <a:solidFill>
                <a:schemeClr val="tx1"/>
              </a:solidFill>
              <a:latin typeface="Calibri" panose="020F0502020204030204" pitchFamily="34" charset="0"/>
              <a:cs typeface="Calibri" panose="020F0502020204030204" pitchFamily="34" charset="0"/>
            </a:endParaRPr>
          </a:p>
          <a:p>
            <a:pPr algn="l"/>
            <a:r>
              <a:rPr kumimoji="1" lang="ja-JP" altLang="en-US" sz="1800" b="0">
                <a:solidFill>
                  <a:schemeClr val="tx1"/>
                </a:solidFill>
                <a:latin typeface="Calibri" panose="020F0502020204030204" pitchFamily="34" charset="0"/>
                <a:cs typeface="Calibri" panose="020F0502020204030204" pitchFamily="34" charset="0"/>
              </a:rPr>
              <a:t>　</a:t>
            </a:r>
            <a:r>
              <a:rPr kumimoji="1" lang="en-US" altLang="ja-JP" sz="1800" b="0" dirty="0">
                <a:solidFill>
                  <a:schemeClr val="tx1"/>
                </a:solidFill>
                <a:latin typeface="Calibri" panose="020F0502020204030204" pitchFamily="34" charset="0"/>
                <a:cs typeface="Calibri" panose="020F0502020204030204" pitchFamily="34" charset="0"/>
              </a:rPr>
              <a:t>ISO TC10 SC8 / TC59 SC13 National Mirror Chair and Expert</a:t>
            </a:r>
          </a:p>
          <a:p>
            <a:pPr algn="l"/>
            <a:r>
              <a:rPr kumimoji="1" lang="ja-JP" altLang="en-US" sz="1800" b="0">
                <a:solidFill>
                  <a:schemeClr val="tx1"/>
                </a:solidFill>
                <a:latin typeface="Calibri" panose="020F0502020204030204" pitchFamily="34" charset="0"/>
                <a:cs typeface="Calibri" panose="020F0502020204030204" pitchFamily="34" charset="0"/>
              </a:rPr>
              <a:t>　</a:t>
            </a:r>
            <a:r>
              <a:rPr kumimoji="1" lang="en-US" altLang="ja-JP" sz="1800" b="0" dirty="0" err="1">
                <a:solidFill>
                  <a:schemeClr val="tx1"/>
                </a:solidFill>
                <a:latin typeface="Calibri" panose="020F0502020204030204" pitchFamily="34" charset="0"/>
                <a:cs typeface="Calibri" panose="020F0502020204030204" pitchFamily="34" charset="0"/>
              </a:rPr>
              <a:t>buildingSMART</a:t>
            </a:r>
            <a:r>
              <a:rPr kumimoji="1" lang="en-US" altLang="ja-JP" sz="1800" b="0" dirty="0">
                <a:solidFill>
                  <a:schemeClr val="tx1"/>
                </a:solidFill>
                <a:latin typeface="Calibri" panose="020F0502020204030204" pitchFamily="34" charset="0"/>
                <a:cs typeface="Calibri" panose="020F0502020204030204" pitchFamily="34" charset="0"/>
              </a:rPr>
              <a:t> International  Fellow, Regulatory Room, Steering Committee Member</a:t>
            </a:r>
          </a:p>
          <a:p>
            <a:pPr algn="l"/>
            <a:r>
              <a:rPr lang="ja-JP" altLang="en-US" sz="1800" b="0">
                <a:solidFill>
                  <a:schemeClr val="tx1"/>
                </a:solidFill>
                <a:latin typeface="Calibri" panose="020F0502020204030204" pitchFamily="34" charset="0"/>
                <a:cs typeface="Calibri" panose="020F0502020204030204" pitchFamily="34" charset="0"/>
              </a:rPr>
              <a:t>　</a:t>
            </a:r>
            <a:r>
              <a:rPr lang="en-US" altLang="ja-JP" sz="1800" b="0" dirty="0" err="1">
                <a:solidFill>
                  <a:schemeClr val="tx1"/>
                </a:solidFill>
                <a:latin typeface="Calibri" panose="020F0502020204030204" pitchFamily="34" charset="0"/>
                <a:cs typeface="Calibri" panose="020F0502020204030204" pitchFamily="34" charset="0"/>
              </a:rPr>
              <a:t>buildingSMART</a:t>
            </a:r>
            <a:r>
              <a:rPr lang="en-US" altLang="ja-JP" sz="1800" b="0" dirty="0">
                <a:solidFill>
                  <a:schemeClr val="tx1"/>
                </a:solidFill>
                <a:latin typeface="Calibri" panose="020F0502020204030204" pitchFamily="34" charset="0"/>
                <a:cs typeface="Calibri" panose="020F0502020204030204" pitchFamily="34" charset="0"/>
              </a:rPr>
              <a:t> Japan Vice Chairman</a:t>
            </a:r>
            <a:r>
              <a:rPr lang="ja-JP" altLang="en-US" sz="1800" b="0">
                <a:solidFill>
                  <a:schemeClr val="tx1"/>
                </a:solidFill>
                <a:latin typeface="Calibri" panose="020F0502020204030204" pitchFamily="34" charset="0"/>
                <a:cs typeface="Calibri" panose="020F0502020204030204" pitchFamily="34" charset="0"/>
              </a:rPr>
              <a:t>（</a:t>
            </a:r>
            <a:r>
              <a:rPr lang="en-US" altLang="ja-JP" sz="1800" b="0" dirty="0" err="1">
                <a:solidFill>
                  <a:schemeClr val="tx1"/>
                </a:solidFill>
                <a:latin typeface="Calibri" panose="020F0502020204030204" pitchFamily="34" charset="0"/>
                <a:cs typeface="Calibri" panose="020F0502020204030204" pitchFamily="34" charset="0"/>
              </a:rPr>
              <a:t>buildingSMART</a:t>
            </a:r>
            <a:r>
              <a:rPr lang="en-US" altLang="ja-JP" sz="1800" b="0" dirty="0">
                <a:solidFill>
                  <a:schemeClr val="tx1"/>
                </a:solidFill>
                <a:latin typeface="Calibri" panose="020F0502020204030204" pitchFamily="34" charset="0"/>
                <a:cs typeface="Calibri" panose="020F0502020204030204" pitchFamily="34" charset="0"/>
              </a:rPr>
              <a:t> Japan </a:t>
            </a:r>
            <a:r>
              <a:rPr lang="ja-JP" altLang="en-US" sz="1800" b="0">
                <a:solidFill>
                  <a:schemeClr val="tx1"/>
                </a:solidFill>
                <a:latin typeface="Calibri" panose="020F0502020204030204" pitchFamily="34" charset="0"/>
                <a:cs typeface="Calibri" panose="020F0502020204030204" pitchFamily="34" charset="0"/>
              </a:rPr>
              <a:t>理事（規格担当））</a:t>
            </a:r>
            <a:endParaRPr kumimoji="1" lang="en-US" altLang="ja-JP" sz="1800" b="0" dirty="0">
              <a:solidFill>
                <a:schemeClr val="tx1"/>
              </a:solidFill>
              <a:latin typeface="Calibri" panose="020F0502020204030204" pitchFamily="34" charset="0"/>
              <a:cs typeface="Calibri" panose="020F0502020204030204" pitchFamily="34" charset="0"/>
            </a:endParaRPr>
          </a:p>
          <a:p>
            <a:pPr marL="0" indent="0"/>
            <a:r>
              <a:rPr lang="en-US" altLang="ja-JP" sz="1800" b="0" dirty="0">
                <a:solidFill>
                  <a:schemeClr val="tx1"/>
                </a:solidFill>
                <a:latin typeface="Calibri" panose="020F0502020204030204" pitchFamily="34" charset="0"/>
                <a:cs typeface="Calibri" panose="020F0502020204030204" pitchFamily="34" charset="0"/>
              </a:rPr>
              <a:t>						</a:t>
            </a:r>
            <a:r>
              <a:rPr lang="ja-JP" altLang="en-US" sz="1800" b="0" dirty="0">
                <a:solidFill>
                  <a:schemeClr val="tx1"/>
                </a:solidFill>
                <a:latin typeface="Calibri" panose="020F0502020204030204" pitchFamily="34" charset="0"/>
                <a:cs typeface="Calibri" panose="020F0502020204030204" pitchFamily="34" charset="0"/>
              </a:rPr>
              <a:t>　　　　</a:t>
            </a:r>
            <a:r>
              <a:rPr lang="en-US" altLang="ja-JP" sz="1800" b="0" dirty="0">
                <a:solidFill>
                  <a:schemeClr val="tx1"/>
                </a:solidFill>
                <a:latin typeface="Calibri" panose="020F0502020204030204" pitchFamily="34" charset="0"/>
                <a:cs typeface="Calibri" panose="020F0502020204030204" pitchFamily="34" charset="0"/>
              </a:rPr>
              <a:t>e</a:t>
            </a:r>
            <a:r>
              <a:rPr kumimoji="1" lang="en-US" altLang="ja-JP" sz="1800" b="0" dirty="0">
                <a:solidFill>
                  <a:schemeClr val="tx1"/>
                </a:solidFill>
                <a:latin typeface="Calibri" panose="020F0502020204030204" pitchFamily="34" charset="0"/>
                <a:cs typeface="Calibri" panose="020F0502020204030204" pitchFamily="34" charset="0"/>
              </a:rPr>
              <a:t>tc.</a:t>
            </a:r>
            <a:endParaRPr kumimoji="1" lang="ja-JP" altLang="en-US" sz="1800" b="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008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2B4A0DC0-625B-593D-30E6-F8C6FD2E2C1C}"/>
              </a:ext>
            </a:extLst>
          </p:cNvPr>
          <p:cNvSpPr>
            <a:spLocks noGrp="1"/>
          </p:cNvSpPr>
          <p:nvPr>
            <p:ph type="sldNum" sz="quarter" idx="12"/>
          </p:nvPr>
        </p:nvSpPr>
        <p:spPr/>
        <p:txBody>
          <a:bodyPr/>
          <a:lstStyle/>
          <a:p>
            <a:pPr>
              <a:defRPr/>
            </a:pPr>
            <a:fld id="{A72CB912-3357-436A-B9F3-393AF4DCEAC1}" type="slidenum">
              <a:rPr lang="ja-JP" altLang="en-US" smtClean="0"/>
              <a:pPr>
                <a:defRPr/>
              </a:pPr>
              <a:t>3</a:t>
            </a:fld>
            <a:endParaRPr lang="en-US" altLang="ja-JP"/>
          </a:p>
        </p:txBody>
      </p:sp>
      <p:sp>
        <p:nvSpPr>
          <p:cNvPr id="4" name="タイトル 1">
            <a:extLst>
              <a:ext uri="{FF2B5EF4-FFF2-40B4-BE49-F238E27FC236}">
                <a16:creationId xmlns:a16="http://schemas.microsoft.com/office/drawing/2014/main" xmlns="" id="{C54EEBDF-214B-0468-AD32-F86326DAA569}"/>
              </a:ext>
            </a:extLst>
          </p:cNvPr>
          <p:cNvSpPr>
            <a:spLocks noGrp="1"/>
          </p:cNvSpPr>
          <p:nvPr>
            <p:ph type="title"/>
          </p:nvPr>
        </p:nvSpPr>
        <p:spPr>
          <a:xfrm>
            <a:off x="193550" y="271044"/>
            <a:ext cx="8480066" cy="490066"/>
          </a:xfrm>
        </p:spPr>
        <p:txBody>
          <a:bodyPr/>
          <a:lstStyle/>
          <a:p>
            <a:pPr algn="l"/>
            <a:r>
              <a:rPr kumimoji="1" lang="ja-JP" altLang="en-US" sz="2800"/>
              <a:t>本日の話題提供</a:t>
            </a:r>
            <a:endParaRPr kumimoji="1" lang="ja-JP" altLang="en-US" sz="2800" dirty="0"/>
          </a:p>
        </p:txBody>
      </p:sp>
      <p:sp>
        <p:nvSpPr>
          <p:cNvPr id="5" name="タイトル 1">
            <a:extLst>
              <a:ext uri="{FF2B5EF4-FFF2-40B4-BE49-F238E27FC236}">
                <a16:creationId xmlns:a16="http://schemas.microsoft.com/office/drawing/2014/main" xmlns="" id="{2E79DBCA-212F-804E-1597-B236EFAF8913}"/>
              </a:ext>
            </a:extLst>
          </p:cNvPr>
          <p:cNvSpPr txBox="1">
            <a:spLocks/>
          </p:cNvSpPr>
          <p:nvPr/>
        </p:nvSpPr>
        <p:spPr bwMode="auto">
          <a:xfrm>
            <a:off x="193550" y="1124744"/>
            <a:ext cx="8480066"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2pPr>
            <a:lvl3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3pPr>
            <a:lvl4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4pPr>
            <a:lvl5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5pPr>
            <a:lvl6pPr marL="457200" algn="ctr" rtl="0" fontAlgn="base">
              <a:spcBef>
                <a:spcPct val="0"/>
              </a:spcBef>
              <a:spcAft>
                <a:spcPct val="0"/>
              </a:spcAft>
              <a:defRPr kumimoji="1" sz="4400">
                <a:solidFill>
                  <a:schemeClr val="tx1"/>
                </a:solidFill>
                <a:latin typeface="Calibri" pitchFamily="-64" charset="0"/>
              </a:defRPr>
            </a:lvl6pPr>
            <a:lvl7pPr marL="914400" algn="ctr" rtl="0" fontAlgn="base">
              <a:spcBef>
                <a:spcPct val="0"/>
              </a:spcBef>
              <a:spcAft>
                <a:spcPct val="0"/>
              </a:spcAft>
              <a:defRPr kumimoji="1" sz="4400">
                <a:solidFill>
                  <a:schemeClr val="tx1"/>
                </a:solidFill>
                <a:latin typeface="Calibri" pitchFamily="-64" charset="0"/>
              </a:defRPr>
            </a:lvl7pPr>
            <a:lvl8pPr marL="1371600" algn="ctr" rtl="0" fontAlgn="base">
              <a:spcBef>
                <a:spcPct val="0"/>
              </a:spcBef>
              <a:spcAft>
                <a:spcPct val="0"/>
              </a:spcAft>
              <a:defRPr kumimoji="1" sz="4400">
                <a:solidFill>
                  <a:schemeClr val="tx1"/>
                </a:solidFill>
                <a:latin typeface="Calibri" pitchFamily="-64" charset="0"/>
              </a:defRPr>
            </a:lvl8pPr>
            <a:lvl9pPr marL="1828800" algn="ctr" rtl="0" fontAlgn="base">
              <a:spcBef>
                <a:spcPct val="0"/>
              </a:spcBef>
              <a:spcAft>
                <a:spcPct val="0"/>
              </a:spcAft>
              <a:defRPr kumimoji="1" sz="4400">
                <a:solidFill>
                  <a:schemeClr val="tx1"/>
                </a:solidFill>
                <a:latin typeface="Calibri" pitchFamily="-64" charset="0"/>
              </a:defRPr>
            </a:lvl9pPr>
          </a:lstStyle>
          <a:p>
            <a:pPr algn="l"/>
            <a:r>
              <a:rPr lang="ja-JP" altLang="en-US" sz="2800"/>
              <a:t>・</a:t>
            </a:r>
            <a:r>
              <a:rPr lang="en-US" altLang="ja-JP" sz="2800" dirty="0" err="1"/>
              <a:t>bSI</a:t>
            </a:r>
            <a:r>
              <a:rPr lang="en-US" altLang="ja-JP" sz="2800" dirty="0"/>
              <a:t> Summit 2024 Marrakech</a:t>
            </a:r>
            <a:r>
              <a:rPr lang="ja-JP" altLang="en-US" sz="2800"/>
              <a:t>報告</a:t>
            </a:r>
            <a:endParaRPr lang="en-US" altLang="ja-JP" sz="2800" dirty="0"/>
          </a:p>
          <a:p>
            <a:pPr algn="l"/>
            <a:r>
              <a:rPr lang="ja-JP" altLang="en-US" sz="2800"/>
              <a:t>・</a:t>
            </a:r>
            <a:r>
              <a:rPr lang="en-US" altLang="ja-JP" sz="2800" dirty="0"/>
              <a:t>ISO TC59</a:t>
            </a:r>
            <a:r>
              <a:rPr lang="ja-JP" altLang="en-US" sz="2800"/>
              <a:t> </a:t>
            </a:r>
            <a:r>
              <a:rPr lang="en-US" altLang="ja-JP" sz="2800" dirty="0"/>
              <a:t>Plenary</a:t>
            </a:r>
            <a:r>
              <a:rPr lang="ja-JP" altLang="en-US" sz="2800"/>
              <a:t> 報告</a:t>
            </a:r>
            <a:endParaRPr lang="en-US" altLang="ja-JP" sz="2800" dirty="0"/>
          </a:p>
          <a:p>
            <a:pPr algn="l"/>
            <a:r>
              <a:rPr lang="ja-JP" altLang="en-US" sz="2800"/>
              <a:t>・</a:t>
            </a:r>
            <a:r>
              <a:rPr lang="en-US" altLang="ja-JP" sz="2800" dirty="0"/>
              <a:t>OGC Japan Forum</a:t>
            </a:r>
            <a:r>
              <a:rPr lang="ja-JP" altLang="en-US" sz="2800"/>
              <a:t>に寄せて</a:t>
            </a:r>
            <a:endParaRPr lang="ja-JP" altLang="en-US" sz="2800" dirty="0"/>
          </a:p>
        </p:txBody>
      </p:sp>
    </p:spTree>
    <p:extLst>
      <p:ext uri="{BB962C8B-B14F-4D97-AF65-F5344CB8AC3E}">
        <p14:creationId xmlns:p14="http://schemas.microsoft.com/office/powerpoint/2010/main" val="1643276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724AC5F5-B15F-3F83-8C70-6C51A2FF61BA}"/>
              </a:ext>
            </a:extLst>
          </p:cNvPr>
          <p:cNvSpPr>
            <a:spLocks noGrp="1"/>
          </p:cNvSpPr>
          <p:nvPr>
            <p:ph type="sldNum" sz="quarter" idx="12"/>
          </p:nvPr>
        </p:nvSpPr>
        <p:spPr/>
        <p:txBody>
          <a:bodyPr/>
          <a:lstStyle/>
          <a:p>
            <a:pPr>
              <a:defRPr/>
            </a:pPr>
            <a:fld id="{A72CB912-3357-436A-B9F3-393AF4DCEAC1}" type="slidenum">
              <a:rPr lang="ja-JP" altLang="en-US" smtClean="0"/>
              <a:pPr>
                <a:defRPr/>
              </a:pPr>
              <a:t>4</a:t>
            </a:fld>
            <a:endParaRPr lang="en-US" altLang="ja-JP"/>
          </a:p>
        </p:txBody>
      </p:sp>
      <p:sp>
        <p:nvSpPr>
          <p:cNvPr id="4" name="タイトル 1">
            <a:extLst>
              <a:ext uri="{FF2B5EF4-FFF2-40B4-BE49-F238E27FC236}">
                <a16:creationId xmlns:a16="http://schemas.microsoft.com/office/drawing/2014/main" xmlns="" id="{A0A7C216-DD38-6223-DB06-97A5FB61D0B1}"/>
              </a:ext>
            </a:extLst>
          </p:cNvPr>
          <p:cNvSpPr txBox="1">
            <a:spLocks/>
          </p:cNvSpPr>
          <p:nvPr/>
        </p:nvSpPr>
        <p:spPr bwMode="auto">
          <a:xfrm>
            <a:off x="193550" y="271044"/>
            <a:ext cx="8480066" cy="49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2pPr>
            <a:lvl3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3pPr>
            <a:lvl4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4pPr>
            <a:lvl5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5pPr>
            <a:lvl6pPr marL="457200" algn="ctr" rtl="0" fontAlgn="base">
              <a:spcBef>
                <a:spcPct val="0"/>
              </a:spcBef>
              <a:spcAft>
                <a:spcPct val="0"/>
              </a:spcAft>
              <a:defRPr kumimoji="1" sz="4400">
                <a:solidFill>
                  <a:schemeClr val="tx1"/>
                </a:solidFill>
                <a:latin typeface="Calibri" pitchFamily="-64" charset="0"/>
              </a:defRPr>
            </a:lvl6pPr>
            <a:lvl7pPr marL="914400" algn="ctr" rtl="0" fontAlgn="base">
              <a:spcBef>
                <a:spcPct val="0"/>
              </a:spcBef>
              <a:spcAft>
                <a:spcPct val="0"/>
              </a:spcAft>
              <a:defRPr kumimoji="1" sz="4400">
                <a:solidFill>
                  <a:schemeClr val="tx1"/>
                </a:solidFill>
                <a:latin typeface="Calibri" pitchFamily="-64" charset="0"/>
              </a:defRPr>
            </a:lvl7pPr>
            <a:lvl8pPr marL="1371600" algn="ctr" rtl="0" fontAlgn="base">
              <a:spcBef>
                <a:spcPct val="0"/>
              </a:spcBef>
              <a:spcAft>
                <a:spcPct val="0"/>
              </a:spcAft>
              <a:defRPr kumimoji="1" sz="4400">
                <a:solidFill>
                  <a:schemeClr val="tx1"/>
                </a:solidFill>
                <a:latin typeface="Calibri" pitchFamily="-64" charset="0"/>
              </a:defRPr>
            </a:lvl8pPr>
            <a:lvl9pPr marL="1828800" algn="ctr" rtl="0" fontAlgn="base">
              <a:spcBef>
                <a:spcPct val="0"/>
              </a:spcBef>
              <a:spcAft>
                <a:spcPct val="0"/>
              </a:spcAft>
              <a:defRPr kumimoji="1" sz="4400">
                <a:solidFill>
                  <a:schemeClr val="tx1"/>
                </a:solidFill>
                <a:latin typeface="Calibri" pitchFamily="-64" charset="0"/>
              </a:defRPr>
            </a:lvl9pPr>
          </a:lstStyle>
          <a:p>
            <a:pPr algn="l"/>
            <a:r>
              <a:rPr lang="ja-JP" altLang="en-US" sz="2800"/>
              <a:t>・</a:t>
            </a:r>
            <a:r>
              <a:rPr lang="en-US" altLang="ja-JP" sz="2800" dirty="0" err="1"/>
              <a:t>bSI</a:t>
            </a:r>
            <a:r>
              <a:rPr lang="en-US" altLang="ja-JP" sz="2800" dirty="0"/>
              <a:t> Summit 2024 Marrakech</a:t>
            </a:r>
            <a:r>
              <a:rPr lang="ja-JP" altLang="en-US" sz="2800"/>
              <a:t>報告</a:t>
            </a:r>
            <a:endParaRPr lang="en-US" altLang="ja-JP" sz="2800" dirty="0"/>
          </a:p>
        </p:txBody>
      </p:sp>
      <p:sp>
        <p:nvSpPr>
          <p:cNvPr id="6" name="テキスト ボックス 5">
            <a:extLst>
              <a:ext uri="{FF2B5EF4-FFF2-40B4-BE49-F238E27FC236}">
                <a16:creationId xmlns:a16="http://schemas.microsoft.com/office/drawing/2014/main" xmlns="" id="{241A50EA-C41E-35EA-BD78-A4708FDD5637}"/>
              </a:ext>
            </a:extLst>
          </p:cNvPr>
          <p:cNvSpPr txBox="1"/>
          <p:nvPr/>
        </p:nvSpPr>
        <p:spPr>
          <a:xfrm>
            <a:off x="208073" y="1626562"/>
            <a:ext cx="1742785" cy="369332"/>
          </a:xfrm>
          <a:prstGeom prst="rect">
            <a:avLst/>
          </a:prstGeom>
          <a:noFill/>
        </p:spPr>
        <p:txBody>
          <a:bodyPr wrap="none" rtlCol="0">
            <a:spAutoFit/>
          </a:bodyPr>
          <a:lstStyle/>
          <a:p>
            <a:r>
              <a:rPr kumimoji="1" lang="en-US" altLang="ja-JP" u="sng" dirty="0">
                <a:latin typeface="+mj-lt"/>
              </a:rPr>
              <a:t>Opening Plenary</a:t>
            </a:r>
            <a:endParaRPr kumimoji="1" lang="ja-JP" altLang="en-US" u="sng">
              <a:latin typeface="+mj-lt"/>
            </a:endParaRPr>
          </a:p>
        </p:txBody>
      </p:sp>
      <p:sp>
        <p:nvSpPr>
          <p:cNvPr id="9" name="テキスト ボックス 8">
            <a:extLst>
              <a:ext uri="{FF2B5EF4-FFF2-40B4-BE49-F238E27FC236}">
                <a16:creationId xmlns:a16="http://schemas.microsoft.com/office/drawing/2014/main" xmlns="" id="{CAFACAEB-61B1-03A5-C9DC-86561AC5D6F0}"/>
              </a:ext>
            </a:extLst>
          </p:cNvPr>
          <p:cNvSpPr txBox="1"/>
          <p:nvPr/>
        </p:nvSpPr>
        <p:spPr>
          <a:xfrm>
            <a:off x="208073" y="1996418"/>
            <a:ext cx="8577226" cy="3693319"/>
          </a:xfrm>
          <a:prstGeom prst="rect">
            <a:avLst/>
          </a:prstGeom>
          <a:noFill/>
        </p:spPr>
        <p:txBody>
          <a:bodyPr wrap="square">
            <a:spAutoFit/>
          </a:bodyPr>
          <a:lstStyle/>
          <a:p>
            <a:pPr algn="l"/>
            <a:r>
              <a:rPr lang="en" altLang="ja-JP" b="0" i="0" u="none" strike="noStrike" dirty="0">
                <a:solidFill>
                  <a:srgbClr val="2C3242"/>
                </a:solidFill>
                <a:effectLst/>
                <a:latin typeface="Inter"/>
                <a:ea typeface="Hiragino Kaku Gothic ProN" panose="020B0300000000000000" pitchFamily="34" charset="-128"/>
              </a:rPr>
              <a:t>The Present</a:t>
            </a:r>
          </a:p>
          <a:p>
            <a:pPr algn="l"/>
            <a:endParaRPr lang="en" altLang="ja-JP" b="0" i="0" dirty="0">
              <a:solidFill>
                <a:srgbClr val="2C3242"/>
              </a:solidFill>
              <a:effectLst/>
              <a:latin typeface="Hiragino Kaku Gothic ProN" panose="020B0300000000000000" pitchFamily="34" charset="-128"/>
              <a:ea typeface="Hiragino Kaku Gothic ProN" panose="020B0300000000000000" pitchFamily="34" charset="-128"/>
            </a:endParaRPr>
          </a:p>
          <a:p>
            <a:pPr algn="l"/>
            <a:r>
              <a:rPr lang="en" altLang="ja-JP" b="0" i="0" u="none" strike="noStrike" dirty="0">
                <a:solidFill>
                  <a:srgbClr val="2C3242"/>
                </a:solidFill>
                <a:effectLst/>
                <a:latin typeface="Inter"/>
                <a:ea typeface="Hiragino Kaku Gothic ProN" panose="020B0300000000000000" pitchFamily="34" charset="-128"/>
              </a:rPr>
              <a:t>With the formalization of new standards such as IFC 4.3 and IDS (Information Delivery Specification), the industry is rapidly evolving to support the uptake and use of such standards and realize the benefits for which they were intended. Developments in services have also been notable, including the IFC Validation Service, the </a:t>
            </a:r>
            <a:r>
              <a:rPr lang="en" altLang="ja-JP" b="0" i="0" u="none" strike="noStrike" dirty="0" err="1">
                <a:solidFill>
                  <a:srgbClr val="2C3242"/>
                </a:solidFill>
                <a:effectLst/>
                <a:latin typeface="Inter"/>
                <a:ea typeface="Hiragino Kaku Gothic ProN" panose="020B0300000000000000" pitchFamily="34" charset="-128"/>
              </a:rPr>
              <a:t>bSDD</a:t>
            </a:r>
            <a:r>
              <a:rPr lang="en" altLang="ja-JP" b="0" i="0" u="none" strike="noStrike" dirty="0">
                <a:solidFill>
                  <a:srgbClr val="2C3242"/>
                </a:solidFill>
                <a:effectLst/>
                <a:latin typeface="Inter"/>
                <a:ea typeface="Hiragino Kaku Gothic ProN" panose="020B0300000000000000" pitchFamily="34" charset="-128"/>
              </a:rPr>
              <a:t> (</a:t>
            </a:r>
            <a:r>
              <a:rPr lang="en" altLang="ja-JP" b="0" i="0" u="none" strike="noStrike" dirty="0" err="1">
                <a:solidFill>
                  <a:srgbClr val="2C3242"/>
                </a:solidFill>
                <a:effectLst/>
                <a:latin typeface="Inter"/>
                <a:ea typeface="Hiragino Kaku Gothic ProN" panose="020B0300000000000000" pitchFamily="34" charset="-128"/>
              </a:rPr>
              <a:t>buildingSMART</a:t>
            </a:r>
            <a:r>
              <a:rPr lang="en" altLang="ja-JP" b="0" i="0" u="none" strike="noStrike" dirty="0">
                <a:solidFill>
                  <a:srgbClr val="2C3242"/>
                </a:solidFill>
                <a:effectLst/>
                <a:latin typeface="Inter"/>
                <a:ea typeface="Hiragino Kaku Gothic ProN" panose="020B0300000000000000" pitchFamily="34" charset="-128"/>
              </a:rPr>
              <a:t> Data Dictionary), and advances in the Professional Certification program’s educational resources to support </a:t>
            </a:r>
            <a:r>
              <a:rPr lang="en" altLang="ja-JP" b="0" i="0" u="none" strike="noStrike" dirty="0" err="1">
                <a:solidFill>
                  <a:srgbClr val="2C3242"/>
                </a:solidFill>
                <a:effectLst/>
                <a:latin typeface="Inter"/>
                <a:ea typeface="Hiragino Kaku Gothic ProN" panose="020B0300000000000000" pitchFamily="34" charset="-128"/>
              </a:rPr>
              <a:t>openBIM</a:t>
            </a:r>
            <a:r>
              <a:rPr lang="en" altLang="ja-JP" b="0" i="0" u="none" strike="noStrike" dirty="0">
                <a:solidFill>
                  <a:srgbClr val="2C3242"/>
                </a:solidFill>
                <a:effectLst/>
                <a:latin typeface="Inter"/>
                <a:ea typeface="Hiragino Kaku Gothic ProN" panose="020B0300000000000000" pitchFamily="34" charset="-128"/>
              </a:rPr>
              <a:t> workflows for end-users. Applying standards and services at a national level has also seen significant progress. </a:t>
            </a:r>
            <a:r>
              <a:rPr lang="en" altLang="ja-JP" b="1" i="0" u="sng" strike="noStrike" dirty="0">
                <a:solidFill>
                  <a:srgbClr val="FF0000"/>
                </a:solidFill>
                <a:effectLst/>
                <a:latin typeface="Inter"/>
                <a:ea typeface="Hiragino Kaku Gothic ProN" panose="020B0300000000000000" pitchFamily="34" charset="-128"/>
              </a:rPr>
              <a:t>Integrating e-permits, building regulations, and various mandates</a:t>
            </a:r>
            <a:r>
              <a:rPr lang="en" altLang="ja-JP" b="0" i="0" u="none" strike="noStrike" dirty="0">
                <a:solidFill>
                  <a:srgbClr val="2C3242"/>
                </a:solidFill>
                <a:effectLst/>
                <a:latin typeface="Inter"/>
                <a:ea typeface="Hiragino Kaku Gothic ProN" panose="020B0300000000000000" pitchFamily="34" charset="-128"/>
              </a:rPr>
              <a:t>, especially within the infrastructure sector, positions </a:t>
            </a:r>
            <a:r>
              <a:rPr lang="en" altLang="ja-JP" b="0" i="0" u="none" strike="noStrike" dirty="0" err="1">
                <a:solidFill>
                  <a:srgbClr val="2C3242"/>
                </a:solidFill>
                <a:effectLst/>
                <a:latin typeface="Inter"/>
                <a:ea typeface="Hiragino Kaku Gothic ProN" panose="020B0300000000000000" pitchFamily="34" charset="-128"/>
              </a:rPr>
              <a:t>openBIM</a:t>
            </a:r>
            <a:r>
              <a:rPr lang="en" altLang="ja-JP" b="0" i="0" u="none" strike="noStrike" dirty="0">
                <a:solidFill>
                  <a:srgbClr val="2C3242"/>
                </a:solidFill>
                <a:effectLst/>
                <a:latin typeface="Inter"/>
                <a:ea typeface="Hiragino Kaku Gothic ProN" panose="020B0300000000000000" pitchFamily="34" charset="-128"/>
              </a:rPr>
              <a:t> as a central feature of asset design, construction, management, and maintenance processes. Learn from organizations benefitting from the suite of </a:t>
            </a:r>
            <a:r>
              <a:rPr lang="en" altLang="ja-JP" b="0" i="0" u="none" strike="noStrike" dirty="0" err="1">
                <a:solidFill>
                  <a:srgbClr val="2C3242"/>
                </a:solidFill>
                <a:effectLst/>
                <a:latin typeface="Inter"/>
                <a:ea typeface="Hiragino Kaku Gothic ProN" panose="020B0300000000000000" pitchFamily="34" charset="-128"/>
              </a:rPr>
              <a:t>openBIM</a:t>
            </a:r>
            <a:r>
              <a:rPr lang="en" altLang="ja-JP" b="0" i="0" u="none" strike="noStrike" dirty="0">
                <a:solidFill>
                  <a:srgbClr val="2C3242"/>
                </a:solidFill>
                <a:effectLst/>
                <a:latin typeface="Inter"/>
                <a:ea typeface="Hiragino Kaku Gothic ProN" panose="020B0300000000000000" pitchFamily="34" charset="-128"/>
              </a:rPr>
              <a:t> standards and services today, and discover why </a:t>
            </a:r>
            <a:r>
              <a:rPr lang="en" altLang="ja-JP" b="1" i="0" u="none" strike="noStrike" dirty="0">
                <a:solidFill>
                  <a:srgbClr val="2C3242"/>
                </a:solidFill>
                <a:effectLst/>
                <a:latin typeface="Inter"/>
                <a:ea typeface="Hiragino Kaku Gothic ProN" panose="020B0300000000000000" pitchFamily="34" charset="-128"/>
              </a:rPr>
              <a:t>The Present</a:t>
            </a:r>
            <a:r>
              <a:rPr lang="en" altLang="ja-JP" b="0" i="0" u="none" strike="noStrike" dirty="0">
                <a:solidFill>
                  <a:srgbClr val="2C3242"/>
                </a:solidFill>
                <a:effectLst/>
                <a:latin typeface="Inter"/>
                <a:ea typeface="Hiragino Kaku Gothic ProN" panose="020B0300000000000000" pitchFamily="34" charset="-128"/>
              </a:rPr>
              <a:t> is so exciting.</a:t>
            </a:r>
          </a:p>
        </p:txBody>
      </p:sp>
      <p:sp>
        <p:nvSpPr>
          <p:cNvPr id="11" name="テキスト ボックス 10">
            <a:extLst>
              <a:ext uri="{FF2B5EF4-FFF2-40B4-BE49-F238E27FC236}">
                <a16:creationId xmlns:a16="http://schemas.microsoft.com/office/drawing/2014/main" xmlns="" id="{0DE8BE7E-FB65-57A8-9029-89230FE7A48F}"/>
              </a:ext>
            </a:extLst>
          </p:cNvPr>
          <p:cNvSpPr txBox="1"/>
          <p:nvPr/>
        </p:nvSpPr>
        <p:spPr>
          <a:xfrm>
            <a:off x="1071352" y="5774070"/>
            <a:ext cx="7315729" cy="369332"/>
          </a:xfrm>
          <a:prstGeom prst="rect">
            <a:avLst/>
          </a:prstGeom>
          <a:noFill/>
        </p:spPr>
        <p:txBody>
          <a:bodyPr wrap="square">
            <a:spAutoFit/>
          </a:bodyPr>
          <a:lstStyle/>
          <a:p>
            <a:r>
              <a:rPr lang="en" altLang="ja-JP" b="0" i="0" dirty="0">
                <a:solidFill>
                  <a:srgbClr val="4F5461"/>
                </a:solidFill>
                <a:effectLst/>
                <a:latin typeface="Inter"/>
              </a:rPr>
              <a:t>e.g.  Jaan Saar -</a:t>
            </a:r>
            <a:r>
              <a:rPr lang="en" altLang="ja-JP" b="1" i="0" dirty="0">
                <a:solidFill>
                  <a:srgbClr val="4F5461"/>
                </a:solidFill>
                <a:effectLst/>
                <a:latin typeface="Inter"/>
              </a:rPr>
              <a:t> Automating Building Permitting - the "Killer App" for BIM</a:t>
            </a:r>
            <a:endParaRPr lang="ja-JP" altLang="en-US"/>
          </a:p>
        </p:txBody>
      </p:sp>
      <p:sp>
        <p:nvSpPr>
          <p:cNvPr id="13" name="テキスト ボックス 12">
            <a:extLst>
              <a:ext uri="{FF2B5EF4-FFF2-40B4-BE49-F238E27FC236}">
                <a16:creationId xmlns:a16="http://schemas.microsoft.com/office/drawing/2014/main" xmlns="" id="{C759CEC5-5739-4075-1A3B-1DCA5C218EB1}"/>
              </a:ext>
            </a:extLst>
          </p:cNvPr>
          <p:cNvSpPr txBox="1"/>
          <p:nvPr/>
        </p:nvSpPr>
        <p:spPr>
          <a:xfrm>
            <a:off x="256653" y="953814"/>
            <a:ext cx="8480066" cy="646331"/>
          </a:xfrm>
          <a:prstGeom prst="rect">
            <a:avLst/>
          </a:prstGeom>
          <a:noFill/>
        </p:spPr>
        <p:txBody>
          <a:bodyPr wrap="square" rtlCol="0">
            <a:spAutoFit/>
          </a:bodyPr>
          <a:lstStyle/>
          <a:p>
            <a:r>
              <a:rPr kumimoji="1" lang="en-US" altLang="ja-JP" dirty="0">
                <a:latin typeface="+mj-lt"/>
              </a:rPr>
              <a:t>BIM</a:t>
            </a:r>
            <a:r>
              <a:rPr lang="ja-JP" altLang="en-US">
                <a:latin typeface="+mj-lt"/>
              </a:rPr>
              <a:t>のユースケースとして、建築確認、都市計画への実装と義務化について、１つのセッションが設けられた。</a:t>
            </a:r>
            <a:endParaRPr kumimoji="1" lang="en-US" altLang="ja-JP" dirty="0">
              <a:latin typeface="+mj-lt"/>
            </a:endParaRPr>
          </a:p>
        </p:txBody>
      </p:sp>
    </p:spTree>
    <p:extLst>
      <p:ext uri="{BB962C8B-B14F-4D97-AF65-F5344CB8AC3E}">
        <p14:creationId xmlns:p14="http://schemas.microsoft.com/office/powerpoint/2010/main" val="1649928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B8F60E93-DE6A-8467-E8B0-0C0BD0A8946C}"/>
              </a:ext>
            </a:extLst>
          </p:cNvPr>
          <p:cNvSpPr>
            <a:spLocks noGrp="1"/>
          </p:cNvSpPr>
          <p:nvPr>
            <p:ph type="sldNum" sz="quarter" idx="12"/>
          </p:nvPr>
        </p:nvSpPr>
        <p:spPr/>
        <p:txBody>
          <a:bodyPr/>
          <a:lstStyle/>
          <a:p>
            <a:pPr>
              <a:defRPr/>
            </a:pPr>
            <a:fld id="{A72CB912-3357-436A-B9F3-393AF4DCEAC1}" type="slidenum">
              <a:rPr lang="ja-JP" altLang="en-US" smtClean="0"/>
              <a:pPr>
                <a:defRPr/>
              </a:pPr>
              <a:t>5</a:t>
            </a:fld>
            <a:endParaRPr lang="en-US" altLang="ja-JP"/>
          </a:p>
        </p:txBody>
      </p:sp>
      <p:pic>
        <p:nvPicPr>
          <p:cNvPr id="4" name="図 3" descr="屋内, テーブル, 大きい, 座る が含まれている画像&#10;&#10;自動的に生成された説明">
            <a:extLst>
              <a:ext uri="{FF2B5EF4-FFF2-40B4-BE49-F238E27FC236}">
                <a16:creationId xmlns:a16="http://schemas.microsoft.com/office/drawing/2014/main" xmlns="" id="{8A3D625D-CE31-DC33-49D9-94E76FE4EC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504" y="985813"/>
            <a:ext cx="5880653" cy="4410490"/>
          </a:xfrm>
          <a:prstGeom prst="rect">
            <a:avLst/>
          </a:prstGeom>
        </p:spPr>
      </p:pic>
      <p:pic>
        <p:nvPicPr>
          <p:cNvPr id="5" name="図 4" descr="テキスト&#10;&#10;低い精度で自動的に生成された説明">
            <a:extLst>
              <a:ext uri="{FF2B5EF4-FFF2-40B4-BE49-F238E27FC236}">
                <a16:creationId xmlns:a16="http://schemas.microsoft.com/office/drawing/2014/main" xmlns="" id="{19387282-FABF-E40F-C121-C5127EB8EEF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384323" y="985813"/>
            <a:ext cx="3759677" cy="4410490"/>
          </a:xfrm>
          <a:prstGeom prst="rect">
            <a:avLst/>
          </a:prstGeom>
        </p:spPr>
      </p:pic>
    </p:spTree>
    <p:extLst>
      <p:ext uri="{BB962C8B-B14F-4D97-AF65-F5344CB8AC3E}">
        <p14:creationId xmlns:p14="http://schemas.microsoft.com/office/powerpoint/2010/main" val="3385013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45CE27B7-ECC3-490A-F81B-55386CB8B57E}"/>
              </a:ext>
            </a:extLst>
          </p:cNvPr>
          <p:cNvSpPr>
            <a:spLocks noGrp="1"/>
          </p:cNvSpPr>
          <p:nvPr>
            <p:ph type="sldNum" sz="quarter" idx="12"/>
          </p:nvPr>
        </p:nvSpPr>
        <p:spPr/>
        <p:txBody>
          <a:bodyPr/>
          <a:lstStyle/>
          <a:p>
            <a:pPr>
              <a:defRPr/>
            </a:pPr>
            <a:fld id="{A72CB912-3357-436A-B9F3-393AF4DCEAC1}" type="slidenum">
              <a:rPr lang="ja-JP" altLang="en-US" smtClean="0"/>
              <a:pPr>
                <a:defRPr/>
              </a:pPr>
              <a:t>6</a:t>
            </a:fld>
            <a:endParaRPr lang="en-US" altLang="ja-JP"/>
          </a:p>
        </p:txBody>
      </p:sp>
      <p:pic>
        <p:nvPicPr>
          <p:cNvPr id="7" name="図 6" descr="グラフィカル ユーザー インターフェイス&#10;&#10;中程度の精度で自動的に生成された説明">
            <a:extLst>
              <a:ext uri="{FF2B5EF4-FFF2-40B4-BE49-F238E27FC236}">
                <a16:creationId xmlns:a16="http://schemas.microsoft.com/office/drawing/2014/main" xmlns="" id="{3B9B0ED7-F972-6261-3869-7701B2DA87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512" y="3321994"/>
            <a:ext cx="4176463" cy="3132348"/>
          </a:xfrm>
          <a:prstGeom prst="rect">
            <a:avLst/>
          </a:prstGeom>
        </p:spPr>
      </p:pic>
      <p:pic>
        <p:nvPicPr>
          <p:cNvPr id="13" name="図 12" descr="テキスト&#10;&#10;自動的に生成された説明">
            <a:extLst>
              <a:ext uri="{FF2B5EF4-FFF2-40B4-BE49-F238E27FC236}">
                <a16:creationId xmlns:a16="http://schemas.microsoft.com/office/drawing/2014/main" xmlns="" id="{EED3CABA-B639-CAB8-03D6-EADB8C6341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192304"/>
            <a:ext cx="4176464" cy="3132348"/>
          </a:xfrm>
          <a:prstGeom prst="rect">
            <a:avLst/>
          </a:prstGeom>
        </p:spPr>
      </p:pic>
      <p:pic>
        <p:nvPicPr>
          <p:cNvPr id="26" name="図 25">
            <a:extLst>
              <a:ext uri="{FF2B5EF4-FFF2-40B4-BE49-F238E27FC236}">
                <a16:creationId xmlns:a16="http://schemas.microsoft.com/office/drawing/2014/main" xmlns="" id="{4A8E6D19-B007-AC11-4DB1-04E94E1697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512" y="189647"/>
            <a:ext cx="4176463" cy="3132347"/>
          </a:xfrm>
          <a:prstGeom prst="rect">
            <a:avLst/>
          </a:prstGeom>
        </p:spPr>
      </p:pic>
      <p:pic>
        <p:nvPicPr>
          <p:cNvPr id="27" name="図 26">
            <a:extLst>
              <a:ext uri="{FF2B5EF4-FFF2-40B4-BE49-F238E27FC236}">
                <a16:creationId xmlns:a16="http://schemas.microsoft.com/office/drawing/2014/main" xmlns="" id="{00A9C150-26DC-D50C-5EB1-C5D05D3F32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1999" y="3332863"/>
            <a:ext cx="4176463" cy="3132347"/>
          </a:xfrm>
          <a:prstGeom prst="rect">
            <a:avLst/>
          </a:prstGeom>
        </p:spPr>
      </p:pic>
    </p:spTree>
    <p:extLst>
      <p:ext uri="{BB962C8B-B14F-4D97-AF65-F5344CB8AC3E}">
        <p14:creationId xmlns:p14="http://schemas.microsoft.com/office/powerpoint/2010/main" val="53318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88CA3716-9224-AA85-36F7-13DFE007BEEF}"/>
              </a:ext>
            </a:extLst>
          </p:cNvPr>
          <p:cNvSpPr>
            <a:spLocks noGrp="1"/>
          </p:cNvSpPr>
          <p:nvPr>
            <p:ph type="sldNum" sz="quarter" idx="12"/>
          </p:nvPr>
        </p:nvSpPr>
        <p:spPr/>
        <p:txBody>
          <a:bodyPr/>
          <a:lstStyle/>
          <a:p>
            <a:pPr>
              <a:defRPr/>
            </a:pPr>
            <a:fld id="{A72CB912-3357-436A-B9F3-393AF4DCEAC1}" type="slidenum">
              <a:rPr lang="ja-JP" altLang="en-US" smtClean="0"/>
              <a:pPr>
                <a:defRPr/>
              </a:pPr>
              <a:t>7</a:t>
            </a:fld>
            <a:endParaRPr lang="en-US" altLang="ja-JP"/>
          </a:p>
        </p:txBody>
      </p:sp>
      <p:pic>
        <p:nvPicPr>
          <p:cNvPr id="5" name="図 4" descr="屋内, モニター, テーブル, テレビ が含まれている画像&#10;&#10;自動的に生成された説明">
            <a:extLst>
              <a:ext uri="{FF2B5EF4-FFF2-40B4-BE49-F238E27FC236}">
                <a16:creationId xmlns:a16="http://schemas.microsoft.com/office/drawing/2014/main" xmlns="" id="{28974BE2-C629-A242-9DC8-FE9D2E7F34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4008" y="3296372"/>
            <a:ext cx="4248472" cy="3186354"/>
          </a:xfrm>
          <a:prstGeom prst="rect">
            <a:avLst/>
          </a:prstGeom>
        </p:spPr>
      </p:pic>
      <p:pic>
        <p:nvPicPr>
          <p:cNvPr id="6" name="図 5" descr="テキスト&#10;&#10;自動的に生成された説明">
            <a:extLst>
              <a:ext uri="{FF2B5EF4-FFF2-40B4-BE49-F238E27FC236}">
                <a16:creationId xmlns:a16="http://schemas.microsoft.com/office/drawing/2014/main" xmlns="" id="{CD02469F-221C-DC28-FFF6-B1C1DF4C97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3296372"/>
            <a:ext cx="4248472" cy="3186354"/>
          </a:xfrm>
          <a:prstGeom prst="rect">
            <a:avLst/>
          </a:prstGeom>
        </p:spPr>
      </p:pic>
      <p:pic>
        <p:nvPicPr>
          <p:cNvPr id="7" name="図 6" descr="コンピューターのスクリーンショット&#10;&#10;自動的に生成された説明">
            <a:extLst>
              <a:ext uri="{FF2B5EF4-FFF2-40B4-BE49-F238E27FC236}">
                <a16:creationId xmlns:a16="http://schemas.microsoft.com/office/drawing/2014/main" xmlns="" id="{A92CD6E0-5A13-88D7-3891-B5A5B58E5931}"/>
              </a:ext>
            </a:extLst>
          </p:cNvPr>
          <p:cNvPicPr>
            <a:picLocks noChangeAspect="1"/>
          </p:cNvPicPr>
          <p:nvPr/>
        </p:nvPicPr>
        <p:blipFill>
          <a:blip r:embed="rId4" cstate="screen">
            <a:extLst>
              <a:ext uri="{28A0092B-C50C-407E-A947-70E740481C1C}">
                <a14:useLocalDpi xmlns:a14="http://schemas.microsoft.com/office/drawing/2010/main"/>
              </a:ext>
            </a:extLst>
          </a:blip>
          <a:srcRect t="-67440" r="-935"/>
          <a:stretch/>
        </p:blipFill>
        <p:spPr>
          <a:xfrm>
            <a:off x="971774" y="-2048961"/>
            <a:ext cx="6975455" cy="5231591"/>
          </a:xfrm>
          <a:prstGeom prst="rect">
            <a:avLst/>
          </a:prstGeom>
        </p:spPr>
      </p:pic>
    </p:spTree>
    <p:extLst>
      <p:ext uri="{BB962C8B-B14F-4D97-AF65-F5344CB8AC3E}">
        <p14:creationId xmlns:p14="http://schemas.microsoft.com/office/powerpoint/2010/main" val="1024689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6385AFE-B9E1-F179-02F0-7D5E14A5A5C4}"/>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3C10F633-EA53-A8A9-2FBF-74AD77813F0F}"/>
              </a:ext>
            </a:extLst>
          </p:cNvPr>
          <p:cNvSpPr>
            <a:spLocks noGrp="1"/>
          </p:cNvSpPr>
          <p:nvPr>
            <p:ph type="sldNum" sz="quarter" idx="12"/>
          </p:nvPr>
        </p:nvSpPr>
        <p:spPr/>
        <p:txBody>
          <a:bodyPr/>
          <a:lstStyle/>
          <a:p>
            <a:pPr>
              <a:defRPr/>
            </a:pPr>
            <a:fld id="{A72CB912-3357-436A-B9F3-393AF4DCEAC1}" type="slidenum">
              <a:rPr lang="ja-JP" altLang="en-US" smtClean="0"/>
              <a:pPr>
                <a:defRPr/>
              </a:pPr>
              <a:t>8</a:t>
            </a:fld>
            <a:endParaRPr lang="en-US" altLang="ja-JP"/>
          </a:p>
        </p:txBody>
      </p:sp>
      <p:sp>
        <p:nvSpPr>
          <p:cNvPr id="4" name="タイトル 1">
            <a:extLst>
              <a:ext uri="{FF2B5EF4-FFF2-40B4-BE49-F238E27FC236}">
                <a16:creationId xmlns:a16="http://schemas.microsoft.com/office/drawing/2014/main" xmlns="" id="{499123EE-E74C-7243-5B5F-B63171F08276}"/>
              </a:ext>
            </a:extLst>
          </p:cNvPr>
          <p:cNvSpPr txBox="1">
            <a:spLocks/>
          </p:cNvSpPr>
          <p:nvPr/>
        </p:nvSpPr>
        <p:spPr bwMode="auto">
          <a:xfrm>
            <a:off x="193550" y="271044"/>
            <a:ext cx="8480066" cy="49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2pPr>
            <a:lvl3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3pPr>
            <a:lvl4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4pPr>
            <a:lvl5pPr algn="ctr" rtl="0" eaLnBrk="0" fontAlgn="base" hangingPunct="0">
              <a:spcBef>
                <a:spcPct val="0"/>
              </a:spcBef>
              <a:spcAft>
                <a:spcPct val="0"/>
              </a:spcAft>
              <a:defRPr kumimoji="1" sz="4400">
                <a:solidFill>
                  <a:schemeClr val="tx1"/>
                </a:solidFill>
                <a:latin typeface="Calibri" pitchFamily="-64" charset="0"/>
                <a:ea typeface="ＭＳ Ｐゴシック" pitchFamily="1" charset="-128"/>
                <a:cs typeface="ＭＳ Ｐゴシック" pitchFamily="1" charset="-128"/>
              </a:defRPr>
            </a:lvl5pPr>
            <a:lvl6pPr marL="457200" algn="ctr" rtl="0" fontAlgn="base">
              <a:spcBef>
                <a:spcPct val="0"/>
              </a:spcBef>
              <a:spcAft>
                <a:spcPct val="0"/>
              </a:spcAft>
              <a:defRPr kumimoji="1" sz="4400">
                <a:solidFill>
                  <a:schemeClr val="tx1"/>
                </a:solidFill>
                <a:latin typeface="Calibri" pitchFamily="-64" charset="0"/>
              </a:defRPr>
            </a:lvl6pPr>
            <a:lvl7pPr marL="914400" algn="ctr" rtl="0" fontAlgn="base">
              <a:spcBef>
                <a:spcPct val="0"/>
              </a:spcBef>
              <a:spcAft>
                <a:spcPct val="0"/>
              </a:spcAft>
              <a:defRPr kumimoji="1" sz="4400">
                <a:solidFill>
                  <a:schemeClr val="tx1"/>
                </a:solidFill>
                <a:latin typeface="Calibri" pitchFamily="-64" charset="0"/>
              </a:defRPr>
            </a:lvl7pPr>
            <a:lvl8pPr marL="1371600" algn="ctr" rtl="0" fontAlgn="base">
              <a:spcBef>
                <a:spcPct val="0"/>
              </a:spcBef>
              <a:spcAft>
                <a:spcPct val="0"/>
              </a:spcAft>
              <a:defRPr kumimoji="1" sz="4400">
                <a:solidFill>
                  <a:schemeClr val="tx1"/>
                </a:solidFill>
                <a:latin typeface="Calibri" pitchFamily="-64" charset="0"/>
              </a:defRPr>
            </a:lvl8pPr>
            <a:lvl9pPr marL="1828800" algn="ctr" rtl="0" fontAlgn="base">
              <a:spcBef>
                <a:spcPct val="0"/>
              </a:spcBef>
              <a:spcAft>
                <a:spcPct val="0"/>
              </a:spcAft>
              <a:defRPr kumimoji="1" sz="4400">
                <a:solidFill>
                  <a:schemeClr val="tx1"/>
                </a:solidFill>
                <a:latin typeface="Calibri" pitchFamily="-64" charset="0"/>
              </a:defRPr>
            </a:lvl9pPr>
          </a:lstStyle>
          <a:p>
            <a:pPr algn="l"/>
            <a:r>
              <a:rPr lang="ja-JP" altLang="en-US" sz="2800"/>
              <a:t>・</a:t>
            </a:r>
            <a:r>
              <a:rPr lang="en-US" altLang="ja-JP" sz="2800" dirty="0" err="1"/>
              <a:t>bSI</a:t>
            </a:r>
            <a:r>
              <a:rPr lang="en-US" altLang="ja-JP" sz="2800" dirty="0"/>
              <a:t> Summit 2024 Marrakech</a:t>
            </a:r>
            <a:r>
              <a:rPr lang="ja-JP" altLang="en-US" sz="2800"/>
              <a:t>報告</a:t>
            </a:r>
            <a:endParaRPr lang="en-US" altLang="ja-JP" sz="2800" dirty="0"/>
          </a:p>
        </p:txBody>
      </p:sp>
      <p:sp>
        <p:nvSpPr>
          <p:cNvPr id="6" name="テキスト ボックス 5">
            <a:extLst>
              <a:ext uri="{FF2B5EF4-FFF2-40B4-BE49-F238E27FC236}">
                <a16:creationId xmlns:a16="http://schemas.microsoft.com/office/drawing/2014/main" xmlns="" id="{609E3BCA-7A24-CB1F-CF86-632BA0052556}"/>
              </a:ext>
            </a:extLst>
          </p:cNvPr>
          <p:cNvSpPr txBox="1"/>
          <p:nvPr/>
        </p:nvSpPr>
        <p:spPr>
          <a:xfrm>
            <a:off x="208073" y="1626562"/>
            <a:ext cx="1669047" cy="369332"/>
          </a:xfrm>
          <a:prstGeom prst="rect">
            <a:avLst/>
          </a:prstGeom>
          <a:noFill/>
        </p:spPr>
        <p:txBody>
          <a:bodyPr wrap="none" rtlCol="0">
            <a:spAutoFit/>
          </a:bodyPr>
          <a:lstStyle/>
          <a:p>
            <a:r>
              <a:rPr kumimoji="1" lang="en-US" altLang="ja-JP" u="sng" dirty="0">
                <a:latin typeface="+mj-lt"/>
              </a:rPr>
              <a:t>Domain Session</a:t>
            </a:r>
            <a:endParaRPr kumimoji="1" lang="ja-JP" altLang="en-US" u="sng">
              <a:latin typeface="+mj-lt"/>
            </a:endParaRPr>
          </a:p>
        </p:txBody>
      </p:sp>
      <p:sp>
        <p:nvSpPr>
          <p:cNvPr id="13" name="テキスト ボックス 12">
            <a:extLst>
              <a:ext uri="{FF2B5EF4-FFF2-40B4-BE49-F238E27FC236}">
                <a16:creationId xmlns:a16="http://schemas.microsoft.com/office/drawing/2014/main" xmlns="" id="{6FD100EE-4FEA-801F-B970-8BB2912AA607}"/>
              </a:ext>
            </a:extLst>
          </p:cNvPr>
          <p:cNvSpPr txBox="1"/>
          <p:nvPr/>
        </p:nvSpPr>
        <p:spPr>
          <a:xfrm>
            <a:off x="256653" y="953814"/>
            <a:ext cx="8480066" cy="646331"/>
          </a:xfrm>
          <a:prstGeom prst="rect">
            <a:avLst/>
          </a:prstGeom>
          <a:noFill/>
        </p:spPr>
        <p:txBody>
          <a:bodyPr wrap="square" rtlCol="0">
            <a:spAutoFit/>
          </a:bodyPr>
          <a:lstStyle/>
          <a:p>
            <a:r>
              <a:rPr kumimoji="1" lang="en-US" altLang="ja-JP" dirty="0">
                <a:latin typeface="+mj-lt"/>
              </a:rPr>
              <a:t>Domain Session, Workshop, CIB W78 Conference</a:t>
            </a:r>
            <a:r>
              <a:rPr kumimoji="1" lang="ja-JP" altLang="en-US">
                <a:latin typeface="+mj-lt"/>
              </a:rPr>
              <a:t>でも、</a:t>
            </a:r>
            <a:r>
              <a:rPr kumimoji="1" lang="en-US" altLang="ja-JP" dirty="0">
                <a:latin typeface="+mj-lt"/>
              </a:rPr>
              <a:t>BIM</a:t>
            </a:r>
            <a:r>
              <a:rPr lang="en-US" altLang="ja-JP" dirty="0">
                <a:latin typeface="+mj-lt"/>
              </a:rPr>
              <a:t>-GIS</a:t>
            </a:r>
            <a:r>
              <a:rPr lang="ja-JP" altLang="en-US">
                <a:latin typeface="+mj-lt"/>
              </a:rPr>
              <a:t>のセッションや、</a:t>
            </a:r>
            <a:r>
              <a:rPr lang="en-US" altLang="ja-JP" dirty="0">
                <a:latin typeface="+mj-lt"/>
              </a:rPr>
              <a:t>BIM</a:t>
            </a:r>
            <a:r>
              <a:rPr lang="ja-JP" altLang="en-US">
                <a:latin typeface="+mj-lt"/>
              </a:rPr>
              <a:t>建築確認に対する発表が積極的に行われた。</a:t>
            </a:r>
            <a:endParaRPr kumimoji="1" lang="en-US" altLang="ja-JP" dirty="0">
              <a:latin typeface="+mj-lt"/>
            </a:endParaRPr>
          </a:p>
        </p:txBody>
      </p:sp>
      <p:sp>
        <p:nvSpPr>
          <p:cNvPr id="2" name="テキスト ボックス 1">
            <a:extLst>
              <a:ext uri="{FF2B5EF4-FFF2-40B4-BE49-F238E27FC236}">
                <a16:creationId xmlns:a16="http://schemas.microsoft.com/office/drawing/2014/main" xmlns="" id="{CD3F4FBD-B113-AB72-1D0F-E1A80ED6E288}"/>
              </a:ext>
            </a:extLst>
          </p:cNvPr>
          <p:cNvSpPr txBox="1"/>
          <p:nvPr/>
        </p:nvSpPr>
        <p:spPr>
          <a:xfrm>
            <a:off x="246890" y="2566981"/>
            <a:ext cx="1139479" cy="369332"/>
          </a:xfrm>
          <a:prstGeom prst="rect">
            <a:avLst/>
          </a:prstGeom>
          <a:noFill/>
        </p:spPr>
        <p:txBody>
          <a:bodyPr wrap="none" rtlCol="0">
            <a:spAutoFit/>
          </a:bodyPr>
          <a:lstStyle/>
          <a:p>
            <a:r>
              <a:rPr kumimoji="1" lang="en-US" altLang="ja-JP" u="sng" dirty="0">
                <a:latin typeface="+mj-lt"/>
              </a:rPr>
              <a:t>Workshop</a:t>
            </a:r>
            <a:endParaRPr kumimoji="1" lang="ja-JP" altLang="en-US" u="sng">
              <a:latin typeface="+mj-lt"/>
            </a:endParaRPr>
          </a:p>
        </p:txBody>
      </p:sp>
      <p:sp>
        <p:nvSpPr>
          <p:cNvPr id="5" name="テキスト ボックス 4">
            <a:extLst>
              <a:ext uri="{FF2B5EF4-FFF2-40B4-BE49-F238E27FC236}">
                <a16:creationId xmlns:a16="http://schemas.microsoft.com/office/drawing/2014/main" xmlns="" id="{3D2FD60B-3D2D-4C34-B6A6-A9FF8F8CFC54}"/>
              </a:ext>
            </a:extLst>
          </p:cNvPr>
          <p:cNvSpPr txBox="1"/>
          <p:nvPr/>
        </p:nvSpPr>
        <p:spPr>
          <a:xfrm>
            <a:off x="208073" y="3777611"/>
            <a:ext cx="2109360" cy="369332"/>
          </a:xfrm>
          <a:prstGeom prst="rect">
            <a:avLst/>
          </a:prstGeom>
          <a:noFill/>
        </p:spPr>
        <p:txBody>
          <a:bodyPr wrap="none" rtlCol="0">
            <a:spAutoFit/>
          </a:bodyPr>
          <a:lstStyle/>
          <a:p>
            <a:r>
              <a:rPr kumimoji="1" lang="en-US" altLang="ja-JP" u="sng" dirty="0">
                <a:latin typeface="+mj-lt"/>
              </a:rPr>
              <a:t>CIB W78 Conference</a:t>
            </a:r>
            <a:endParaRPr kumimoji="1" lang="ja-JP" altLang="en-US" u="sng">
              <a:latin typeface="+mj-lt"/>
            </a:endParaRPr>
          </a:p>
        </p:txBody>
      </p:sp>
      <p:sp>
        <p:nvSpPr>
          <p:cNvPr id="8" name="テキスト ボックス 7">
            <a:extLst>
              <a:ext uri="{FF2B5EF4-FFF2-40B4-BE49-F238E27FC236}">
                <a16:creationId xmlns:a16="http://schemas.microsoft.com/office/drawing/2014/main" xmlns="" id="{09FE463A-09DA-D16B-0287-A76B91BE69E1}"/>
              </a:ext>
            </a:extLst>
          </p:cNvPr>
          <p:cNvSpPr txBox="1"/>
          <p:nvPr/>
        </p:nvSpPr>
        <p:spPr>
          <a:xfrm>
            <a:off x="1351418" y="2096265"/>
            <a:ext cx="4583722" cy="369332"/>
          </a:xfrm>
          <a:prstGeom prst="rect">
            <a:avLst/>
          </a:prstGeom>
          <a:noFill/>
        </p:spPr>
        <p:txBody>
          <a:bodyPr wrap="square">
            <a:spAutoFit/>
          </a:bodyPr>
          <a:lstStyle/>
          <a:p>
            <a:r>
              <a:rPr lang="en" altLang="ja-JP" b="0" i="0" dirty="0">
                <a:solidFill>
                  <a:srgbClr val="2C3242"/>
                </a:solidFill>
                <a:effectLst/>
                <a:latin typeface="Inter"/>
              </a:rPr>
              <a:t>GIS &amp; BIM</a:t>
            </a:r>
            <a:endParaRPr lang="ja-JP" altLang="en-US"/>
          </a:p>
        </p:txBody>
      </p:sp>
      <p:sp>
        <p:nvSpPr>
          <p:cNvPr id="12" name="テキスト ボックス 11">
            <a:extLst>
              <a:ext uri="{FF2B5EF4-FFF2-40B4-BE49-F238E27FC236}">
                <a16:creationId xmlns:a16="http://schemas.microsoft.com/office/drawing/2014/main" xmlns="" id="{E6DD9F5B-4F09-897B-C774-60D574A4765F}"/>
              </a:ext>
            </a:extLst>
          </p:cNvPr>
          <p:cNvSpPr txBox="1"/>
          <p:nvPr/>
        </p:nvSpPr>
        <p:spPr>
          <a:xfrm>
            <a:off x="1279703" y="2961717"/>
            <a:ext cx="6388641" cy="369332"/>
          </a:xfrm>
          <a:prstGeom prst="rect">
            <a:avLst/>
          </a:prstGeom>
          <a:noFill/>
        </p:spPr>
        <p:txBody>
          <a:bodyPr wrap="square">
            <a:spAutoFit/>
          </a:bodyPr>
          <a:lstStyle/>
          <a:p>
            <a:pPr algn="l"/>
            <a:r>
              <a:rPr lang="en" altLang="ja-JP" b="0" i="0" u="none" strike="noStrike" dirty="0">
                <a:solidFill>
                  <a:srgbClr val="2C3242"/>
                </a:solidFill>
                <a:effectLst/>
                <a:latin typeface="Inter"/>
                <a:ea typeface="Hiragino Kaku Gothic ProN" panose="020B0300000000000000" pitchFamily="34" charset="-128"/>
              </a:rPr>
              <a:t>The Digital Twins Working Group: A Systems Perspective</a:t>
            </a:r>
            <a:endParaRPr lang="en" altLang="ja-JP" b="0" i="0" dirty="0">
              <a:solidFill>
                <a:srgbClr val="2C3242"/>
              </a:solidFill>
              <a:effectLst/>
              <a:latin typeface="Hiragino Kaku Gothic ProN" panose="020B0300000000000000" pitchFamily="34" charset="-128"/>
              <a:ea typeface="Hiragino Kaku Gothic ProN" panose="020B0300000000000000" pitchFamily="34" charset="-128"/>
            </a:endParaRPr>
          </a:p>
        </p:txBody>
      </p:sp>
      <p:sp>
        <p:nvSpPr>
          <p:cNvPr id="15" name="テキスト ボックス 14">
            <a:extLst>
              <a:ext uri="{FF2B5EF4-FFF2-40B4-BE49-F238E27FC236}">
                <a16:creationId xmlns:a16="http://schemas.microsoft.com/office/drawing/2014/main" xmlns="" id="{4A5A14F3-14A6-0632-A6DE-19074DBE4762}"/>
              </a:ext>
            </a:extLst>
          </p:cNvPr>
          <p:cNvSpPr txBox="1"/>
          <p:nvPr/>
        </p:nvSpPr>
        <p:spPr>
          <a:xfrm>
            <a:off x="1279703" y="4348698"/>
            <a:ext cx="4583722" cy="923330"/>
          </a:xfrm>
          <a:prstGeom prst="rect">
            <a:avLst/>
          </a:prstGeom>
          <a:noFill/>
        </p:spPr>
        <p:txBody>
          <a:bodyPr wrap="square">
            <a:spAutoFit/>
          </a:bodyPr>
          <a:lstStyle/>
          <a:p>
            <a:r>
              <a:rPr lang="en" altLang="ja-JP" b="0" i="0" dirty="0">
                <a:solidFill>
                  <a:srgbClr val="2C3242"/>
                </a:solidFill>
                <a:effectLst/>
                <a:latin typeface="Inter"/>
              </a:rPr>
              <a:t>Digital Twins I, II, III, IIII</a:t>
            </a:r>
          </a:p>
          <a:p>
            <a:r>
              <a:rPr lang="en" altLang="ja-JP" b="0" i="0" dirty="0">
                <a:solidFill>
                  <a:srgbClr val="2C3242"/>
                </a:solidFill>
                <a:effectLst/>
                <a:latin typeface="Inter"/>
              </a:rPr>
              <a:t>Enabling Permitting and Assessment</a:t>
            </a:r>
            <a:endParaRPr lang="en" altLang="ja-JP" dirty="0">
              <a:solidFill>
                <a:srgbClr val="2C3242"/>
              </a:solidFill>
              <a:latin typeface="Inter"/>
            </a:endParaRPr>
          </a:p>
          <a:p>
            <a:endParaRPr lang="ja-JP" altLang="en-US"/>
          </a:p>
        </p:txBody>
      </p:sp>
    </p:spTree>
    <p:extLst>
      <p:ext uri="{BB962C8B-B14F-4D97-AF65-F5344CB8AC3E}">
        <p14:creationId xmlns:p14="http://schemas.microsoft.com/office/powerpoint/2010/main" val="3363760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xmlns="" id="{8B599EAA-DCDE-A883-B9CF-C9147206D1E3}"/>
              </a:ext>
            </a:extLst>
          </p:cNvPr>
          <p:cNvSpPr>
            <a:spLocks noGrp="1"/>
          </p:cNvSpPr>
          <p:nvPr>
            <p:ph type="sldNum" sz="quarter" idx="12"/>
          </p:nvPr>
        </p:nvSpPr>
        <p:spPr/>
        <p:txBody>
          <a:bodyPr/>
          <a:lstStyle/>
          <a:p>
            <a:pPr>
              <a:defRPr/>
            </a:pPr>
            <a:fld id="{A72CB912-3357-436A-B9F3-393AF4DCEAC1}" type="slidenum">
              <a:rPr lang="ja-JP" altLang="en-US" smtClean="0"/>
              <a:pPr>
                <a:defRPr/>
              </a:pPr>
              <a:t>9</a:t>
            </a:fld>
            <a:endParaRPr lang="en-US" altLang="ja-JP"/>
          </a:p>
        </p:txBody>
      </p:sp>
      <p:pic>
        <p:nvPicPr>
          <p:cNvPr id="5" name="図 4" descr="コンピューターのスクリーンショット&#10;&#10;自動的に生成された説明">
            <a:extLst>
              <a:ext uri="{FF2B5EF4-FFF2-40B4-BE49-F238E27FC236}">
                <a16:creationId xmlns:a16="http://schemas.microsoft.com/office/drawing/2014/main" xmlns="" id="{040647B9-8924-9170-6CF3-8BF9A12B2C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42" y="178184"/>
            <a:ext cx="4039418" cy="3029563"/>
          </a:xfrm>
          <a:prstGeom prst="rect">
            <a:avLst/>
          </a:prstGeom>
        </p:spPr>
      </p:pic>
      <p:pic>
        <p:nvPicPr>
          <p:cNvPr id="9" name="図 8" descr="コンピューターの画面&#10;&#10;自動的に生成された説明">
            <a:extLst>
              <a:ext uri="{FF2B5EF4-FFF2-40B4-BE49-F238E27FC236}">
                <a16:creationId xmlns:a16="http://schemas.microsoft.com/office/drawing/2014/main" xmlns="" id="{C58A9B61-97D9-055A-55C3-F4FA0FD68C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3" y="3284984"/>
            <a:ext cx="4039417" cy="3029563"/>
          </a:xfrm>
          <a:prstGeom prst="rect">
            <a:avLst/>
          </a:prstGeom>
        </p:spPr>
      </p:pic>
      <p:pic>
        <p:nvPicPr>
          <p:cNvPr id="11" name="図 10" descr="テキスト, 手紙&#10;&#10;自動的に生成された説明">
            <a:extLst>
              <a:ext uri="{FF2B5EF4-FFF2-40B4-BE49-F238E27FC236}">
                <a16:creationId xmlns:a16="http://schemas.microsoft.com/office/drawing/2014/main" xmlns="" id="{BBE1C7C5-43A6-A324-F8A1-3E959DA416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3062" y="3284984"/>
            <a:ext cx="4039417" cy="3029563"/>
          </a:xfrm>
          <a:prstGeom prst="rect">
            <a:avLst/>
          </a:prstGeom>
        </p:spPr>
      </p:pic>
      <p:pic>
        <p:nvPicPr>
          <p:cNvPr id="20" name="図 19">
            <a:extLst>
              <a:ext uri="{FF2B5EF4-FFF2-40B4-BE49-F238E27FC236}">
                <a16:creationId xmlns:a16="http://schemas.microsoft.com/office/drawing/2014/main" xmlns="" id="{F1DD29CF-9DBB-0358-8C89-A5B5B36009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3061" y="178185"/>
            <a:ext cx="4039417" cy="3029563"/>
          </a:xfrm>
          <a:prstGeom prst="rect">
            <a:avLst/>
          </a:prstGeom>
        </p:spPr>
      </p:pic>
    </p:spTree>
    <p:extLst>
      <p:ext uri="{BB962C8B-B14F-4D97-AF65-F5344CB8AC3E}">
        <p14:creationId xmlns:p14="http://schemas.microsoft.com/office/powerpoint/2010/main" val="362778371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21765</TotalTime>
  <Words>896</Words>
  <Application>Microsoft Office PowerPoint</Application>
  <PresentationFormat>画面に合わせる (4:3)</PresentationFormat>
  <Paragraphs>108</Paragraphs>
  <Slides>18</Slides>
  <Notes>2</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Office テーマ</vt:lpstr>
      <vt:lpstr>OGC Japan Forum 2024 (Oct. 29)</vt:lpstr>
      <vt:lpstr>Self Introduction / 自己紹介</vt:lpstr>
      <vt:lpstr>本日の話題提供</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muto</dc:creator>
  <cp:lastModifiedBy>tanaka chieri</cp:lastModifiedBy>
  <cp:revision>542</cp:revision>
  <cp:lastPrinted>2021-05-28T09:07:48Z</cp:lastPrinted>
  <dcterms:created xsi:type="dcterms:W3CDTF">2012-01-26T00:43:45Z</dcterms:created>
  <dcterms:modified xsi:type="dcterms:W3CDTF">2024-10-29T03:34:42Z</dcterms:modified>
</cp:coreProperties>
</file>