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669" r:id="rId1"/>
    <p:sldMasterId id="2147484676" r:id="rId2"/>
  </p:sldMasterIdLst>
  <p:notesMasterIdLst>
    <p:notesMasterId r:id="rId14"/>
  </p:notesMasterIdLst>
  <p:sldIdLst>
    <p:sldId id="1194" r:id="rId3"/>
    <p:sldId id="11996" r:id="rId4"/>
    <p:sldId id="12072" r:id="rId5"/>
    <p:sldId id="1242" r:id="rId6"/>
    <p:sldId id="12061" r:id="rId7"/>
    <p:sldId id="12119" r:id="rId8"/>
    <p:sldId id="12083" r:id="rId9"/>
    <p:sldId id="12066" r:id="rId10"/>
    <p:sldId id="12042" r:id="rId11"/>
    <p:sldId id="12087" r:id="rId12"/>
    <p:sldId id="12134" r:id="rId13"/>
  </p:sldIdLst>
  <p:sldSz cx="9906000" cy="6858000" type="A4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F9F50F-374F-1D64-E9E4-7A5AE43A0B34}" name="髙橋 典晃" initials="髙橋" userId="S::takahashi-n8912@mlit.go.jp::a63eb220-3654-410d-9e8f-fca5d69fe8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4F81BD"/>
    <a:srgbClr val="4D5E5F"/>
    <a:srgbClr val="BBE0E3"/>
    <a:srgbClr val="CCECFF"/>
    <a:srgbClr val="5B9BD5"/>
    <a:srgbClr val="A6A6A6"/>
    <a:srgbClr val="FFCCCC"/>
    <a:srgbClr val="4087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725" autoAdjust="0"/>
  </p:normalViewPr>
  <p:slideViewPr>
    <p:cSldViewPr>
      <p:cViewPr varScale="1">
        <p:scale>
          <a:sx n="58" d="100"/>
          <a:sy n="58" d="100"/>
        </p:scale>
        <p:origin x="532" y="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19413" cy="495300"/>
          </a:xfrm>
          <a:prstGeom prst="rect">
            <a:avLst/>
          </a:prstGeom>
        </p:spPr>
        <p:txBody>
          <a:bodyPr vert="horz" lIns="91328" tIns="45662" rIns="91328" bIns="4566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2569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328" tIns="45662" rIns="91328" bIns="45662" rtlCol="0"/>
          <a:lstStyle>
            <a:lvl1pPr algn="r">
              <a:defRPr sz="1200"/>
            </a:lvl1pPr>
          </a:lstStyle>
          <a:p>
            <a:fld id="{EC694887-BD51-48EC-97D9-EFDA87E5707F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2570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8" tIns="45662" rIns="91328" bIns="45662" rtlCol="0" anchor="ctr"/>
          <a:lstStyle/>
          <a:p>
            <a:endParaRPr lang="ja-JP" altLang="en-US"/>
          </a:p>
        </p:txBody>
      </p:sp>
      <p:sp>
        <p:nvSpPr>
          <p:cNvPr id="2571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4" y="4748213"/>
            <a:ext cx="5389563" cy="3884612"/>
          </a:xfrm>
          <a:prstGeom prst="rect">
            <a:avLst/>
          </a:prstGeom>
        </p:spPr>
        <p:txBody>
          <a:bodyPr vert="horz" lIns="91328" tIns="45662" rIns="91328" bIns="4566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2572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371018"/>
            <a:ext cx="2919413" cy="495300"/>
          </a:xfrm>
          <a:prstGeom prst="rect">
            <a:avLst/>
          </a:prstGeom>
        </p:spPr>
        <p:txBody>
          <a:bodyPr vert="horz" lIns="91328" tIns="45662" rIns="91328" bIns="4566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2573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8"/>
            <a:ext cx="2919412" cy="495300"/>
          </a:xfrm>
          <a:prstGeom prst="rect">
            <a:avLst/>
          </a:prstGeom>
        </p:spPr>
        <p:txBody>
          <a:bodyPr vert="horz" lIns="91328" tIns="45662" rIns="91328" bIns="45662" rtlCol="0" anchor="b"/>
          <a:lstStyle>
            <a:lvl1pPr algn="r">
              <a:defRPr sz="1200"/>
            </a:lvl1pPr>
          </a:lstStyle>
          <a:p>
            <a:fld id="{688BAD76-8AE2-4DB4-BC52-FC6179A6C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35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3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36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45" fontAlgn="auto">
              <a:spcBef>
                <a:spcPts val="0"/>
              </a:spcBef>
              <a:spcAft>
                <a:spcPts val="0"/>
              </a:spcAft>
              <a:defRPr/>
            </a:pPr>
            <a:fld id="{18A9DF75-5451-4857-9D47-79BF06D6DFD3}" type="slidenum">
              <a:rPr lang="ja-JP" altLang="en-US" sz="110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45" fontAlgn="auto">
                <a:spcBef>
                  <a:spcPts val="0"/>
                </a:spcBef>
                <a:spcAft>
                  <a:spcPts val="0"/>
                </a:spcAft>
                <a:defRPr/>
              </a:pPr>
              <a:t>0</a:t>
            </a:fld>
            <a:endParaRPr lang="ja-JP" altLang="en-US" sz="11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58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03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BAD76-8AE2-4DB4-BC52-FC6179A6C27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76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wmf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wmf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7" descr="mlit_top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230"/>
          <a:stretch>
            <a:fillRect/>
          </a:stretch>
        </p:blipFill>
        <p:spPr>
          <a:xfrm>
            <a:off x="0" y="6524630"/>
            <a:ext cx="9906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Rectangle 9"/>
          <p:cNvSpPr>
            <a:spLocks noChangeArrowheads="1"/>
          </p:cNvSpPr>
          <p:nvPr userDrawn="1"/>
        </p:nvSpPr>
        <p:spPr>
          <a:xfrm>
            <a:off x="1833301" y="3284543"/>
            <a:ext cx="8072702" cy="7302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lIns="84396" tIns="42198" rIns="84396" bIns="42198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pic>
        <p:nvPicPr>
          <p:cNvPr id="1041" name="Picture 1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51552"/>
            <a:ext cx="2301081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Text Box 12"/>
          <p:cNvSpPr txBox="1">
            <a:spLocks noChangeArrowheads="1"/>
          </p:cNvSpPr>
          <p:nvPr userDrawn="1"/>
        </p:nvSpPr>
        <p:spPr>
          <a:xfrm>
            <a:off x="1" y="6524627"/>
            <a:ext cx="3374844" cy="25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96" tIns="42198" rIns="84396" bIns="42198">
            <a:spAutoFit/>
          </a:bodyPr>
          <a:lstStyle/>
          <a:p>
            <a:pPr>
              <a:defRPr/>
            </a:pPr>
            <a:r>
              <a:rPr lang="en-US" altLang="ja-JP" sz="1108" i="1">
                <a:solidFill>
                  <a:prstClr val="white"/>
                </a:solidFill>
                <a:latin typeface="Times New Roman" pitchFamily="18" charset="0"/>
                <a:ea typeface="ＭＳ Ｐゴシック"/>
              </a:rPr>
              <a:t>Ministry of Land, Infrastructure, Transport and Tourism</a:t>
            </a:r>
          </a:p>
        </p:txBody>
      </p:sp>
      <p:sp>
        <p:nvSpPr>
          <p:cNvPr id="10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08"/>
            <a:ext cx="8151813" cy="1470025"/>
          </a:xfrm>
        </p:spPr>
        <p:txBody>
          <a:bodyPr/>
          <a:lstStyle>
            <a:lvl1pPr>
              <a:defRPr sz="3692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0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04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4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4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308" y="6286502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F740B-AF39-4C08-87BA-2FACA770A22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5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90F8-E0D8-483D-BDCE-D8DE34775FF8}" type="slidenum">
              <a:rPr lang="en-US" altLang="ja-JP" smtClean="0">
                <a:solidFill>
                  <a:prstClr val="black"/>
                </a:solidFill>
              </a:rPr>
              <a:pPr/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0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0" y="987429"/>
            <a:ext cx="5014913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b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b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E690-7182-46E7-B38F-66AFF0667869}" type="slidenum">
              <a:rPr lang="en-US" altLang="ja-JP" b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‹#›</a:t>
            </a:fld>
            <a:endParaRPr lang="en-US" altLang="ja-JP" b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34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0" y="987429"/>
            <a:ext cx="5014913" cy="4873625"/>
          </a:xfrm>
        </p:spPr>
        <p:txBody>
          <a:bodyPr/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640E-683C-4BF0-AE19-8A6E3B78B5C9}" type="slidenum">
              <a:rPr lang="en-US" altLang="ja-JP" smtClean="0">
                <a:solidFill>
                  <a:prstClr val="black"/>
                </a:solidFill>
              </a:rPr>
              <a:pPr/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7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b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b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E690-7182-46E7-B38F-66AFF0667869}" type="slidenum">
              <a:rPr lang="en-US" altLang="ja-JP" b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‹#›</a:t>
            </a:fld>
            <a:endParaRPr lang="en-US" altLang="ja-JP" b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3760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b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b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E690-7182-46E7-B38F-66AFF0667869}" type="slidenum">
              <a:rPr lang="en-US" altLang="ja-JP" b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‹#›</a:t>
            </a:fld>
            <a:endParaRPr lang="en-US" altLang="ja-JP" b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9827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 userDrawn="1"/>
        </p:nvGrpSpPr>
        <p:grpSpPr bwMode="auto">
          <a:xfrm>
            <a:off x="0" y="0"/>
            <a:ext cx="9906000" cy="546100"/>
            <a:chOff x="0" y="0"/>
            <a:chExt cx="5760" cy="344"/>
          </a:xfrm>
        </p:grpSpPr>
        <p:pic>
          <p:nvPicPr>
            <p:cNvPr id="8" name="Picture 9" descr="mlit_top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801" b="65286"/>
            <a:stretch>
              <a:fillRect/>
            </a:stretch>
          </p:blipFill>
          <p:spPr bwMode="auto">
            <a:xfrm>
              <a:off x="0" y="300"/>
              <a:ext cx="576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7"/>
            <p:cNvGrpSpPr>
              <a:grpSpLocks/>
            </p:cNvGrpSpPr>
            <p:nvPr userDrawn="1"/>
          </p:nvGrpSpPr>
          <p:grpSpPr bwMode="auto"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0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66945" b="42805"/>
              <a:stretch>
                <a:fillRect/>
              </a:stretch>
            </p:blipFill>
            <p:spPr bwMode="auto">
              <a:xfrm>
                <a:off x="3856" y="0"/>
                <a:ext cx="1904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 b="42805"/>
              <a:stretch>
                <a:fillRect/>
              </a:stretch>
            </p:blipFill>
            <p:spPr bwMode="auto">
              <a:xfrm>
                <a:off x="1043" y="0"/>
                <a:ext cx="2880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8906" b="42805"/>
              <a:stretch>
                <a:fillRect/>
              </a:stretch>
            </p:blipFill>
            <p:spPr bwMode="auto">
              <a:xfrm>
                <a:off x="0" y="0"/>
                <a:ext cx="1791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3" name="Picture 14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0"/>
          <a:stretch>
            <a:fillRect/>
          </a:stretch>
        </p:blipFill>
        <p:spPr bwMode="auto">
          <a:xfrm>
            <a:off x="8225766" y="3"/>
            <a:ext cx="168023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719" y="1"/>
            <a:ext cx="8113976" cy="504824"/>
          </a:xfrm>
          <a:prstGeom prst="rect">
            <a:avLst/>
          </a:prstGeom>
        </p:spPr>
        <p:txBody>
          <a:bodyPr/>
          <a:lstStyle>
            <a:lvl1pPr>
              <a:defRPr kumimoji="1" lang="ja-JP" altLang="en-US" sz="2585" b="1" kern="1200" dirty="0" smtClean="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スライド番号プレースホルダー 5">
            <a:extLst>
              <a:ext uri="{FF2B5EF4-FFF2-40B4-BE49-F238E27FC236}">
                <a16:creationId xmlns:a16="http://schemas.microsoft.com/office/drawing/2014/main" id="{745714FA-AEFE-40EB-8C68-7EA7E3DE3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3822" y="6478274"/>
            <a:ext cx="502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62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25031C-B2F7-4A83-BA21-88C7C2B06422}" type="slidenum">
              <a:rPr lang="ja-JP" altLang="en-US" smtClean="0">
                <a:latin typeface="Calibri"/>
                <a:ea typeface="ＭＳ Ｐゴシック" panose="020B0600070205080204" pitchFamily="50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100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タイトル 9"/>
          <p:cNvSpPr>
            <a:spLocks noGrp="1"/>
          </p:cNvSpPr>
          <p:nvPr>
            <p:ph type="title"/>
          </p:nvPr>
        </p:nvSpPr>
        <p:spPr>
          <a:xfrm>
            <a:off x="1784649" y="2636916"/>
            <a:ext cx="8121352" cy="677491"/>
          </a:xfrm>
          <a:prstGeom prst="rect">
            <a:avLst/>
          </a:prstGeom>
        </p:spPr>
        <p:txBody>
          <a:bodyPr/>
          <a:lstStyle>
            <a:lvl1pPr>
              <a:defRPr sz="3408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99818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0" y="0"/>
            <a:ext cx="9906000" cy="546100"/>
            <a:chOff x="0" y="0"/>
            <a:chExt cx="5760" cy="344"/>
          </a:xfrm>
        </p:grpSpPr>
        <p:pic>
          <p:nvPicPr>
            <p:cNvPr id="7" name="Picture 9" descr="mlit_top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801" b="65286"/>
            <a:stretch>
              <a:fillRect/>
            </a:stretch>
          </p:blipFill>
          <p:spPr bwMode="auto">
            <a:xfrm>
              <a:off x="0" y="300"/>
              <a:ext cx="576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17"/>
            <p:cNvGrpSpPr>
              <a:grpSpLocks/>
            </p:cNvGrpSpPr>
            <p:nvPr userDrawn="1"/>
          </p:nvGrpSpPr>
          <p:grpSpPr bwMode="auto"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9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66945" b="42805"/>
              <a:stretch>
                <a:fillRect/>
              </a:stretch>
            </p:blipFill>
            <p:spPr bwMode="auto">
              <a:xfrm>
                <a:off x="3856" y="0"/>
                <a:ext cx="1904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 b="42805"/>
              <a:stretch>
                <a:fillRect/>
              </a:stretch>
            </p:blipFill>
            <p:spPr bwMode="auto">
              <a:xfrm>
                <a:off x="1043" y="0"/>
                <a:ext cx="2880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8906" b="42805"/>
              <a:stretch>
                <a:fillRect/>
              </a:stretch>
            </p:blipFill>
            <p:spPr bwMode="auto">
              <a:xfrm>
                <a:off x="0" y="0"/>
                <a:ext cx="1791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" name="Picture 14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0"/>
          <a:stretch>
            <a:fillRect/>
          </a:stretch>
        </p:blipFill>
        <p:spPr bwMode="auto">
          <a:xfrm>
            <a:off x="8225766" y="3"/>
            <a:ext cx="168023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BDAEA109-C4E6-4ABF-8EDA-917692AB7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3822" y="6478274"/>
            <a:ext cx="502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62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25031C-B2F7-4A83-BA21-88C7C2B06422}" type="slidenum">
              <a:rPr lang="ja-JP" altLang="en-US" smtClean="0">
                <a:latin typeface="Calibri"/>
                <a:ea typeface="ＭＳ Ｐゴシック" panose="020B0600070205080204" pitchFamily="50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085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1424FAD-564A-0A9E-D0E5-6C0909B0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00806FC-133E-AF57-E477-AA2BB1BB6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03140F4-C90E-9DF3-79D4-EF1A36DB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E018E73-F74C-E6A0-2711-143B0A59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27B41-2386-4A21-B951-E27F163E3EEA}" type="slidenum">
              <a:rPr lang="en-US" altLang="ja-JP" smtClean="0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39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07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7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5487" y="6525344"/>
            <a:ext cx="570833" cy="33265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6790E-0F61-4D3C-8AF1-8C54F23C140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0787-896A-4CD0-B77E-9C6572F4A1E5}" type="slidenum">
              <a:rPr lang="en-US" altLang="ja-JP" smtClean="0">
                <a:solidFill>
                  <a:prstClr val="black"/>
                </a:solidFill>
              </a:rPr>
              <a:pPr/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  <p:pic>
        <p:nvPicPr>
          <p:cNvPr id="7" name="Picture 7" descr="mlit_top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230"/>
          <a:stretch>
            <a:fillRect/>
          </a:stretch>
        </p:blipFill>
        <p:spPr bwMode="auto">
          <a:xfrm>
            <a:off x="0" y="6524628"/>
            <a:ext cx="9906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833300" y="3284541"/>
            <a:ext cx="8072702" cy="7302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b="0">
              <a:solidFill>
                <a:prstClr val="black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6051553"/>
            <a:ext cx="2301081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3" y="6524627"/>
            <a:ext cx="3389069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108" b="0" i="1">
                <a:solidFill>
                  <a:prstClr val="white"/>
                </a:solidFill>
                <a:latin typeface="Times New Roman" pitchFamily="18" charset="0"/>
              </a:rPr>
              <a:t>Ministry of Land, Infrastructure, Transport and Tourism</a:t>
            </a:r>
          </a:p>
        </p:txBody>
      </p:sp>
    </p:spTree>
    <p:extLst>
      <p:ext uri="{BB962C8B-B14F-4D97-AF65-F5344CB8AC3E}">
        <p14:creationId xmlns:p14="http://schemas.microsoft.com/office/powerpoint/2010/main" val="251252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91DC-7212-40F3-8CF8-AAD83672A625}" type="slidenum">
              <a:rPr lang="en-US" altLang="ja-JP" smtClean="0">
                <a:solidFill>
                  <a:prstClr val="black"/>
                </a:solidFill>
              </a:rPr>
              <a:pPr/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5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50EB-8630-4317-9ABA-6839443EE8D5}" type="slidenum">
              <a:rPr lang="en-US" altLang="ja-JP" smtClean="0">
                <a:solidFill>
                  <a:prstClr val="black"/>
                </a:solidFill>
              </a:rPr>
              <a:pPr/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1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BCAC-EFC1-4F58-B288-42F11A836343}" type="slidenum">
              <a:rPr lang="en-US" altLang="ja-JP" smtClean="0">
                <a:solidFill>
                  <a:prstClr val="black"/>
                </a:solidFill>
              </a:rPr>
              <a:pPr/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3822-B63D-4BEA-9D00-DA0028425FF0}" type="slidenum">
              <a:rPr lang="en-US" altLang="ja-JP" smtClean="0">
                <a:solidFill>
                  <a:prstClr val="black"/>
                </a:solidFill>
              </a:rPr>
              <a:pPr/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1D2F-656A-4D90-89F5-3D046F027C20}" type="slidenum">
              <a:rPr lang="en-US" altLang="ja-JP" smtClean="0">
                <a:solidFill>
                  <a:prstClr val="black"/>
                </a:solidFill>
              </a:rPr>
              <a:pPr/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0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4.wmf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2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292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45487" y="6525344"/>
            <a:ext cx="570833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ea typeface="ＭＳ Ｐゴシック" pitchFamily="50" charset="-128"/>
              </a:defRPr>
            </a:lvl1pPr>
          </a:lstStyle>
          <a:p>
            <a:pPr>
              <a:defRPr/>
            </a:pPr>
            <a:fld id="{62D27B41-2386-4A21-B951-E27F163E3EEA}" type="slidenum">
              <a:rPr lang="en-US" altLang="ja-JP" smtClean="0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029" name="Group 18"/>
          <p:cNvGrpSpPr/>
          <p:nvPr userDrawn="1"/>
        </p:nvGrpSpPr>
        <p:grpSpPr>
          <a:xfrm>
            <a:off x="0" y="0"/>
            <a:ext cx="9906000" cy="546100"/>
            <a:chOff x="0" y="0"/>
            <a:chExt cx="5760" cy="344"/>
          </a:xfrm>
        </p:grpSpPr>
        <p:pic>
          <p:nvPicPr>
            <p:cNvPr id="1030" name="Picture 9" descr="mlit_top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801" b="65286"/>
            <a:stretch>
              <a:fillRect/>
            </a:stretch>
          </p:blipFill>
          <p:spPr>
            <a:xfrm>
              <a:off x="0" y="300"/>
              <a:ext cx="5760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1" name="Group 17"/>
            <p:cNvGrpSpPr/>
            <p:nvPr userDrawn="1"/>
          </p:nvGrpSpPr>
          <p:grpSpPr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032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66945" b="42805"/>
              <a:stretch>
                <a:fillRect/>
              </a:stretch>
            </p:blipFill>
            <p:spPr>
              <a:xfrm>
                <a:off x="3856" y="0"/>
                <a:ext cx="1904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 b="42805"/>
              <a:stretch>
                <a:fillRect/>
              </a:stretch>
            </p:blipFill>
            <p:spPr>
              <a:xfrm>
                <a:off x="1043" y="0"/>
                <a:ext cx="2880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4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8906" b="42805"/>
              <a:stretch>
                <a:fillRect/>
              </a:stretch>
            </p:blipFill>
            <p:spPr>
              <a:xfrm>
                <a:off x="0" y="0"/>
                <a:ext cx="1791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2204" y="2738"/>
            <a:ext cx="7604919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pic>
        <p:nvPicPr>
          <p:cNvPr id="1036" name="Picture 14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0"/>
          <a:stretch>
            <a:fillRect/>
          </a:stretch>
        </p:blipFill>
        <p:spPr>
          <a:xfrm>
            <a:off x="8225764" y="0"/>
            <a:ext cx="1680236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75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0" r:id="rId1"/>
    <p:sldLayoutId id="2147484671" r:id="rId2"/>
    <p:sldLayoutId id="21474846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21993" algn="l" rtl="0" fontAlgn="base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843987" algn="l" rtl="0" fontAlgn="base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265981" algn="l" rtl="0" fontAlgn="base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687973" algn="l" rtl="0" fontAlgn="base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15066" indent="-315066" algn="l" rtl="0" eaLnBrk="0" fontAlgn="base" hangingPunct="0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0" fontAlgn="base" hangingPunct="0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</a:defRPr>
      </a:lvl2pPr>
      <a:lvl3pPr marL="1053638" indent="-209556" algn="l" rtl="0" eaLnBrk="0" fontAlgn="base" hangingPunct="0">
        <a:spcBef>
          <a:spcPct val="20000"/>
        </a:spcBef>
        <a:spcAft>
          <a:spcPct val="0"/>
        </a:spcAft>
        <a:buChar char="•"/>
        <a:defRPr kumimoji="1" sz="2123">
          <a:solidFill>
            <a:schemeClr val="tx1"/>
          </a:solidFill>
          <a:latin typeface="+mn-lt"/>
          <a:ea typeface="+mn-ea"/>
        </a:defRPr>
      </a:lvl3pPr>
      <a:lvl4pPr marL="1475680" indent="-209556" algn="l" rtl="0" eaLnBrk="0" fontAlgn="base" hangingPunct="0">
        <a:spcBef>
          <a:spcPct val="20000"/>
        </a:spcBef>
        <a:spcAft>
          <a:spcPct val="0"/>
        </a:spcAft>
        <a:buChar char="–"/>
        <a:defRPr kumimoji="1" sz="1846">
          <a:solidFill>
            <a:schemeClr val="tx1"/>
          </a:solidFill>
          <a:latin typeface="+mn-lt"/>
          <a:ea typeface="+mn-ea"/>
        </a:defRPr>
      </a:lvl4pPr>
      <a:lvl5pPr marL="1897721" indent="-209556" algn="l" rtl="0" eaLnBrk="0" fontAlgn="base" hangingPunct="0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5pPr>
      <a:lvl6pPr marL="2320963" indent="-210997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2957" indent="-210997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4950" indent="-210997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6943" indent="-210997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398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403822" y="6478274"/>
            <a:ext cx="502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25031C-B2F7-4A83-BA21-88C7C2B06422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7" name="Group 18"/>
          <p:cNvGrpSpPr>
            <a:grpSpLocks/>
          </p:cNvGrpSpPr>
          <p:nvPr userDrawn="1"/>
        </p:nvGrpSpPr>
        <p:grpSpPr bwMode="auto">
          <a:xfrm>
            <a:off x="0" y="0"/>
            <a:ext cx="9906000" cy="546100"/>
            <a:chOff x="0" y="0"/>
            <a:chExt cx="5760" cy="344"/>
          </a:xfrm>
        </p:grpSpPr>
        <p:pic>
          <p:nvPicPr>
            <p:cNvPr id="8" name="Picture 9" descr="mlit_top"/>
            <p:cNvPicPr>
              <a:picLocks noChangeAspect="1" noChangeArrowheads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801" b="65286"/>
            <a:stretch>
              <a:fillRect/>
            </a:stretch>
          </p:blipFill>
          <p:spPr bwMode="auto">
            <a:xfrm>
              <a:off x="0" y="300"/>
              <a:ext cx="576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7"/>
            <p:cNvGrpSpPr>
              <a:grpSpLocks/>
            </p:cNvGrpSpPr>
            <p:nvPr userDrawn="1"/>
          </p:nvGrpSpPr>
          <p:grpSpPr bwMode="auto"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0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66945" b="42805"/>
              <a:stretch>
                <a:fillRect/>
              </a:stretch>
            </p:blipFill>
            <p:spPr bwMode="auto">
              <a:xfrm>
                <a:off x="3856" y="0"/>
                <a:ext cx="1904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 b="42805"/>
              <a:stretch>
                <a:fillRect/>
              </a:stretch>
            </p:blipFill>
            <p:spPr bwMode="auto">
              <a:xfrm>
                <a:off x="1043" y="0"/>
                <a:ext cx="2880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8906" b="42805"/>
              <a:stretch>
                <a:fillRect/>
              </a:stretch>
            </p:blipFill>
            <p:spPr bwMode="auto">
              <a:xfrm>
                <a:off x="0" y="0"/>
                <a:ext cx="1791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3" name="Picture 14"/>
          <p:cNvPicPr>
            <a:picLocks noChangeAspect="1" noChangeArrowheads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0"/>
          <a:stretch>
            <a:fillRect/>
          </a:stretch>
        </p:blipFill>
        <p:spPr bwMode="auto">
          <a:xfrm>
            <a:off x="8225766" y="3"/>
            <a:ext cx="168023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5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  <p:sldLayoutId id="2147484688" r:id="rId12"/>
    <p:sldLayoutId id="2147484689" r:id="rId13"/>
    <p:sldLayoutId id="2147484690" r:id="rId14"/>
  </p:sldLayoutIdLst>
  <p:hf hdr="0" ftr="0" dt="0"/>
  <p:txStyles>
    <p:titleStyle>
      <a:lvl1pPr algn="l" defTabSz="633062" rtl="0" eaLnBrk="1" latinLnBrk="0" hangingPunct="1">
        <a:lnSpc>
          <a:spcPct val="90000"/>
        </a:lnSpc>
        <a:spcBef>
          <a:spcPct val="0"/>
        </a:spcBef>
        <a:buNone/>
        <a:defRPr kumimoji="1"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65" indent="-158265" algn="l" defTabSz="633062" rtl="0" eaLnBrk="1" latinLnBrk="0" hangingPunct="1">
        <a:lnSpc>
          <a:spcPct val="90000"/>
        </a:lnSpc>
        <a:spcBef>
          <a:spcPts val="692"/>
        </a:spcBef>
        <a:buFont typeface="Arial" panose="020B0604020202020204" pitchFamily="34" charset="0"/>
        <a:buChar char="•"/>
        <a:defRPr kumimoji="1" sz="1939" kern="1200">
          <a:solidFill>
            <a:schemeClr val="tx1"/>
          </a:solidFill>
          <a:latin typeface="+mn-lt"/>
          <a:ea typeface="+mn-ea"/>
          <a:cs typeface="+mn-cs"/>
        </a:defRPr>
      </a:lvl1pPr>
      <a:lvl2pPr marL="474796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8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89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6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855199" y="1844824"/>
            <a:ext cx="8050801" cy="193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92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585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585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585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585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993" algn="l" rtl="0" fontAlgn="base">
              <a:spcBef>
                <a:spcPct val="0"/>
              </a:spcBef>
              <a:spcAft>
                <a:spcPct val="0"/>
              </a:spcAft>
              <a:defRPr kumimoji="1" sz="2585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843987" algn="l" rtl="0" fontAlgn="base">
              <a:spcBef>
                <a:spcPct val="0"/>
              </a:spcBef>
              <a:spcAft>
                <a:spcPct val="0"/>
              </a:spcAft>
              <a:defRPr kumimoji="1" sz="2585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265981" algn="l" rtl="0" fontAlgn="base">
              <a:spcBef>
                <a:spcPct val="0"/>
              </a:spcBef>
              <a:spcAft>
                <a:spcPct val="0"/>
              </a:spcAft>
              <a:defRPr kumimoji="1" sz="2585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687973" algn="l" rtl="0" fontAlgn="base">
              <a:spcBef>
                <a:spcPct val="0"/>
              </a:spcBef>
              <a:spcAft>
                <a:spcPct val="0"/>
              </a:spcAft>
              <a:defRPr kumimoji="1" sz="2585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+mj-cs"/>
              </a:rPr>
              <a:t>国土交通省における</a:t>
            </a: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+mj-cs"/>
              </a:rPr>
              <a:t>BIM/CIM</a:t>
            </a: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+mj-cs"/>
              </a:rPr>
              <a:t>の取組について</a:t>
            </a:r>
            <a:endParaRPr kumimoji="1" lang="en-US" altLang="ja-JP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P創英角ｺﾞｼｯｸUB"/>
              <a:ea typeface="HGP創英角ｺﾞｼｯｸUB"/>
              <a:cs typeface="+mj-cs"/>
            </a:endParaRP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EA62A560-F797-A6BC-83F4-EEF8E8A56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640" y="3782678"/>
            <a:ext cx="7632848" cy="2238610"/>
          </a:xfrm>
        </p:spPr>
        <p:txBody>
          <a:bodyPr/>
          <a:lstStyle/>
          <a:p>
            <a:r>
              <a:rPr lang="ja-JP" altLang="en-US" sz="2400" dirty="0"/>
              <a:t>令和６年１０月</a:t>
            </a:r>
            <a:endParaRPr lang="en-US" altLang="ja-JP" sz="2400" dirty="0"/>
          </a:p>
          <a:p>
            <a:endParaRPr lang="en-US" altLang="ja-JP" sz="1200" dirty="0"/>
          </a:p>
          <a:p>
            <a:r>
              <a:rPr lang="ja-JP" altLang="en-US" sz="2400" dirty="0"/>
              <a:t>国土交通省 大臣官房参事官（イノベーション）グループ</a:t>
            </a:r>
            <a:endParaRPr lang="en-US" altLang="ja-JP" sz="2400" dirty="0"/>
          </a:p>
          <a:p>
            <a:r>
              <a:rPr lang="ja-JP" altLang="en-US" sz="2400" dirty="0"/>
              <a:t>企画専門官　桝谷有吾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14893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2FE34F1-B7BD-2E9E-2D5F-D48DF3C7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積算で使用するフォーマット等について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BB6659-AB65-C7D1-D048-6B1391F2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27B41-2386-4A21-B951-E27F163E3EEA}" type="slidenum">
              <a:rPr lang="en-US" altLang="ja-JP" smtClean="0">
                <a:solidFill>
                  <a:prstClr val="black"/>
                </a:solidFill>
                <a:latin typeface="Arial"/>
              </a:rPr>
              <a:pPr>
                <a:defRPr/>
              </a:pPr>
              <a:t>9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EB9ADB-47BB-89D8-F931-830C7BB4CA04}"/>
              </a:ext>
            </a:extLst>
          </p:cNvPr>
          <p:cNvSpPr txBox="1"/>
          <p:nvPr/>
        </p:nvSpPr>
        <p:spPr>
          <a:xfrm>
            <a:off x="96714" y="572249"/>
            <a:ext cx="9700486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2075" indent="-92075"/>
            <a:r>
              <a:rPr lang="ja-JP" altLang="en-US" sz="1600" dirty="0"/>
              <a:t>設計で作成したデータを積算に活用するため、国土技術政策総合研究所において、</a:t>
            </a:r>
            <a:endParaRPr lang="en-US" altLang="ja-JP" sz="1600" dirty="0"/>
          </a:p>
          <a:p>
            <a:pPr marL="92075" indent="-92075"/>
            <a:r>
              <a:rPr lang="ja-JP" altLang="en-US" sz="1600" dirty="0"/>
              <a:t>・工事工種体系ツリーコード（積算のために体系化された工事の構成内容に紐付いたコード）　　</a:t>
            </a:r>
            <a:endParaRPr lang="en-US" altLang="ja-JP" sz="1600" dirty="0"/>
          </a:p>
          <a:p>
            <a:pPr marL="92075" indent="-92075"/>
            <a:r>
              <a:rPr lang="ja-JP" altLang="en-US" sz="1600" dirty="0"/>
              <a:t>・設計数量管理機能（積算基準に準拠した形式で数量集計データを作成するシステム）の試行版　　を公開</a:t>
            </a:r>
            <a:endParaRPr lang="en-US" altLang="ja-JP" sz="16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0B1FD3C-767E-6C2A-2750-42F67134DBE2}"/>
              </a:ext>
            </a:extLst>
          </p:cNvPr>
          <p:cNvSpPr txBox="1"/>
          <p:nvPr/>
        </p:nvSpPr>
        <p:spPr>
          <a:xfrm>
            <a:off x="3491445" y="1412776"/>
            <a:ext cx="291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b="1" dirty="0">
                <a:latin typeface="Arial"/>
                <a:ea typeface="ＭＳ Ｐゴシック"/>
              </a:rPr>
              <a:t>工事工種体系ツリーコード</a:t>
            </a:r>
            <a:endParaRPr lang="ja-JP" altLang="en-US" b="1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pic>
        <p:nvPicPr>
          <p:cNvPr id="64" name="コンテンツ プレースホルダー 13">
            <a:extLst>
              <a:ext uri="{FF2B5EF4-FFF2-40B4-BE49-F238E27FC236}">
                <a16:creationId xmlns:a16="http://schemas.microsoft.com/office/drawing/2014/main" id="{DBB5C27B-6DA2-B9E0-75CA-BB1E31BBF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5227" y="3836551"/>
            <a:ext cx="6363457" cy="2970167"/>
          </a:xfr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CF8F3159-6A95-65F0-D4BB-B2FCA1A9B41F}"/>
              </a:ext>
            </a:extLst>
          </p:cNvPr>
          <p:cNvSpPr txBox="1"/>
          <p:nvPr/>
        </p:nvSpPr>
        <p:spPr>
          <a:xfrm>
            <a:off x="1777316" y="3482680"/>
            <a:ext cx="637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設計数量管理機能（工事工種体系ツリーコード内包）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45BC563-32B8-2AC3-28D9-087A0F1BC9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45"/>
          <a:stretch/>
        </p:blipFill>
        <p:spPr>
          <a:xfrm>
            <a:off x="283935" y="1871882"/>
            <a:ext cx="9092111" cy="14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9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A9B10CB-285A-59FE-3174-F051C7D7B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600205"/>
            <a:ext cx="8915400" cy="118072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sz="4400" dirty="0"/>
              <a:t>ご清聴ありがとうございました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47D43A-168E-1473-EB01-4999659B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27B41-2386-4A21-B951-E27F163E3EEA}" type="slidenum">
              <a:rPr lang="en-US" altLang="ja-JP" smtClean="0">
                <a:solidFill>
                  <a:prstClr val="black"/>
                </a:solidFill>
                <a:latin typeface="Arial"/>
              </a:rPr>
              <a:pPr>
                <a:defRPr/>
              </a:pPr>
              <a:t>10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3636E3-8632-1F4B-3CEC-4E12389AD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364" y="2991738"/>
            <a:ext cx="3807272" cy="330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41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E83E48-C4D8-081B-F21B-E1C1FED4C420}"/>
              </a:ext>
            </a:extLst>
          </p:cNvPr>
          <p:cNvSpPr/>
          <p:nvPr/>
        </p:nvSpPr>
        <p:spPr>
          <a:xfrm>
            <a:off x="164286" y="548680"/>
            <a:ext cx="9577428" cy="1938992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ＭＳ Ｐゴシック" panose="020B0600070205080204" pitchFamily="50" charset="-128"/>
              <a:buChar char="○"/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建設現場の生産性向上の取組である</a:t>
            </a:r>
            <a:r>
              <a:rPr lang="en-US" altLang="ja-JP" dirty="0" err="1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en-US" altLang="ja-JP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-Construction</a:t>
            </a: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</a:t>
            </a:r>
            <a:r>
              <a:rPr lang="en-US" altLang="ja-JP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2040</a:t>
            </a: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年度までの</a:t>
            </a:r>
            <a:r>
              <a:rPr lang="ja-JP" altLang="en-US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建設現場のオートメーション化</a:t>
            </a:r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の実現に向け、</a:t>
            </a:r>
            <a:r>
              <a:rPr lang="en-US" altLang="ja-JP" dirty="0" err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i</a:t>
            </a:r>
            <a:r>
              <a:rPr lang="en-US" altLang="ja-JP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-Construction 2.0</a:t>
            </a:r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として取組を深化。</a:t>
            </a:r>
            <a:endParaRPr lang="en-US" altLang="ja-JP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endParaRPr lang="en-US" altLang="ja-JP" sz="60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ＭＳ Ｐゴシック" panose="020B0600070205080204" pitchFamily="50" charset="-128"/>
              <a:buChar char="○"/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デジタル技術を最大限活用し、少ない人数で、安全に、快適な環境で働く生産性の高い建設現場を実現。</a:t>
            </a:r>
            <a:endParaRPr lang="en-US" altLang="ja-JP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6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buFont typeface="ＭＳ Ｐゴシック" panose="020B0600070205080204" pitchFamily="50" charset="-128"/>
              <a:buChar char="○"/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建設現場で働く一人ひとりの生産量や付加価値を向上し、国民生活や経済活動の基盤となるインフラを守り続ける。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AB8683-851B-E7CE-F947-D0AC5B9308F9}"/>
              </a:ext>
            </a:extLst>
          </p:cNvPr>
          <p:cNvSpPr txBox="1"/>
          <p:nvPr/>
        </p:nvSpPr>
        <p:spPr>
          <a:xfrm>
            <a:off x="5810968" y="2820828"/>
            <a:ext cx="393074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err="1">
                <a:solidFill>
                  <a:prstClr val="black"/>
                </a:solidFill>
                <a:latin typeface="Amasis MT Pro Black" panose="02040A04050005020304" pitchFamily="18" charset="0"/>
              </a:rPr>
              <a:t>i</a:t>
            </a:r>
            <a:r>
              <a:rPr lang="en-US" altLang="ja-JP" sz="2000" dirty="0">
                <a:solidFill>
                  <a:prstClr val="black"/>
                </a:solidFill>
                <a:latin typeface="Amasis MT Pro Black" panose="02040A04050005020304" pitchFamily="18" charset="0"/>
              </a:rPr>
              <a:t>-Construction 2.0</a:t>
            </a:r>
          </a:p>
          <a:p>
            <a:pPr algn="ctr"/>
            <a:r>
              <a:rPr lang="ja-JP" altLang="en-US" sz="2000" dirty="0">
                <a:solidFill>
                  <a:prstClr val="black"/>
                </a:solidFill>
                <a:latin typeface="Amasis MT Pro Black" panose="02040A04050005020304" pitchFamily="18" charset="0"/>
              </a:rPr>
              <a:t>で</a:t>
            </a:r>
            <a:r>
              <a:rPr lang="en-US" altLang="ja-JP" sz="2000" dirty="0">
                <a:solidFill>
                  <a:prstClr val="black"/>
                </a:solidFill>
                <a:latin typeface="Amasis MT Pro Black" panose="02040A04050005020304" pitchFamily="18" charset="0"/>
              </a:rPr>
              <a:t>2040</a:t>
            </a:r>
            <a:r>
              <a:rPr lang="ja-JP" altLang="en-US" sz="2000" dirty="0">
                <a:solidFill>
                  <a:prstClr val="black"/>
                </a:solidFill>
                <a:latin typeface="Amasis MT Pro Black" panose="02040A04050005020304" pitchFamily="18" charset="0"/>
              </a:rPr>
              <a:t>年度までに</a:t>
            </a:r>
            <a:endParaRPr lang="en-US" altLang="ja-JP" sz="2000" dirty="0">
              <a:solidFill>
                <a:prstClr val="black"/>
              </a:solidFill>
              <a:latin typeface="Amasis MT Pro Black" panose="02040A04050005020304" pitchFamily="18" charset="0"/>
            </a:endParaRPr>
          </a:p>
          <a:p>
            <a:pPr algn="ctr"/>
            <a:r>
              <a:rPr lang="ja-JP" altLang="en-US" sz="2000" dirty="0">
                <a:solidFill>
                  <a:prstClr val="black"/>
                </a:solidFill>
                <a:latin typeface="Amasis MT Pro Black" panose="02040A04050005020304" pitchFamily="18" charset="0"/>
              </a:rPr>
              <a:t>実現する目標</a:t>
            </a:r>
            <a:endParaRPr lang="en-US" altLang="ja-JP" sz="2000" dirty="0">
              <a:solidFill>
                <a:prstClr val="black"/>
              </a:solidFill>
              <a:latin typeface="Amasis MT Pro Black" panose="02040A04050005020304" pitchFamily="18" charset="0"/>
            </a:endParaRPr>
          </a:p>
          <a:p>
            <a:pPr algn="ctr"/>
            <a:endParaRPr lang="en-US" altLang="ja-JP" sz="400" dirty="0">
              <a:solidFill>
                <a:prstClr val="black"/>
              </a:solidFill>
              <a:latin typeface="Amasis MT Pro Black" panose="02040A04050005020304" pitchFamily="18" charset="0"/>
            </a:endParaRPr>
          </a:p>
          <a:p>
            <a:r>
              <a:rPr lang="ja-JP" altLang="en-US" sz="2000" dirty="0">
                <a:solidFill>
                  <a:prstClr val="black"/>
                </a:solidFill>
              </a:rPr>
              <a:t>省人化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marL="88900" indent="-88900"/>
            <a:r>
              <a:rPr lang="ja-JP" altLang="en-US" sz="1400" dirty="0">
                <a:solidFill>
                  <a:prstClr val="black"/>
                </a:solidFill>
              </a:rPr>
              <a:t>・人口減少下においても持続可能なインフラ整備・維持管理ができる体制を目指す。</a:t>
            </a:r>
            <a:endParaRPr lang="en-US" altLang="ja-JP" sz="1400" dirty="0">
              <a:solidFill>
                <a:prstClr val="black"/>
              </a:solidFill>
            </a:endParaRPr>
          </a:p>
          <a:p>
            <a:pPr marL="88900" indent="-88900"/>
            <a:r>
              <a:rPr lang="ja-JP" altLang="en-US" sz="1400" dirty="0">
                <a:solidFill>
                  <a:prstClr val="black"/>
                </a:solidFill>
              </a:rPr>
              <a:t>・</a:t>
            </a:r>
            <a:r>
              <a:rPr lang="en-US" altLang="ja-JP" sz="1400" dirty="0">
                <a:solidFill>
                  <a:prstClr val="black"/>
                </a:solidFill>
              </a:rPr>
              <a:t>2040</a:t>
            </a:r>
            <a:r>
              <a:rPr lang="ja-JP" altLang="en-US" sz="1400" dirty="0">
                <a:solidFill>
                  <a:prstClr val="black"/>
                </a:solidFill>
              </a:rPr>
              <a:t>年度までに少なくとも省人化</a:t>
            </a:r>
            <a:r>
              <a:rPr lang="en-US" altLang="ja-JP" sz="1400" dirty="0">
                <a:solidFill>
                  <a:prstClr val="black"/>
                </a:solidFill>
              </a:rPr>
              <a:t>3</a:t>
            </a:r>
            <a:r>
              <a:rPr lang="ja-JP" altLang="en-US" sz="1400" dirty="0">
                <a:solidFill>
                  <a:prstClr val="black"/>
                </a:solidFill>
              </a:rPr>
              <a:t>割、</a:t>
            </a:r>
            <a:br>
              <a:rPr lang="en-US" altLang="ja-JP" sz="1400" dirty="0">
                <a:solidFill>
                  <a:prstClr val="black"/>
                </a:solidFill>
              </a:rPr>
            </a:br>
            <a:r>
              <a:rPr lang="ja-JP" altLang="en-US" sz="1400" dirty="0">
                <a:solidFill>
                  <a:prstClr val="black"/>
                </a:solidFill>
              </a:rPr>
              <a:t>すなわち生産性</a:t>
            </a:r>
            <a:r>
              <a:rPr lang="en-US" altLang="ja-JP" sz="1400" dirty="0">
                <a:solidFill>
                  <a:prstClr val="black"/>
                </a:solidFill>
              </a:rPr>
              <a:t>1.5</a:t>
            </a:r>
            <a:r>
              <a:rPr lang="ja-JP" altLang="en-US" sz="1400" dirty="0">
                <a:solidFill>
                  <a:prstClr val="black"/>
                </a:solidFill>
              </a:rPr>
              <a:t>倍を目指す。</a:t>
            </a:r>
            <a:endParaRPr lang="en-US" altLang="ja-JP" sz="1400" dirty="0">
              <a:solidFill>
                <a:prstClr val="black"/>
              </a:solidFill>
            </a:endParaRPr>
          </a:p>
          <a:p>
            <a:pPr>
              <a:lnSpc>
                <a:spcPts val="1200"/>
              </a:lnSpc>
            </a:pPr>
            <a:endParaRPr lang="en-US" altLang="ja-JP" sz="2000" dirty="0">
              <a:solidFill>
                <a:prstClr val="black"/>
              </a:solidFill>
            </a:endParaRPr>
          </a:p>
          <a:p>
            <a:r>
              <a:rPr lang="ja-JP" altLang="en-US" sz="2000" dirty="0">
                <a:solidFill>
                  <a:prstClr val="black"/>
                </a:solidFill>
              </a:rPr>
              <a:t>安全確保</a:t>
            </a:r>
            <a:endParaRPr lang="en-US" altLang="ja-JP" sz="2000" dirty="0">
              <a:solidFill>
                <a:prstClr val="black"/>
              </a:solidFill>
            </a:endParaRPr>
          </a:p>
          <a:p>
            <a:r>
              <a:rPr lang="ja-JP" altLang="en-US" sz="1400" dirty="0">
                <a:solidFill>
                  <a:prstClr val="black"/>
                </a:solidFill>
              </a:rPr>
              <a:t>・建設現場の死亡事故を削減。</a:t>
            </a:r>
            <a:endParaRPr lang="en-US" altLang="ja-JP" sz="1400" dirty="0">
              <a:solidFill>
                <a:prstClr val="black"/>
              </a:solidFill>
            </a:endParaRPr>
          </a:p>
          <a:p>
            <a:endParaRPr lang="en-US" altLang="ja-JP" sz="1600" dirty="0">
              <a:solidFill>
                <a:prstClr val="black"/>
              </a:solidFill>
            </a:endParaRPr>
          </a:p>
          <a:p>
            <a:r>
              <a:rPr lang="ja-JP" altLang="en-US" sz="2000" dirty="0">
                <a:solidFill>
                  <a:prstClr val="black"/>
                </a:solidFill>
              </a:rPr>
              <a:t>働き方改革・新３Ｋ</a:t>
            </a:r>
            <a:endParaRPr lang="en-US" altLang="ja-JP" sz="2000" dirty="0">
              <a:solidFill>
                <a:prstClr val="black"/>
              </a:solidFill>
            </a:endParaRPr>
          </a:p>
          <a:p>
            <a:r>
              <a:rPr lang="ja-JP" altLang="en-US" sz="1400" dirty="0">
                <a:solidFill>
                  <a:prstClr val="black"/>
                </a:solidFill>
              </a:rPr>
              <a:t>・屋外作業のリモート化・オフサイト化。</a:t>
            </a:r>
            <a:endParaRPr lang="en-US" altLang="ja-JP" sz="14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645282-DB24-EAE2-7100-FA80AB4EA240}"/>
              </a:ext>
            </a:extLst>
          </p:cNvPr>
          <p:cNvSpPr txBox="1"/>
          <p:nvPr/>
        </p:nvSpPr>
        <p:spPr>
          <a:xfrm>
            <a:off x="46920" y="2559346"/>
            <a:ext cx="55230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err="1">
                <a:solidFill>
                  <a:prstClr val="black"/>
                </a:solidFill>
              </a:rPr>
              <a:t>i</a:t>
            </a:r>
            <a:r>
              <a:rPr lang="en-US" altLang="ja-JP" sz="1600" dirty="0">
                <a:solidFill>
                  <a:prstClr val="black"/>
                </a:solidFill>
              </a:rPr>
              <a:t>-Construction 2.0</a:t>
            </a:r>
            <a:r>
              <a:rPr lang="ja-JP" altLang="en-US" sz="1600" dirty="0">
                <a:solidFill>
                  <a:prstClr val="black"/>
                </a:solidFill>
              </a:rPr>
              <a:t>で実現を目指す社会（イメージ）</a:t>
            </a:r>
            <a:endParaRPr lang="en-US" altLang="ja-JP" sz="160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F9E624-FDA6-FD97-2976-1F81204A44F1}"/>
              </a:ext>
            </a:extLst>
          </p:cNvPr>
          <p:cNvSpPr txBox="1"/>
          <p:nvPr/>
        </p:nvSpPr>
        <p:spPr>
          <a:xfrm>
            <a:off x="2852385" y="6523944"/>
            <a:ext cx="31051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50" dirty="0">
                <a:solidFill>
                  <a:prstClr val="black"/>
                </a:solidFill>
              </a:rPr>
              <a:t>第</a:t>
            </a:r>
            <a:r>
              <a:rPr lang="en-US" altLang="ja-JP" sz="1050" dirty="0">
                <a:solidFill>
                  <a:prstClr val="black"/>
                </a:solidFill>
              </a:rPr>
              <a:t>5</a:t>
            </a:r>
            <a:r>
              <a:rPr lang="ja-JP" altLang="en-US" sz="1050" dirty="0">
                <a:solidFill>
                  <a:prstClr val="black"/>
                </a:solidFill>
              </a:rPr>
              <a:t>期技術基本計画を基に一部修正</a:t>
            </a: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742DB459-6ED6-ADCE-D204-91D7B5E23F93}"/>
              </a:ext>
            </a:extLst>
          </p:cNvPr>
          <p:cNvGrpSpPr/>
          <p:nvPr/>
        </p:nvGrpSpPr>
        <p:grpSpPr>
          <a:xfrm>
            <a:off x="164286" y="2854305"/>
            <a:ext cx="5288278" cy="3725622"/>
            <a:chOff x="151412" y="2049456"/>
            <a:chExt cx="5544490" cy="3921385"/>
          </a:xfrm>
        </p:grpSpPr>
        <p:pic>
          <p:nvPicPr>
            <p:cNvPr id="9" name="図 8" descr="ダイアグラム, マップ&#10;&#10;自動的に生成された説明">
              <a:extLst>
                <a:ext uri="{FF2B5EF4-FFF2-40B4-BE49-F238E27FC236}">
                  <a16:creationId xmlns:a16="http://schemas.microsoft.com/office/drawing/2014/main" id="{72EB9265-6EBB-F5A8-2FF9-4E9D96D29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412" y="2049456"/>
              <a:ext cx="5544490" cy="3921385"/>
            </a:xfrm>
            <a:prstGeom prst="rect">
              <a:avLst/>
            </a:prstGeom>
          </p:spPr>
        </p:pic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4C9DFED9-1E65-BFA7-9552-1DB8D2DEEA5D}"/>
                </a:ext>
              </a:extLst>
            </p:cNvPr>
            <p:cNvSpPr/>
            <p:nvPr/>
          </p:nvSpPr>
          <p:spPr>
            <a:xfrm>
              <a:off x="1449683" y="2220867"/>
              <a:ext cx="671218" cy="2721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遠隔・自動で</a:t>
              </a:r>
              <a:endParaRPr lang="en-US" altLang="ja-JP" sz="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完成検査</a:t>
              </a: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737AC446-F139-7DE7-62CD-7E2A1A4A895A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V="1">
              <a:off x="2120902" y="2220782"/>
              <a:ext cx="435687" cy="136159"/>
            </a:xfrm>
            <a:prstGeom prst="line">
              <a:avLst/>
            </a:prstGeom>
            <a:ln w="12700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8DA90795-1728-F21D-73BD-A1192746666B}"/>
                </a:ext>
              </a:extLst>
            </p:cNvPr>
            <p:cNvSpPr/>
            <p:nvPr/>
          </p:nvSpPr>
          <p:spPr>
            <a:xfrm>
              <a:off x="1073020" y="2966637"/>
              <a:ext cx="962156" cy="2721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ICT</a:t>
              </a:r>
              <a:r>
                <a:rPr lang="ja-JP" altLang="en-US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技術で建設現場を効率的に管理</a:t>
              </a: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E45C14F1-881B-7506-33B8-465A16B5C7BB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2035176" y="2784074"/>
              <a:ext cx="365402" cy="318637"/>
            </a:xfrm>
            <a:prstGeom prst="line">
              <a:avLst/>
            </a:prstGeom>
            <a:ln w="12700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2367CED2-6299-4EF7-7BC1-A8DA05B7571B}"/>
                </a:ext>
              </a:extLst>
            </p:cNvPr>
            <p:cNvSpPr/>
            <p:nvPr/>
          </p:nvSpPr>
          <p:spPr>
            <a:xfrm>
              <a:off x="2649894" y="3173017"/>
              <a:ext cx="828516" cy="2721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AI</a:t>
              </a:r>
              <a:r>
                <a:rPr lang="ja-JP" altLang="en-US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が工程・安全を</a:t>
              </a:r>
              <a:endParaRPr lang="en-US" altLang="ja-JP" sz="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コントロール</a:t>
              </a: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5D9349E4-F412-7CB5-41C8-F5086A951BE8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V="1">
              <a:off x="3064152" y="2677572"/>
              <a:ext cx="136248" cy="495445"/>
            </a:xfrm>
            <a:prstGeom prst="line">
              <a:avLst/>
            </a:prstGeom>
            <a:ln w="12700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3271044E-6287-7233-8715-1B332D67ABCD}"/>
                </a:ext>
              </a:extLst>
            </p:cNvPr>
            <p:cNvSpPr/>
            <p:nvPr/>
          </p:nvSpPr>
          <p:spPr>
            <a:xfrm>
              <a:off x="922397" y="4155966"/>
              <a:ext cx="631700" cy="2721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建設現場の</a:t>
              </a:r>
              <a:endParaRPr lang="en-US" altLang="ja-JP" sz="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完全無人化</a:t>
              </a:r>
            </a:p>
          </p:txBody>
        </p:sp>
        <p:sp>
          <p:nvSpPr>
            <p:cNvPr id="28" name="四角形: 角を丸くする 27">
              <a:extLst>
                <a:ext uri="{FF2B5EF4-FFF2-40B4-BE49-F238E27FC236}">
                  <a16:creationId xmlns:a16="http://schemas.microsoft.com/office/drawing/2014/main" id="{F34EAB30-C269-CC54-0356-07387B1D6A3D}"/>
                </a:ext>
              </a:extLst>
            </p:cNvPr>
            <p:cNvSpPr/>
            <p:nvPr/>
          </p:nvSpPr>
          <p:spPr>
            <a:xfrm>
              <a:off x="2235636" y="4880565"/>
              <a:ext cx="927726" cy="2721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非接触で</a:t>
              </a:r>
              <a:endParaRPr lang="en-US" altLang="ja-JP" sz="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地質の調査が可能に</a:t>
              </a: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E9018CE5-0ECB-C14C-204A-11BE628CBB79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 flipV="1">
              <a:off x="1955013" y="4928235"/>
              <a:ext cx="280624" cy="88404"/>
            </a:xfrm>
            <a:prstGeom prst="line">
              <a:avLst/>
            </a:prstGeom>
            <a:ln w="12700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21AF1B75-0B63-D3B8-19FE-5FE4B4BF00DA}"/>
                </a:ext>
              </a:extLst>
            </p:cNvPr>
            <p:cNvSpPr/>
            <p:nvPr/>
          </p:nvSpPr>
          <p:spPr>
            <a:xfrm>
              <a:off x="3260448" y="4932050"/>
              <a:ext cx="828516" cy="2721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ロボットに最適化</a:t>
              </a:r>
              <a:endParaRPr lang="en-US" altLang="ja-JP" sz="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された作業環境に</a:t>
              </a:r>
            </a:p>
          </p:txBody>
        </p: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0C81CA95-2DD2-D845-0BB9-5E2C0D38CAF4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H="1" flipV="1">
              <a:off x="3269639" y="4568726"/>
              <a:ext cx="405067" cy="363324"/>
            </a:xfrm>
            <a:prstGeom prst="line">
              <a:avLst/>
            </a:prstGeom>
            <a:ln w="12700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四角形: 角を丸くする 37">
              <a:extLst>
                <a:ext uri="{FF2B5EF4-FFF2-40B4-BE49-F238E27FC236}">
                  <a16:creationId xmlns:a16="http://schemas.microsoft.com/office/drawing/2014/main" id="{7F7683DA-0814-DBA2-2E8D-F6D812D24D4E}"/>
                </a:ext>
              </a:extLst>
            </p:cNvPr>
            <p:cNvSpPr/>
            <p:nvPr/>
          </p:nvSpPr>
          <p:spPr>
            <a:xfrm>
              <a:off x="3749238" y="2750752"/>
              <a:ext cx="965357" cy="2721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誰でも遠隔でロボット・</a:t>
              </a:r>
              <a:endParaRPr lang="en-US" altLang="ja-JP" sz="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建機を操作できる</a:t>
              </a:r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E8E8FBBE-6E51-0523-0A3F-3637D0716A01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 flipH="1">
              <a:off x="3749238" y="3022900"/>
              <a:ext cx="482679" cy="613295"/>
            </a:xfrm>
            <a:prstGeom prst="line">
              <a:avLst/>
            </a:prstGeom>
            <a:ln w="12700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334B1CCD-D687-DD8F-BCF9-A4F061148FFF}"/>
                </a:ext>
              </a:extLst>
            </p:cNvPr>
            <p:cNvSpPr/>
            <p:nvPr/>
          </p:nvSpPr>
          <p:spPr>
            <a:xfrm>
              <a:off x="3959225" y="3931859"/>
              <a:ext cx="828516" cy="2721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危険な場所でも</a:t>
              </a:r>
              <a:endParaRPr lang="en-US" altLang="ja-JP" sz="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自動で作業できる</a:t>
              </a:r>
            </a:p>
          </p:txBody>
        </p: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D68042B2-8585-91D2-7289-120F73007FC5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 flipV="1">
              <a:off x="4373483" y="3147702"/>
              <a:ext cx="495024" cy="784157"/>
            </a:xfrm>
            <a:prstGeom prst="line">
              <a:avLst/>
            </a:prstGeom>
            <a:ln w="12700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341BBBEE-3DE6-45A3-8505-99A0CC57FBF0}"/>
                </a:ext>
              </a:extLst>
            </p:cNvPr>
            <p:cNvSpPr/>
            <p:nvPr/>
          </p:nvSpPr>
          <p:spPr>
            <a:xfrm>
              <a:off x="4787741" y="4688143"/>
              <a:ext cx="828516" cy="2721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無人で道路・橋ができあがる</a:t>
              </a:r>
            </a:p>
          </p:txBody>
        </p: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2E00C1F4-2F82-4C8B-59FA-D8288E227C06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 flipH="1">
              <a:off x="4867386" y="4960291"/>
              <a:ext cx="334613" cy="400524"/>
            </a:xfrm>
            <a:prstGeom prst="line">
              <a:avLst/>
            </a:prstGeom>
            <a:ln w="12700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B37198-9E90-A124-7D07-BC103F8484F0}"/>
              </a:ext>
            </a:extLst>
          </p:cNvPr>
          <p:cNvSpPr txBox="1"/>
          <p:nvPr/>
        </p:nvSpPr>
        <p:spPr>
          <a:xfrm>
            <a:off x="381000" y="7565"/>
            <a:ext cx="9144000" cy="426872"/>
          </a:xfrm>
          <a:prstGeom prst="rect">
            <a:avLst/>
          </a:prstGeom>
          <a:noFill/>
        </p:spPr>
        <p:txBody>
          <a:bodyPr wrap="square" lIns="84416" tIns="42208" rIns="84416" bIns="42208" rtlCol="0">
            <a:spAutoFit/>
          </a:bodyPr>
          <a:lstStyle/>
          <a:p>
            <a:pPr defTabSz="844195">
              <a:defRPr/>
            </a:pPr>
            <a:r>
              <a:rPr lang="en-US" altLang="ja-JP" sz="2220" dirty="0" err="1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</a:t>
            </a:r>
            <a:r>
              <a:rPr lang="en-US" altLang="ja-JP" sz="222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-Construction 2.0 </a:t>
            </a:r>
            <a:r>
              <a:rPr lang="ja-JP" altLang="en-US" sz="222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（建設現場のオートメーション化）</a:t>
            </a:r>
          </a:p>
        </p:txBody>
      </p:sp>
      <p:sp>
        <p:nvSpPr>
          <p:cNvPr id="6" name="スライド番号プレースホルダー 6">
            <a:extLst>
              <a:ext uri="{FF2B5EF4-FFF2-40B4-BE49-F238E27FC236}">
                <a16:creationId xmlns:a16="http://schemas.microsoft.com/office/drawing/2014/main" id="{92847770-3EB1-0D7A-DA79-9EDC2EB77D26}"/>
              </a:ext>
            </a:extLst>
          </p:cNvPr>
          <p:cNvSpPr txBox="1">
            <a:spLocks/>
          </p:cNvSpPr>
          <p:nvPr/>
        </p:nvSpPr>
        <p:spPr>
          <a:xfrm>
            <a:off x="9287866" y="6400405"/>
            <a:ext cx="464949" cy="3590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DE9C2EA1-6911-4BAC-954D-0A2DD024DDCF}" type="slidenum">
              <a:rPr lang="en-US" altLang="ja-JP">
                <a:solidFill>
                  <a:prstClr val="black"/>
                </a:solidFill>
              </a:rPr>
              <a:pPr algn="r">
                <a:defRPr/>
              </a:pPr>
              <a:t>1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5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C38766-19D4-0131-3A61-C91BD0649334}"/>
              </a:ext>
            </a:extLst>
          </p:cNvPr>
          <p:cNvSpPr txBox="1"/>
          <p:nvPr/>
        </p:nvSpPr>
        <p:spPr>
          <a:xfrm>
            <a:off x="381000" y="7565"/>
            <a:ext cx="9144000" cy="426872"/>
          </a:xfrm>
          <a:prstGeom prst="rect">
            <a:avLst/>
          </a:prstGeom>
          <a:noFill/>
        </p:spPr>
        <p:txBody>
          <a:bodyPr wrap="square" lIns="84416" tIns="42208" rIns="84416" bIns="42208" rtlCol="0">
            <a:spAutoFit/>
          </a:bodyPr>
          <a:lstStyle/>
          <a:p>
            <a:pPr defTabSz="844195">
              <a:defRPr/>
            </a:pPr>
            <a:r>
              <a:rPr lang="ja-JP" altLang="en-US" sz="222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データ連携のオートメーション化</a:t>
            </a:r>
            <a:r>
              <a:rPr lang="ja-JP" altLang="en-US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（デジタル化・ペーパーレス化）</a:t>
            </a:r>
            <a:endParaRPr lang="ja-JP" altLang="en-US" sz="222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2895F3-983F-4C7B-D0BF-8575A600D0C2}"/>
              </a:ext>
            </a:extLst>
          </p:cNvPr>
          <p:cNvSpPr txBox="1"/>
          <p:nvPr/>
        </p:nvSpPr>
        <p:spPr>
          <a:xfrm>
            <a:off x="3779308" y="2087827"/>
            <a:ext cx="1783293" cy="6848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700" kern="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施工段階</a:t>
            </a:r>
            <a:endParaRPr kumimoji="0" lang="en-US" altLang="ja-JP" sz="700" kern="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050" kern="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050" kern="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050" kern="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4" name="テキスト ボックス 75">
            <a:extLst>
              <a:ext uri="{FF2B5EF4-FFF2-40B4-BE49-F238E27FC236}">
                <a16:creationId xmlns:a16="http://schemas.microsoft.com/office/drawing/2014/main" id="{9ADAAC7D-812F-18B6-1D5C-FCE23C41D26A}"/>
              </a:ext>
            </a:extLst>
          </p:cNvPr>
          <p:cNvSpPr txBox="1"/>
          <p:nvPr/>
        </p:nvSpPr>
        <p:spPr>
          <a:xfrm>
            <a:off x="476733" y="4194302"/>
            <a:ext cx="1765938" cy="369332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txBody>
          <a:bodyPr wrap="square" rtlCol="0">
            <a:spAutoFit/>
          </a:bodyPr>
          <a:lstStyle/>
          <a:p>
            <a:pPr defTabSz="914418">
              <a:defRPr/>
            </a:pPr>
            <a:r>
              <a:rPr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＜ロードマップ＞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ABC6AB1-3CBF-95F3-2F56-7A765863CE17}"/>
              </a:ext>
            </a:extLst>
          </p:cNvPr>
          <p:cNvSpPr/>
          <p:nvPr/>
        </p:nvSpPr>
        <p:spPr>
          <a:xfrm>
            <a:off x="592451" y="4563309"/>
            <a:ext cx="1440000" cy="463198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27000" tIns="54000" rIns="27000" bIns="27000" rtlCol="0" anchor="ctr" anchorCtr="1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３Ｄデータの標準化・共有基盤の整備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7DACCC-E958-8173-8EBC-C7C3A8CA941B}"/>
              </a:ext>
            </a:extLst>
          </p:cNvPr>
          <p:cNvSpPr/>
          <p:nvPr/>
        </p:nvSpPr>
        <p:spPr>
          <a:xfrm>
            <a:off x="592451" y="5927365"/>
            <a:ext cx="1440000" cy="501170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27000" tIns="54000" rIns="27000" bIns="27000" rtlCol="0" anchor="ctr" anchorCtr="1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データ活用ツールの</a:t>
            </a:r>
            <a:endParaRPr lang="en-US" altLang="ja-JP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開発・実装</a:t>
            </a:r>
          </a:p>
        </p:txBody>
      </p:sp>
      <p:sp>
        <p:nvSpPr>
          <p:cNvPr id="9" name="ホームベース 207">
            <a:extLst>
              <a:ext uri="{FF2B5EF4-FFF2-40B4-BE49-F238E27FC236}">
                <a16:creationId xmlns:a16="http://schemas.microsoft.com/office/drawing/2014/main" id="{6BD92248-A178-852E-E320-D8713A7965D9}"/>
              </a:ext>
            </a:extLst>
          </p:cNvPr>
          <p:cNvSpPr/>
          <p:nvPr/>
        </p:nvSpPr>
        <p:spPr>
          <a:xfrm>
            <a:off x="4805453" y="1434808"/>
            <a:ext cx="4392000" cy="271537"/>
          </a:xfrm>
          <a:prstGeom prst="homePlate">
            <a:avLst>
              <a:gd name="adj" fmla="val 30327"/>
            </a:avLst>
          </a:prstGeom>
          <a:solidFill>
            <a:srgbClr val="DAEDEF">
              <a:lumMod val="9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施工管理、監督・検査でのデータ連携</a:t>
            </a:r>
          </a:p>
        </p:txBody>
      </p:sp>
      <p:sp>
        <p:nvSpPr>
          <p:cNvPr id="10" name="ホームベース 207">
            <a:extLst>
              <a:ext uri="{FF2B5EF4-FFF2-40B4-BE49-F238E27FC236}">
                <a16:creationId xmlns:a16="http://schemas.microsoft.com/office/drawing/2014/main" id="{1220CEC7-697D-0998-5F55-B538A3F995C3}"/>
              </a:ext>
            </a:extLst>
          </p:cNvPr>
          <p:cNvSpPr/>
          <p:nvPr/>
        </p:nvSpPr>
        <p:spPr>
          <a:xfrm>
            <a:off x="596901" y="1420847"/>
            <a:ext cx="4431166" cy="295123"/>
          </a:xfrm>
          <a:prstGeom prst="homePlate">
            <a:avLst>
              <a:gd name="adj" fmla="val 30327"/>
            </a:avLst>
          </a:prstGeom>
          <a:solidFill>
            <a:srgbClr val="DAEDEF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設計から施工へのデータ連携</a:t>
            </a:r>
          </a:p>
        </p:txBody>
      </p:sp>
      <p:sp>
        <p:nvSpPr>
          <p:cNvPr id="11" name="テキスト ボックス 75">
            <a:extLst>
              <a:ext uri="{FF2B5EF4-FFF2-40B4-BE49-F238E27FC236}">
                <a16:creationId xmlns:a16="http://schemas.microsoft.com/office/drawing/2014/main" id="{806B4A4E-05D2-58E8-38DB-C1AE5A809ED4}"/>
              </a:ext>
            </a:extLst>
          </p:cNvPr>
          <p:cNvSpPr txBox="1"/>
          <p:nvPr/>
        </p:nvSpPr>
        <p:spPr>
          <a:xfrm>
            <a:off x="5697127" y="1713723"/>
            <a:ext cx="3421473" cy="276999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txBody>
          <a:bodyPr wrap="square" rtlCol="0">
            <a:spAutoFit/>
          </a:bodyPr>
          <a:lstStyle/>
          <a:p>
            <a:pPr algn="ctr" defTabSz="914418">
              <a:defRPr/>
            </a:pP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施工管理の高度化、検査の効率化のイメージ</a:t>
            </a:r>
            <a:endParaRPr lang="en-US" altLang="ja-JP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93145A4-4DAD-1120-28A6-89564D76F8A8}"/>
              </a:ext>
            </a:extLst>
          </p:cNvPr>
          <p:cNvSpPr/>
          <p:nvPr/>
        </p:nvSpPr>
        <p:spPr>
          <a:xfrm>
            <a:off x="3082596" y="3052196"/>
            <a:ext cx="2483993" cy="22912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設計データの</a:t>
            </a:r>
            <a:r>
              <a:rPr kumimoji="0" lang="en-US" altLang="ja-JP" sz="12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kumimoji="0" lang="ja-JP" altLang="en-US" sz="12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建機への活用</a:t>
            </a:r>
            <a:endParaRPr kumimoji="0" lang="en-US" altLang="ja-JP" sz="1200" b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9A6282C-C8C3-C73A-79AB-C68CF52559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782" y="3370719"/>
            <a:ext cx="1103984" cy="76835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A660897-2056-683E-8ED7-7C3082A9D2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085" y="3403824"/>
            <a:ext cx="1058197" cy="7211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9693788-2D61-3EAA-E931-0438881326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1266" y="2418218"/>
            <a:ext cx="810000" cy="425191"/>
          </a:xfrm>
          <a:prstGeom prst="rect">
            <a:avLst/>
          </a:prstGeom>
        </p:spPr>
      </p:pic>
      <p:sp>
        <p:nvSpPr>
          <p:cNvPr id="16" name="フローチャート: 磁気ディスク 15">
            <a:extLst>
              <a:ext uri="{FF2B5EF4-FFF2-40B4-BE49-F238E27FC236}">
                <a16:creationId xmlns:a16="http://schemas.microsoft.com/office/drawing/2014/main" id="{9429201E-31A3-28E7-AF03-195C2E27B2BC}"/>
              </a:ext>
            </a:extLst>
          </p:cNvPr>
          <p:cNvSpPr/>
          <p:nvPr/>
        </p:nvSpPr>
        <p:spPr>
          <a:xfrm>
            <a:off x="2247900" y="2436211"/>
            <a:ext cx="512232" cy="378883"/>
          </a:xfrm>
          <a:prstGeom prst="flowChartMagneticDisk">
            <a:avLst/>
          </a:prstGeom>
          <a:solidFill>
            <a:srgbClr val="66FF99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600" kern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工事積算</a:t>
            </a:r>
            <a:endParaRPr kumimoji="0" lang="en-US" altLang="ja-JP" sz="600" kern="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600" kern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システム</a:t>
            </a:r>
            <a:endParaRPr kumimoji="0" lang="ja-JP" altLang="en-US" sz="600" kern="0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34283FF-3AB9-7F0E-24DE-CA16319870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916" y="2656526"/>
            <a:ext cx="615189" cy="626400"/>
          </a:xfrm>
          <a:prstGeom prst="rect">
            <a:avLst/>
          </a:prstGeom>
          <a:ln>
            <a:noFill/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E5D880D-FF94-81F8-2F63-C40B8E1EBE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011" y="2949143"/>
            <a:ext cx="578141" cy="53549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BAEE010-C72D-7D2F-4C81-78BB17C83C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833" y="2266903"/>
            <a:ext cx="578141" cy="53549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74809A4-F85D-B09F-819E-4DACA15529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065" y="3627800"/>
            <a:ext cx="578141" cy="535490"/>
          </a:xfrm>
          <a:prstGeom prst="rect">
            <a:avLst/>
          </a:prstGeom>
        </p:spPr>
      </p:pic>
      <p:sp>
        <p:nvSpPr>
          <p:cNvPr id="21" name="左右矢印 22">
            <a:extLst>
              <a:ext uri="{FF2B5EF4-FFF2-40B4-BE49-F238E27FC236}">
                <a16:creationId xmlns:a16="http://schemas.microsoft.com/office/drawing/2014/main" id="{DC69931D-246C-AD7E-A7F1-32EBFA449207}"/>
              </a:ext>
            </a:extLst>
          </p:cNvPr>
          <p:cNvSpPr/>
          <p:nvPr/>
        </p:nvSpPr>
        <p:spPr>
          <a:xfrm rot="2463303">
            <a:off x="6298390" y="2705206"/>
            <a:ext cx="558231" cy="138759"/>
          </a:xfrm>
          <a:prstGeom prst="leftRightArrow">
            <a:avLst>
              <a:gd name="adj1" fmla="val 43278"/>
              <a:gd name="adj2" fmla="val 50000"/>
            </a:avLst>
          </a:prstGeom>
          <a:solidFill>
            <a:srgbClr val="F79646"/>
          </a:solidFill>
          <a:ln w="25400" cap="flat" cmpd="sng" algn="ctr">
            <a:solidFill>
              <a:srgbClr val="B66D31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" name="左右矢印 23">
            <a:extLst>
              <a:ext uri="{FF2B5EF4-FFF2-40B4-BE49-F238E27FC236}">
                <a16:creationId xmlns:a16="http://schemas.microsoft.com/office/drawing/2014/main" id="{3A559A60-A1FB-F307-8B3F-19F17DF2E6CB}"/>
              </a:ext>
            </a:extLst>
          </p:cNvPr>
          <p:cNvSpPr/>
          <p:nvPr/>
        </p:nvSpPr>
        <p:spPr>
          <a:xfrm rot="19206218">
            <a:off x="6382792" y="3602054"/>
            <a:ext cx="558231" cy="138759"/>
          </a:xfrm>
          <a:prstGeom prst="leftRightArrow">
            <a:avLst>
              <a:gd name="adj1" fmla="val 43278"/>
              <a:gd name="adj2" fmla="val 50000"/>
            </a:avLst>
          </a:prstGeom>
          <a:solidFill>
            <a:srgbClr val="F79646"/>
          </a:solidFill>
          <a:ln w="25400" cap="flat" cmpd="sng" algn="ctr">
            <a:solidFill>
              <a:srgbClr val="B66D31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" name="左右矢印 24">
            <a:extLst>
              <a:ext uri="{FF2B5EF4-FFF2-40B4-BE49-F238E27FC236}">
                <a16:creationId xmlns:a16="http://schemas.microsoft.com/office/drawing/2014/main" id="{660CF02E-59E3-4D79-167A-556C322718FC}"/>
              </a:ext>
            </a:extLst>
          </p:cNvPr>
          <p:cNvSpPr/>
          <p:nvPr/>
        </p:nvSpPr>
        <p:spPr>
          <a:xfrm>
            <a:off x="6360299" y="3082732"/>
            <a:ext cx="463834" cy="127119"/>
          </a:xfrm>
          <a:prstGeom prst="leftRightArrow">
            <a:avLst>
              <a:gd name="adj1" fmla="val 43278"/>
              <a:gd name="adj2" fmla="val 50000"/>
            </a:avLst>
          </a:prstGeom>
          <a:solidFill>
            <a:srgbClr val="F79646"/>
          </a:solidFill>
          <a:ln w="25400" cap="flat" cmpd="sng" algn="ctr">
            <a:solidFill>
              <a:srgbClr val="B66D31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C68A47B-A5C7-2AB4-C390-C12E49CDF7B8}"/>
              </a:ext>
            </a:extLst>
          </p:cNvPr>
          <p:cNvSpPr txBox="1"/>
          <p:nvPr/>
        </p:nvSpPr>
        <p:spPr>
          <a:xfrm>
            <a:off x="8666484" y="2393223"/>
            <a:ext cx="621500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923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発注者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4F52E26-50D0-533C-36CD-1D239CD0EBCA}"/>
              </a:ext>
            </a:extLst>
          </p:cNvPr>
          <p:cNvSpPr txBox="1"/>
          <p:nvPr/>
        </p:nvSpPr>
        <p:spPr>
          <a:xfrm>
            <a:off x="5781562" y="2023806"/>
            <a:ext cx="621500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923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受注者</a:t>
            </a:r>
          </a:p>
        </p:txBody>
      </p:sp>
      <p:sp>
        <p:nvSpPr>
          <p:cNvPr id="26" name="四角形: 1 つの角を切り取り 1 つの角を丸める 25">
            <a:extLst>
              <a:ext uri="{FF2B5EF4-FFF2-40B4-BE49-F238E27FC236}">
                <a16:creationId xmlns:a16="http://schemas.microsoft.com/office/drawing/2014/main" id="{E740E0D4-085A-A858-0D8C-2174CC036B10}"/>
              </a:ext>
            </a:extLst>
          </p:cNvPr>
          <p:cNvSpPr/>
          <p:nvPr/>
        </p:nvSpPr>
        <p:spPr>
          <a:xfrm>
            <a:off x="6474326" y="2295451"/>
            <a:ext cx="321735" cy="359834"/>
          </a:xfrm>
          <a:prstGeom prst="snipRoundRect">
            <a:avLst/>
          </a:prstGeom>
          <a:solidFill>
            <a:srgbClr val="FFFFC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D4AC87C-9C56-42AA-C36A-CECB081DD2F1}"/>
              </a:ext>
            </a:extLst>
          </p:cNvPr>
          <p:cNvSpPr txBox="1"/>
          <p:nvPr/>
        </p:nvSpPr>
        <p:spPr>
          <a:xfrm>
            <a:off x="6419294" y="2346252"/>
            <a:ext cx="529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60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デジタル</a:t>
            </a:r>
            <a:endParaRPr lang="en-US" altLang="ja-JP" sz="60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  <a:p>
            <a:pPr>
              <a:defRPr/>
            </a:pPr>
            <a:r>
              <a:rPr lang="ja-JP" altLang="en-US" sz="60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データ</a:t>
            </a:r>
          </a:p>
        </p:txBody>
      </p:sp>
      <p:sp>
        <p:nvSpPr>
          <p:cNvPr id="28" name="四角形: 1 つの角を切り取り 1 つの角を丸める 27">
            <a:extLst>
              <a:ext uri="{FF2B5EF4-FFF2-40B4-BE49-F238E27FC236}">
                <a16:creationId xmlns:a16="http://schemas.microsoft.com/office/drawing/2014/main" id="{7B06644D-F395-695E-5B08-EF1DCDF282AD}"/>
              </a:ext>
            </a:extLst>
          </p:cNvPr>
          <p:cNvSpPr/>
          <p:nvPr/>
        </p:nvSpPr>
        <p:spPr>
          <a:xfrm>
            <a:off x="6630959" y="3768651"/>
            <a:ext cx="321735" cy="359834"/>
          </a:xfrm>
          <a:prstGeom prst="snipRoundRect">
            <a:avLst/>
          </a:prstGeom>
          <a:solidFill>
            <a:srgbClr val="FFFFC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8D68601-4594-58C7-B29D-CFBB033A868F}"/>
              </a:ext>
            </a:extLst>
          </p:cNvPr>
          <p:cNvSpPr txBox="1"/>
          <p:nvPr/>
        </p:nvSpPr>
        <p:spPr>
          <a:xfrm>
            <a:off x="6580160" y="3810986"/>
            <a:ext cx="529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60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デジタル</a:t>
            </a:r>
            <a:endParaRPr lang="en-US" altLang="ja-JP" sz="60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  <a:p>
            <a:pPr>
              <a:defRPr/>
            </a:pPr>
            <a:r>
              <a:rPr lang="ja-JP" altLang="en-US" sz="60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データ</a:t>
            </a:r>
          </a:p>
        </p:txBody>
      </p:sp>
      <p:sp>
        <p:nvSpPr>
          <p:cNvPr id="30" name="四角形: 1 つの角を切り取り 1 つの角を丸める 29">
            <a:extLst>
              <a:ext uri="{FF2B5EF4-FFF2-40B4-BE49-F238E27FC236}">
                <a16:creationId xmlns:a16="http://schemas.microsoft.com/office/drawing/2014/main" id="{0E9B2B5C-233D-30C4-C805-26ADE2E3C2E2}"/>
              </a:ext>
            </a:extLst>
          </p:cNvPr>
          <p:cNvSpPr/>
          <p:nvPr/>
        </p:nvSpPr>
        <p:spPr>
          <a:xfrm>
            <a:off x="6372726" y="3226784"/>
            <a:ext cx="321735" cy="359834"/>
          </a:xfrm>
          <a:prstGeom prst="snipRoundRect">
            <a:avLst/>
          </a:prstGeom>
          <a:solidFill>
            <a:srgbClr val="FFFFC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FD3902E-E580-9ADA-2C1E-FDB6E46BCCF3}"/>
              </a:ext>
            </a:extLst>
          </p:cNvPr>
          <p:cNvSpPr txBox="1"/>
          <p:nvPr/>
        </p:nvSpPr>
        <p:spPr>
          <a:xfrm>
            <a:off x="6321927" y="3277585"/>
            <a:ext cx="529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60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デジタル</a:t>
            </a:r>
            <a:endParaRPr lang="en-US" altLang="ja-JP" sz="60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  <a:p>
            <a:pPr>
              <a:defRPr/>
            </a:pPr>
            <a:r>
              <a:rPr lang="ja-JP" altLang="en-US" sz="60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データ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E27CEC5-5FB7-F076-06D4-95CB25C1A9F4}"/>
              </a:ext>
            </a:extLst>
          </p:cNvPr>
          <p:cNvSpPr txBox="1"/>
          <p:nvPr/>
        </p:nvSpPr>
        <p:spPr>
          <a:xfrm>
            <a:off x="7382779" y="3585935"/>
            <a:ext cx="1902460" cy="594265"/>
          </a:xfrm>
          <a:prstGeom prst="rect">
            <a:avLst/>
          </a:prstGeom>
          <a:solidFill>
            <a:srgbClr val="F8F1D4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83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83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データを様々な形で活用</a:t>
            </a:r>
            <a:r>
              <a:rPr lang="en-US" altLang="ja-JP" sz="83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defRPr/>
            </a:pPr>
            <a:r>
              <a:rPr lang="ja-JP" altLang="en-US" sz="83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各社の工程情報、図面情報を統合表示</a:t>
            </a:r>
            <a:endParaRPr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・品質、出来形管理図表の自動作成</a:t>
            </a:r>
            <a:endParaRPr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・デジタルデータの検査活用</a:t>
            </a:r>
            <a:endParaRPr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688845F-7B22-66E4-691C-2B20FB180E20}"/>
              </a:ext>
            </a:extLst>
          </p:cNvPr>
          <p:cNvSpPr/>
          <p:nvPr/>
        </p:nvSpPr>
        <p:spPr>
          <a:xfrm>
            <a:off x="3125904" y="1746743"/>
            <a:ext cx="2352252" cy="27012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設計データの工場製作への活用</a:t>
            </a:r>
            <a:endParaRPr kumimoji="0" lang="en-US" altLang="ja-JP" sz="1200" b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8522945-1ABE-5544-64B0-0AF1A493CD5C}"/>
              </a:ext>
            </a:extLst>
          </p:cNvPr>
          <p:cNvSpPr txBox="1"/>
          <p:nvPr/>
        </p:nvSpPr>
        <p:spPr>
          <a:xfrm>
            <a:off x="3049905" y="2077669"/>
            <a:ext cx="545253" cy="90024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700" kern="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設計段階</a:t>
            </a:r>
            <a:endParaRPr kumimoji="0" lang="en-US" altLang="ja-JP" sz="700" kern="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700" kern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設計支援</a:t>
            </a:r>
            <a:endParaRPr kumimoji="0" lang="en-US" altLang="ja-JP" sz="700" kern="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700" kern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システム</a:t>
            </a:r>
            <a:endParaRPr kumimoji="0" lang="en-US" altLang="ja-JP" sz="700" kern="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050" kern="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050" kern="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050" kern="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35" name="四角形: 1 つの角を切り取り 1 つの角を丸める 34">
            <a:extLst>
              <a:ext uri="{FF2B5EF4-FFF2-40B4-BE49-F238E27FC236}">
                <a16:creationId xmlns:a16="http://schemas.microsoft.com/office/drawing/2014/main" id="{6D257516-46CF-6B8C-98AE-F26174C6265F}"/>
              </a:ext>
            </a:extLst>
          </p:cNvPr>
          <p:cNvSpPr/>
          <p:nvPr/>
        </p:nvSpPr>
        <p:spPr>
          <a:xfrm rot="10800000" flipH="1">
            <a:off x="3168940" y="2476427"/>
            <a:ext cx="305356" cy="343959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FFC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CAF5F9E-119D-60CA-7696-C6B2E2317A9A}"/>
              </a:ext>
            </a:extLst>
          </p:cNvPr>
          <p:cNvSpPr txBox="1"/>
          <p:nvPr/>
        </p:nvSpPr>
        <p:spPr>
          <a:xfrm>
            <a:off x="3108827" y="2471877"/>
            <a:ext cx="4408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50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中間</a:t>
            </a:r>
            <a:endParaRPr lang="en-US" altLang="ja-JP" sz="50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  <a:p>
            <a:pPr algn="ctr">
              <a:defRPr/>
            </a:pPr>
            <a:r>
              <a:rPr lang="ja-JP" altLang="en-US" sz="50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ファイル</a:t>
            </a:r>
            <a:endParaRPr lang="en-US" altLang="ja-JP" sz="50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  <a:p>
            <a:pPr algn="ctr">
              <a:defRPr/>
            </a:pPr>
            <a:r>
              <a:rPr lang="ja-JP" altLang="en-US" sz="50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データ</a:t>
            </a:r>
            <a:endParaRPr lang="en-US" altLang="ja-JP" sz="50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14C39ED-350D-0453-6704-668C3BB80684}"/>
              </a:ext>
            </a:extLst>
          </p:cNvPr>
          <p:cNvSpPr txBox="1"/>
          <p:nvPr/>
        </p:nvSpPr>
        <p:spPr>
          <a:xfrm>
            <a:off x="7962962" y="3274009"/>
            <a:ext cx="13796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900" kern="0" dirty="0">
                <a:solidFill>
                  <a:srgbClr val="000000"/>
                </a:solidFill>
              </a:rPr>
              <a:t>データを確認</a:t>
            </a:r>
            <a:endParaRPr kumimoji="0" lang="en-US" altLang="ja-JP" sz="900" kern="0" dirty="0">
              <a:solidFill>
                <a:srgbClr val="00000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846FFD3-9FE9-F007-4C69-6B26F3FD9D10}"/>
              </a:ext>
            </a:extLst>
          </p:cNvPr>
          <p:cNvSpPr txBox="1"/>
          <p:nvPr/>
        </p:nvSpPr>
        <p:spPr>
          <a:xfrm>
            <a:off x="6301088" y="3881575"/>
            <a:ext cx="5997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8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図面</a:t>
            </a:r>
            <a:endParaRPr kumimoji="0" lang="ja-JP" altLang="en-US" sz="800" kern="0" dirty="0">
              <a:solidFill>
                <a:srgbClr val="000000"/>
              </a:solidFill>
            </a:endParaRPr>
          </a:p>
        </p:txBody>
      </p:sp>
      <p:sp>
        <p:nvSpPr>
          <p:cNvPr id="39" name="矢印: 下 38">
            <a:extLst>
              <a:ext uri="{FF2B5EF4-FFF2-40B4-BE49-F238E27FC236}">
                <a16:creationId xmlns:a16="http://schemas.microsoft.com/office/drawing/2014/main" id="{6BC67855-7F67-191E-5FA7-3AC72D17F08C}"/>
              </a:ext>
            </a:extLst>
          </p:cNvPr>
          <p:cNvSpPr/>
          <p:nvPr/>
        </p:nvSpPr>
        <p:spPr>
          <a:xfrm rot="16200000">
            <a:off x="3690941" y="2434833"/>
            <a:ext cx="156209" cy="457202"/>
          </a:xfrm>
          <a:prstGeom prst="downArrow">
            <a:avLst/>
          </a:prstGeom>
          <a:solidFill>
            <a:srgbClr val="BBE0E3"/>
          </a:solidFill>
          <a:ln w="635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7F2FC3E-D3CA-F897-A2B6-0B01AC67AC79}"/>
              </a:ext>
            </a:extLst>
          </p:cNvPr>
          <p:cNvSpPr txBox="1"/>
          <p:nvPr/>
        </p:nvSpPr>
        <p:spPr>
          <a:xfrm>
            <a:off x="3515043" y="2465845"/>
            <a:ext cx="5143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500" kern="0" dirty="0">
                <a:solidFill>
                  <a:srgbClr val="000000"/>
                </a:solidFill>
              </a:rPr>
              <a:t>自動変換</a:t>
            </a:r>
          </a:p>
        </p:txBody>
      </p:sp>
      <p:sp>
        <p:nvSpPr>
          <p:cNvPr id="41" name="矢印: 下 40">
            <a:extLst>
              <a:ext uri="{FF2B5EF4-FFF2-40B4-BE49-F238E27FC236}">
                <a16:creationId xmlns:a16="http://schemas.microsoft.com/office/drawing/2014/main" id="{326E7E11-681A-CC1E-7AD1-6D292421E8AA}"/>
              </a:ext>
            </a:extLst>
          </p:cNvPr>
          <p:cNvSpPr/>
          <p:nvPr/>
        </p:nvSpPr>
        <p:spPr>
          <a:xfrm rot="16200000">
            <a:off x="4473261" y="2502252"/>
            <a:ext cx="144677" cy="316969"/>
          </a:xfrm>
          <a:prstGeom prst="downArrow">
            <a:avLst/>
          </a:prstGeom>
          <a:solidFill>
            <a:srgbClr val="BBE0E3"/>
          </a:solidFill>
          <a:ln w="635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9A0BA93-BC66-9166-8519-80660047A916}"/>
              </a:ext>
            </a:extLst>
          </p:cNvPr>
          <p:cNvSpPr txBox="1"/>
          <p:nvPr/>
        </p:nvSpPr>
        <p:spPr>
          <a:xfrm>
            <a:off x="4315776" y="2314080"/>
            <a:ext cx="667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500" kern="0" dirty="0">
                <a:solidFill>
                  <a:srgbClr val="000000"/>
                </a:solidFill>
              </a:rPr>
              <a:t>工場製作機械に</a:t>
            </a:r>
            <a:endParaRPr kumimoji="0" lang="en-US" altLang="ja-JP" sz="500" kern="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500" kern="0" dirty="0">
                <a:solidFill>
                  <a:srgbClr val="000000"/>
                </a:solidFill>
              </a:rPr>
              <a:t>インプット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7B7A425-7097-F94B-AB15-BCCCDB1BDDF1}"/>
              </a:ext>
            </a:extLst>
          </p:cNvPr>
          <p:cNvSpPr txBox="1"/>
          <p:nvPr/>
        </p:nvSpPr>
        <p:spPr>
          <a:xfrm>
            <a:off x="2061326" y="3884213"/>
            <a:ext cx="123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6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lang="ja-JP" altLang="en-US" sz="6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建機の</a:t>
            </a:r>
            <a:endParaRPr lang="en-US" altLang="ja-JP" sz="6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6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制御に活用できる設計データ</a:t>
            </a: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DD332F2B-530F-6980-BC30-69512EECE212}"/>
              </a:ext>
            </a:extLst>
          </p:cNvPr>
          <p:cNvSpPr/>
          <p:nvPr/>
        </p:nvSpPr>
        <p:spPr>
          <a:xfrm>
            <a:off x="4304710" y="3675519"/>
            <a:ext cx="285750" cy="130175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5" name="テキスト ボックス 84">
            <a:extLst>
              <a:ext uri="{FF2B5EF4-FFF2-40B4-BE49-F238E27FC236}">
                <a16:creationId xmlns:a16="http://schemas.microsoft.com/office/drawing/2014/main" id="{A405C0E1-03A8-B268-44B7-51F2CB94E2CC}"/>
              </a:ext>
            </a:extLst>
          </p:cNvPr>
          <p:cNvSpPr txBox="1"/>
          <p:nvPr/>
        </p:nvSpPr>
        <p:spPr>
          <a:xfrm>
            <a:off x="2118865" y="4214053"/>
            <a:ext cx="1944000" cy="305352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短期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（今後</a:t>
            </a: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年程度）</a:t>
            </a:r>
            <a:endParaRPr lang="ja-JP" altLang="en-US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84">
            <a:extLst>
              <a:ext uri="{FF2B5EF4-FFF2-40B4-BE49-F238E27FC236}">
                <a16:creationId xmlns:a16="http://schemas.microsoft.com/office/drawing/2014/main" id="{4394CDE3-1A0D-014C-173B-E14474D19466}"/>
              </a:ext>
            </a:extLst>
          </p:cNvPr>
          <p:cNvSpPr txBox="1"/>
          <p:nvPr/>
        </p:nvSpPr>
        <p:spPr>
          <a:xfrm>
            <a:off x="4107886" y="4219045"/>
            <a:ext cx="1944000" cy="306000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中期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年後</a:t>
            </a:r>
            <a:r>
              <a:rPr lang="ja-JP" altLang="en-US" sz="1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程度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テキスト ボックス 84">
            <a:extLst>
              <a:ext uri="{FF2B5EF4-FFF2-40B4-BE49-F238E27FC236}">
                <a16:creationId xmlns:a16="http://schemas.microsoft.com/office/drawing/2014/main" id="{B6F15862-D798-04F3-5130-F60AE3C3FE33}"/>
              </a:ext>
            </a:extLst>
          </p:cNvPr>
          <p:cNvSpPr txBox="1"/>
          <p:nvPr/>
        </p:nvSpPr>
        <p:spPr>
          <a:xfrm>
            <a:off x="6105340" y="4221094"/>
            <a:ext cx="1944000" cy="306000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長期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年後</a:t>
            </a:r>
            <a:r>
              <a:rPr lang="ja-JP" altLang="en-US" sz="8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程度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84">
            <a:extLst>
              <a:ext uri="{FF2B5EF4-FFF2-40B4-BE49-F238E27FC236}">
                <a16:creationId xmlns:a16="http://schemas.microsoft.com/office/drawing/2014/main" id="{D7ACDC6B-4BDF-CA9E-8D4E-0F5F7E19D83C}"/>
              </a:ext>
            </a:extLst>
          </p:cNvPr>
          <p:cNvSpPr txBox="1"/>
          <p:nvPr/>
        </p:nvSpPr>
        <p:spPr>
          <a:xfrm>
            <a:off x="8142330" y="4229560"/>
            <a:ext cx="1080000" cy="306000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実現</a:t>
            </a:r>
          </a:p>
        </p:txBody>
      </p:sp>
      <p:sp>
        <p:nvSpPr>
          <p:cNvPr id="49" name="雲 48">
            <a:extLst>
              <a:ext uri="{FF2B5EF4-FFF2-40B4-BE49-F238E27FC236}">
                <a16:creationId xmlns:a16="http://schemas.microsoft.com/office/drawing/2014/main" id="{72F3F572-EFCF-C2DF-F205-2E25B6473425}"/>
              </a:ext>
            </a:extLst>
          </p:cNvPr>
          <p:cNvSpPr/>
          <p:nvPr/>
        </p:nvSpPr>
        <p:spPr>
          <a:xfrm>
            <a:off x="6942667" y="2458459"/>
            <a:ext cx="1159933" cy="1075268"/>
          </a:xfrm>
          <a:prstGeom prst="cloud">
            <a:avLst/>
          </a:prstGeom>
          <a:solidFill>
            <a:srgbClr val="CCECFF"/>
          </a:solidFill>
          <a:ln w="6350" cap="flat" cmpd="sng" algn="ctr">
            <a:solidFill>
              <a:srgbClr val="CCFFFF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7F4F93E-514C-7075-6591-AB51E74AD93D}"/>
              </a:ext>
            </a:extLst>
          </p:cNvPr>
          <p:cNvSpPr txBox="1"/>
          <p:nvPr/>
        </p:nvSpPr>
        <p:spPr>
          <a:xfrm>
            <a:off x="6360300" y="2101867"/>
            <a:ext cx="137962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8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工程情報</a:t>
            </a:r>
            <a:endParaRPr kumimoji="0" lang="ja-JP" altLang="en-US" sz="800" kern="0" dirty="0">
              <a:solidFill>
                <a:srgbClr val="000000"/>
              </a:solidFill>
            </a:endParaRPr>
          </a:p>
        </p:txBody>
      </p:sp>
      <p:sp>
        <p:nvSpPr>
          <p:cNvPr id="51" name="左右矢印 21">
            <a:extLst>
              <a:ext uri="{FF2B5EF4-FFF2-40B4-BE49-F238E27FC236}">
                <a16:creationId xmlns:a16="http://schemas.microsoft.com/office/drawing/2014/main" id="{DB04C175-483D-05BC-3916-4A74FDA458D4}"/>
              </a:ext>
            </a:extLst>
          </p:cNvPr>
          <p:cNvSpPr/>
          <p:nvPr/>
        </p:nvSpPr>
        <p:spPr>
          <a:xfrm>
            <a:off x="8212667" y="2929102"/>
            <a:ext cx="340578" cy="203202"/>
          </a:xfrm>
          <a:prstGeom prst="leftRightArrow">
            <a:avLst>
              <a:gd name="adj1" fmla="val 43278"/>
              <a:gd name="adj2" fmla="val 50000"/>
            </a:avLst>
          </a:prstGeom>
          <a:solidFill>
            <a:srgbClr val="F79646"/>
          </a:solidFill>
          <a:ln w="25400" cap="flat" cmpd="sng" algn="ctr">
            <a:solidFill>
              <a:srgbClr val="B66D31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2" name="四角形: 1 つの角を切り取り 1 つの角を丸める 51">
            <a:extLst>
              <a:ext uri="{FF2B5EF4-FFF2-40B4-BE49-F238E27FC236}">
                <a16:creationId xmlns:a16="http://schemas.microsoft.com/office/drawing/2014/main" id="{2B0C6284-5A2D-01F3-29B6-E2354C2CBFA3}"/>
              </a:ext>
            </a:extLst>
          </p:cNvPr>
          <p:cNvSpPr/>
          <p:nvPr/>
        </p:nvSpPr>
        <p:spPr>
          <a:xfrm>
            <a:off x="7306175" y="2795754"/>
            <a:ext cx="321735" cy="359834"/>
          </a:xfrm>
          <a:prstGeom prst="snipRoundRect">
            <a:avLst/>
          </a:prstGeom>
          <a:solidFill>
            <a:srgbClr val="FFFFC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DA1EB01-13CC-A1FA-6580-9BDA36E963C9}"/>
              </a:ext>
            </a:extLst>
          </p:cNvPr>
          <p:cNvSpPr txBox="1"/>
          <p:nvPr/>
        </p:nvSpPr>
        <p:spPr>
          <a:xfrm>
            <a:off x="7255376" y="2838089"/>
            <a:ext cx="529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60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デジタル</a:t>
            </a:r>
            <a:endParaRPr lang="en-US" altLang="ja-JP" sz="60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  <a:p>
            <a:pPr>
              <a:defRPr/>
            </a:pPr>
            <a:r>
              <a:rPr lang="ja-JP" altLang="en-US" sz="60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データ</a:t>
            </a:r>
          </a:p>
        </p:txBody>
      </p:sp>
      <p:sp>
        <p:nvSpPr>
          <p:cNvPr id="54" name="四角形: 1 つの角を切り取り 1 つの角を丸める 53">
            <a:extLst>
              <a:ext uri="{FF2B5EF4-FFF2-40B4-BE49-F238E27FC236}">
                <a16:creationId xmlns:a16="http://schemas.microsoft.com/office/drawing/2014/main" id="{CC982A81-21FB-6654-F7C1-61632CECC29B}"/>
              </a:ext>
            </a:extLst>
          </p:cNvPr>
          <p:cNvSpPr/>
          <p:nvPr/>
        </p:nvSpPr>
        <p:spPr>
          <a:xfrm>
            <a:off x="7331575" y="2846554"/>
            <a:ext cx="321735" cy="359834"/>
          </a:xfrm>
          <a:prstGeom prst="snipRoundRect">
            <a:avLst/>
          </a:prstGeom>
          <a:solidFill>
            <a:srgbClr val="FFFFC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C0BEADC-0C62-B77E-0A8B-6B148562CF0E}"/>
              </a:ext>
            </a:extLst>
          </p:cNvPr>
          <p:cNvSpPr txBox="1"/>
          <p:nvPr/>
        </p:nvSpPr>
        <p:spPr>
          <a:xfrm>
            <a:off x="7280776" y="2888889"/>
            <a:ext cx="529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60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デジタル</a:t>
            </a:r>
            <a:endParaRPr lang="en-US" altLang="ja-JP" sz="60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  <a:p>
            <a:pPr>
              <a:defRPr/>
            </a:pPr>
            <a:r>
              <a:rPr lang="ja-JP" altLang="en-US" sz="60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データ</a:t>
            </a:r>
          </a:p>
        </p:txBody>
      </p:sp>
      <p:sp>
        <p:nvSpPr>
          <p:cNvPr id="56" name="四角形: 1 つの角を切り取り 1 つの角を丸める 55">
            <a:extLst>
              <a:ext uri="{FF2B5EF4-FFF2-40B4-BE49-F238E27FC236}">
                <a16:creationId xmlns:a16="http://schemas.microsoft.com/office/drawing/2014/main" id="{E24B2007-11C8-1E30-E0AD-7A23DC28ECB5}"/>
              </a:ext>
            </a:extLst>
          </p:cNvPr>
          <p:cNvSpPr/>
          <p:nvPr/>
        </p:nvSpPr>
        <p:spPr>
          <a:xfrm>
            <a:off x="7360150" y="2903704"/>
            <a:ext cx="321735" cy="359834"/>
          </a:xfrm>
          <a:prstGeom prst="snipRoundRect">
            <a:avLst/>
          </a:prstGeom>
          <a:solidFill>
            <a:srgbClr val="FFFFC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D39B15E-FC9A-49B8-FF31-AA1E4A968CD4}"/>
              </a:ext>
            </a:extLst>
          </p:cNvPr>
          <p:cNvSpPr txBox="1"/>
          <p:nvPr/>
        </p:nvSpPr>
        <p:spPr>
          <a:xfrm>
            <a:off x="7132607" y="2924871"/>
            <a:ext cx="957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100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データ共有</a:t>
            </a:r>
          </a:p>
        </p:txBody>
      </p:sp>
      <p:sp>
        <p:nvSpPr>
          <p:cNvPr id="58" name="直角三角形 57">
            <a:extLst>
              <a:ext uri="{FF2B5EF4-FFF2-40B4-BE49-F238E27FC236}">
                <a16:creationId xmlns:a16="http://schemas.microsoft.com/office/drawing/2014/main" id="{A99DF7F5-7FBE-916C-A476-5096A1A968C8}"/>
              </a:ext>
            </a:extLst>
          </p:cNvPr>
          <p:cNvSpPr/>
          <p:nvPr/>
        </p:nvSpPr>
        <p:spPr>
          <a:xfrm rot="5400000">
            <a:off x="3422862" y="2764295"/>
            <a:ext cx="47729" cy="57258"/>
          </a:xfrm>
          <a:prstGeom prst="rtTriangle">
            <a:avLst/>
          </a:prstGeom>
          <a:solidFill>
            <a:srgbClr val="FFFFC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9" name="四角形: 1 つの角を切り取り 1 つの角を丸める 58">
            <a:extLst>
              <a:ext uri="{FF2B5EF4-FFF2-40B4-BE49-F238E27FC236}">
                <a16:creationId xmlns:a16="http://schemas.microsoft.com/office/drawing/2014/main" id="{40C2F5C4-8946-9640-01D1-1C23FE1033FC}"/>
              </a:ext>
            </a:extLst>
          </p:cNvPr>
          <p:cNvSpPr/>
          <p:nvPr/>
        </p:nvSpPr>
        <p:spPr>
          <a:xfrm rot="10800000" flipH="1">
            <a:off x="4032541" y="2472194"/>
            <a:ext cx="305356" cy="343959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FFC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1ED340A-18EF-73B5-7D56-A5094310F181}"/>
              </a:ext>
            </a:extLst>
          </p:cNvPr>
          <p:cNvSpPr txBox="1"/>
          <p:nvPr/>
        </p:nvSpPr>
        <p:spPr>
          <a:xfrm>
            <a:off x="3972428" y="2467644"/>
            <a:ext cx="4408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50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橋梁工場製作</a:t>
            </a:r>
            <a:endParaRPr lang="en-US" altLang="ja-JP" sz="50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  <a:p>
            <a:pPr algn="ctr">
              <a:defRPr/>
            </a:pPr>
            <a:r>
              <a:rPr lang="ja-JP" altLang="en-US" sz="50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データ</a:t>
            </a:r>
            <a:endParaRPr lang="en-US" altLang="ja-JP" sz="50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61" name="直角三角形 60">
            <a:extLst>
              <a:ext uri="{FF2B5EF4-FFF2-40B4-BE49-F238E27FC236}">
                <a16:creationId xmlns:a16="http://schemas.microsoft.com/office/drawing/2014/main" id="{FBF96A0D-52BD-0D77-36F2-F0BEE16A2E08}"/>
              </a:ext>
            </a:extLst>
          </p:cNvPr>
          <p:cNvSpPr/>
          <p:nvPr/>
        </p:nvSpPr>
        <p:spPr>
          <a:xfrm rot="5400000">
            <a:off x="4286463" y="2760062"/>
            <a:ext cx="47729" cy="57258"/>
          </a:xfrm>
          <a:prstGeom prst="rtTriangle">
            <a:avLst/>
          </a:prstGeom>
          <a:solidFill>
            <a:srgbClr val="FFFFC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0442F5A8-6C33-75A2-8BBC-9F59E76FD8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948377"/>
            <a:ext cx="1412240" cy="1251758"/>
          </a:xfrm>
          <a:prstGeom prst="rect">
            <a:avLst/>
          </a:prstGeom>
        </p:spPr>
      </p:pic>
      <p:sp>
        <p:nvSpPr>
          <p:cNvPr id="63" name="矢印: 下 62">
            <a:extLst>
              <a:ext uri="{FF2B5EF4-FFF2-40B4-BE49-F238E27FC236}">
                <a16:creationId xmlns:a16="http://schemas.microsoft.com/office/drawing/2014/main" id="{62D6E63C-5EB7-F0E0-56FE-37E82EB9F863}"/>
              </a:ext>
            </a:extLst>
          </p:cNvPr>
          <p:cNvSpPr/>
          <p:nvPr/>
        </p:nvSpPr>
        <p:spPr>
          <a:xfrm rot="16200000">
            <a:off x="2094129" y="2502568"/>
            <a:ext cx="112288" cy="277813"/>
          </a:xfrm>
          <a:prstGeom prst="downArrow">
            <a:avLst/>
          </a:prstGeom>
          <a:solidFill>
            <a:srgbClr val="BBE0E3"/>
          </a:solidFill>
          <a:ln w="635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E0CDE0DC-03C1-A415-47AF-FB5DEB6155B5}"/>
              </a:ext>
            </a:extLst>
          </p:cNvPr>
          <p:cNvSpPr txBox="1"/>
          <p:nvPr/>
        </p:nvSpPr>
        <p:spPr>
          <a:xfrm>
            <a:off x="1909763" y="2766200"/>
            <a:ext cx="5143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500" kern="0" dirty="0">
                <a:solidFill>
                  <a:srgbClr val="000000"/>
                </a:solidFill>
              </a:rPr>
              <a:t>自動変換</a:t>
            </a:r>
          </a:p>
        </p:txBody>
      </p:sp>
      <p:sp>
        <p:nvSpPr>
          <p:cNvPr id="65" name="テキスト ボックス 84">
            <a:extLst>
              <a:ext uri="{FF2B5EF4-FFF2-40B4-BE49-F238E27FC236}">
                <a16:creationId xmlns:a16="http://schemas.microsoft.com/office/drawing/2014/main" id="{4210E90B-72C4-B551-3370-A88A27D50083}"/>
              </a:ext>
            </a:extLst>
          </p:cNvPr>
          <p:cNvSpPr txBox="1"/>
          <p:nvPr/>
        </p:nvSpPr>
        <p:spPr>
          <a:xfrm>
            <a:off x="8142330" y="4584921"/>
            <a:ext cx="1080000" cy="1851802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prstDash val="dash"/>
          </a:ln>
        </p:spPr>
        <p:txBody>
          <a:bodyPr wrap="square" rtlCol="0" anchor="ctr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建設現場の</a:t>
            </a:r>
            <a:endParaRPr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ペーパーレス</a:t>
            </a:r>
            <a:endParaRPr lang="en-US" altLang="ja-JP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シームレスなデータ</a:t>
            </a:r>
            <a:b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共有・連携</a:t>
            </a:r>
            <a:endParaRPr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40B84FC2-A59C-AA85-7606-11DCC8325537}"/>
              </a:ext>
            </a:extLst>
          </p:cNvPr>
          <p:cNvGrpSpPr/>
          <p:nvPr/>
        </p:nvGrpSpPr>
        <p:grpSpPr>
          <a:xfrm>
            <a:off x="2115795" y="5383662"/>
            <a:ext cx="3931200" cy="503729"/>
            <a:chOff x="1734795" y="5708812"/>
            <a:chExt cx="3931200" cy="579487"/>
          </a:xfrm>
        </p:grpSpPr>
        <p:sp>
          <p:nvSpPr>
            <p:cNvPr id="67" name="ホームベース 207">
              <a:extLst>
                <a:ext uri="{FF2B5EF4-FFF2-40B4-BE49-F238E27FC236}">
                  <a16:creationId xmlns:a16="http://schemas.microsoft.com/office/drawing/2014/main" id="{92974947-9167-F4BC-85EF-B4FFDCE703EB}"/>
                </a:ext>
              </a:extLst>
            </p:cNvPr>
            <p:cNvSpPr/>
            <p:nvPr/>
          </p:nvSpPr>
          <p:spPr>
            <a:xfrm>
              <a:off x="1734795" y="6000299"/>
              <a:ext cx="3931200" cy="288000"/>
            </a:xfrm>
            <a:prstGeom prst="homePlate">
              <a:avLst>
                <a:gd name="adj" fmla="val 30327"/>
              </a:avLst>
            </a:prstGeom>
            <a:solidFill>
              <a:srgbClr val="DAEDE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プロジェクト全体のデータ共有</a:t>
              </a:r>
              <a:endParaRPr kumimoji="0" lang="en-US" altLang="ja-JP" sz="1200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8" name="ホームベース 207">
              <a:extLst>
                <a:ext uri="{FF2B5EF4-FFF2-40B4-BE49-F238E27FC236}">
                  <a16:creationId xmlns:a16="http://schemas.microsoft.com/office/drawing/2014/main" id="{638AFB37-D7F3-521D-EEC1-0D40779AA93E}"/>
                </a:ext>
              </a:extLst>
            </p:cNvPr>
            <p:cNvSpPr/>
            <p:nvPr/>
          </p:nvSpPr>
          <p:spPr>
            <a:xfrm>
              <a:off x="1734797" y="5708812"/>
              <a:ext cx="1944000" cy="288000"/>
            </a:xfrm>
            <a:prstGeom prst="homePlate">
              <a:avLst>
                <a:gd name="adj" fmla="val 30327"/>
              </a:avLst>
            </a:prstGeom>
            <a:solidFill>
              <a:srgbClr val="DAEDE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現場データ共有基盤</a:t>
              </a:r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DC631AA6-3B80-AF75-087F-96E5ADA36ADF}"/>
              </a:ext>
            </a:extLst>
          </p:cNvPr>
          <p:cNvGrpSpPr/>
          <p:nvPr/>
        </p:nvGrpSpPr>
        <p:grpSpPr>
          <a:xfrm>
            <a:off x="2115797" y="5927366"/>
            <a:ext cx="5940000" cy="501170"/>
            <a:chOff x="1734797" y="6278396"/>
            <a:chExt cx="5940000" cy="576543"/>
          </a:xfrm>
        </p:grpSpPr>
        <p:sp>
          <p:nvSpPr>
            <p:cNvPr id="70" name="ホームベース 207">
              <a:extLst>
                <a:ext uri="{FF2B5EF4-FFF2-40B4-BE49-F238E27FC236}">
                  <a16:creationId xmlns:a16="http://schemas.microsoft.com/office/drawing/2014/main" id="{AFE96943-E5BE-B383-661C-7158197B609E}"/>
                </a:ext>
              </a:extLst>
            </p:cNvPr>
            <p:cNvSpPr/>
            <p:nvPr/>
          </p:nvSpPr>
          <p:spPr>
            <a:xfrm>
              <a:off x="1734797" y="6278396"/>
              <a:ext cx="5940000" cy="288000"/>
            </a:xfrm>
            <a:prstGeom prst="homePlate">
              <a:avLst>
                <a:gd name="adj" fmla="val 30327"/>
              </a:avLst>
            </a:prstGeom>
            <a:solidFill>
              <a:srgbClr val="DAEDE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施工管理・監督・検査のためのアプリケーションの開発・実装</a:t>
              </a:r>
            </a:p>
          </p:txBody>
        </p:sp>
        <p:sp>
          <p:nvSpPr>
            <p:cNvPr id="71" name="ホームベース 207">
              <a:extLst>
                <a:ext uri="{FF2B5EF4-FFF2-40B4-BE49-F238E27FC236}">
                  <a16:creationId xmlns:a16="http://schemas.microsoft.com/office/drawing/2014/main" id="{58BB7BD5-DD80-BE8D-220E-A2B28FC9ED4E}"/>
                </a:ext>
              </a:extLst>
            </p:cNvPr>
            <p:cNvSpPr/>
            <p:nvPr/>
          </p:nvSpPr>
          <p:spPr>
            <a:xfrm>
              <a:off x="1734797" y="6566939"/>
              <a:ext cx="5940000" cy="288000"/>
            </a:xfrm>
            <a:prstGeom prst="homePlate">
              <a:avLst>
                <a:gd name="adj" fmla="val 30327"/>
              </a:avLst>
            </a:prstGeom>
            <a:solidFill>
              <a:srgbClr val="DAEDE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ＢＩツールでの監督・検査、書類削減（ペーパーレス化）</a:t>
              </a:r>
            </a:p>
          </p:txBody>
        </p:sp>
      </p:grp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98135D6C-5663-E152-3053-F974804EA0E7}"/>
              </a:ext>
            </a:extLst>
          </p:cNvPr>
          <p:cNvSpPr/>
          <p:nvPr/>
        </p:nvSpPr>
        <p:spPr>
          <a:xfrm>
            <a:off x="592451" y="5387326"/>
            <a:ext cx="1440000" cy="484646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27000" tIns="54000" rIns="27000" bIns="27000" rtlCol="0" anchor="ctr" anchorCtr="1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データ共有基盤の</a:t>
            </a:r>
            <a:endParaRPr lang="en-US" altLang="ja-JP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整備</a:t>
            </a:r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6B026C8A-D536-CBEE-B983-7F0B2F55F611}"/>
              </a:ext>
            </a:extLst>
          </p:cNvPr>
          <p:cNvGrpSpPr/>
          <p:nvPr/>
        </p:nvGrpSpPr>
        <p:grpSpPr>
          <a:xfrm>
            <a:off x="2115797" y="4563310"/>
            <a:ext cx="3929403" cy="489407"/>
            <a:chOff x="1734796" y="5128238"/>
            <a:chExt cx="3929403" cy="563011"/>
          </a:xfrm>
        </p:grpSpPr>
        <p:sp>
          <p:nvSpPr>
            <p:cNvPr id="74" name="ホームベース 207">
              <a:extLst>
                <a:ext uri="{FF2B5EF4-FFF2-40B4-BE49-F238E27FC236}">
                  <a16:creationId xmlns:a16="http://schemas.microsoft.com/office/drawing/2014/main" id="{1CBFF32A-32DF-6859-D9ED-430E5DB363D1}"/>
                </a:ext>
              </a:extLst>
            </p:cNvPr>
            <p:cNvSpPr/>
            <p:nvPr/>
          </p:nvSpPr>
          <p:spPr>
            <a:xfrm>
              <a:off x="3411089" y="5128238"/>
              <a:ext cx="2251329" cy="288000"/>
            </a:xfrm>
            <a:prstGeom prst="homePlate">
              <a:avLst>
                <a:gd name="adj" fmla="val 30327"/>
              </a:avLst>
            </a:prstGeom>
            <a:solidFill>
              <a:srgbClr val="DAEDE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200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3D</a:t>
              </a:r>
              <a:r>
                <a:rPr kumimoji="0" lang="ja-JP" altLang="en-US" sz="1200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設計標準化</a:t>
              </a:r>
            </a:p>
          </p:txBody>
        </p:sp>
        <p:sp>
          <p:nvSpPr>
            <p:cNvPr id="75" name="ホームベース 207">
              <a:extLst>
                <a:ext uri="{FF2B5EF4-FFF2-40B4-BE49-F238E27FC236}">
                  <a16:creationId xmlns:a16="http://schemas.microsoft.com/office/drawing/2014/main" id="{7E252F4F-D18B-7BC8-81C5-8141E5851A46}"/>
                </a:ext>
              </a:extLst>
            </p:cNvPr>
            <p:cNvSpPr/>
            <p:nvPr/>
          </p:nvSpPr>
          <p:spPr>
            <a:xfrm>
              <a:off x="1734797" y="5130829"/>
              <a:ext cx="1944000" cy="288000"/>
            </a:xfrm>
            <a:prstGeom prst="homePlate">
              <a:avLst>
                <a:gd name="adj" fmla="val 30327"/>
              </a:avLst>
            </a:prstGeom>
            <a:solidFill>
              <a:srgbClr val="DAEDE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200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3D</a:t>
              </a:r>
              <a:r>
                <a:rPr kumimoji="0" lang="ja-JP" altLang="en-US" sz="1200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設計標準化（主要構造物）</a:t>
              </a:r>
            </a:p>
          </p:txBody>
        </p:sp>
        <p:sp>
          <p:nvSpPr>
            <p:cNvPr id="103" name="ホームベース 207">
              <a:extLst>
                <a:ext uri="{FF2B5EF4-FFF2-40B4-BE49-F238E27FC236}">
                  <a16:creationId xmlns:a16="http://schemas.microsoft.com/office/drawing/2014/main" id="{4C93E4C2-0E1D-DCE8-623C-E43A55ADF12B}"/>
                </a:ext>
              </a:extLst>
            </p:cNvPr>
            <p:cNvSpPr/>
            <p:nvPr/>
          </p:nvSpPr>
          <p:spPr>
            <a:xfrm>
              <a:off x="1734796" y="5403249"/>
              <a:ext cx="3929403" cy="288000"/>
            </a:xfrm>
            <a:prstGeom prst="homePlate">
              <a:avLst>
                <a:gd name="adj" fmla="val 30327"/>
              </a:avLst>
            </a:prstGeom>
            <a:solidFill>
              <a:srgbClr val="DAEDE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200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BIM/CIM </a:t>
              </a:r>
              <a:r>
                <a:rPr kumimoji="0" lang="ja-JP" altLang="en-US" sz="1200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属性情報の標準化</a:t>
              </a:r>
            </a:p>
          </p:txBody>
        </p:sp>
      </p:grp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CB01E4C6-DAA4-B6B3-8E47-AE5171BCD81C}"/>
              </a:ext>
            </a:extLst>
          </p:cNvPr>
          <p:cNvSpPr txBox="1"/>
          <p:nvPr/>
        </p:nvSpPr>
        <p:spPr>
          <a:xfrm>
            <a:off x="6616364" y="3279135"/>
            <a:ext cx="137962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8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出来高情報</a:t>
            </a:r>
            <a:endParaRPr kumimoji="0" lang="ja-JP" altLang="en-US" sz="800" kern="0" dirty="0">
              <a:solidFill>
                <a:srgbClr val="000000"/>
              </a:solidFill>
            </a:endParaRPr>
          </a:p>
        </p:txBody>
      </p:sp>
      <p:sp>
        <p:nvSpPr>
          <p:cNvPr id="105" name="テキスト ボックス 75">
            <a:extLst>
              <a:ext uri="{FF2B5EF4-FFF2-40B4-BE49-F238E27FC236}">
                <a16:creationId xmlns:a16="http://schemas.microsoft.com/office/drawing/2014/main" id="{F5C8ED15-9294-BF40-C457-0E5EC2C80E2B}"/>
              </a:ext>
            </a:extLst>
          </p:cNvPr>
          <p:cNvSpPr txBox="1"/>
          <p:nvPr/>
        </p:nvSpPr>
        <p:spPr>
          <a:xfrm>
            <a:off x="5830303" y="6436723"/>
            <a:ext cx="2439613" cy="230832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txBody>
          <a:bodyPr wrap="square" rtlCol="0">
            <a:spAutoFit/>
          </a:bodyPr>
          <a:lstStyle/>
          <a:p>
            <a:pPr defTabSz="914418">
              <a:defRPr/>
            </a:pPr>
            <a:r>
              <a:rPr lang="en-US" altLang="ja-JP" sz="9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今後の技術開発状況等に応じて適宜更新</a:t>
            </a: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02D6913F-08BC-F3C4-FAC8-7A56BCF40055}"/>
              </a:ext>
            </a:extLst>
          </p:cNvPr>
          <p:cNvSpPr/>
          <p:nvPr/>
        </p:nvSpPr>
        <p:spPr>
          <a:xfrm>
            <a:off x="592452" y="5071876"/>
            <a:ext cx="1440001" cy="250349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27000" tIns="54000" rIns="27000" bIns="27000" rtlCol="0" anchor="ctr" anchorCtr="1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デジタルツイン</a:t>
            </a:r>
          </a:p>
        </p:txBody>
      </p:sp>
      <p:sp>
        <p:nvSpPr>
          <p:cNvPr id="107" name="ホームベース 207">
            <a:extLst>
              <a:ext uri="{FF2B5EF4-FFF2-40B4-BE49-F238E27FC236}">
                <a16:creationId xmlns:a16="http://schemas.microsoft.com/office/drawing/2014/main" id="{4400112E-58C7-3DF7-988E-3163A8AF86BA}"/>
              </a:ext>
            </a:extLst>
          </p:cNvPr>
          <p:cNvSpPr/>
          <p:nvPr/>
        </p:nvSpPr>
        <p:spPr>
          <a:xfrm>
            <a:off x="5927915" y="5092028"/>
            <a:ext cx="2101850" cy="250349"/>
          </a:xfrm>
          <a:prstGeom prst="homePlate">
            <a:avLst>
              <a:gd name="adj" fmla="val 30327"/>
            </a:avLst>
          </a:prstGeom>
          <a:solidFill>
            <a:srgbClr val="DAEDE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00" kern="0" dirty="0">
                <a:solidFill>
                  <a:srgbClr val="000000"/>
                </a:solidFill>
                <a:latin typeface="Arial"/>
                <a:ea typeface="ＭＳ Ｐゴシック"/>
              </a:rPr>
              <a:t>自動設計技術の開発促進・導入</a:t>
            </a:r>
          </a:p>
        </p:txBody>
      </p:sp>
      <p:sp>
        <p:nvSpPr>
          <p:cNvPr id="108" name="ホームベース 207">
            <a:extLst>
              <a:ext uri="{FF2B5EF4-FFF2-40B4-BE49-F238E27FC236}">
                <a16:creationId xmlns:a16="http://schemas.microsoft.com/office/drawing/2014/main" id="{0AED1562-AE50-4061-BDC1-B49830054136}"/>
              </a:ext>
            </a:extLst>
          </p:cNvPr>
          <p:cNvSpPr/>
          <p:nvPr/>
        </p:nvSpPr>
        <p:spPr>
          <a:xfrm>
            <a:off x="2117970" y="5089632"/>
            <a:ext cx="3985939" cy="250349"/>
          </a:xfrm>
          <a:prstGeom prst="homePlate">
            <a:avLst>
              <a:gd name="adj" fmla="val 30327"/>
            </a:avLst>
          </a:prstGeom>
          <a:solidFill>
            <a:srgbClr val="DAEDE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100" kern="0" dirty="0">
                <a:solidFill>
                  <a:srgbClr val="000000"/>
                </a:solidFill>
                <a:latin typeface="Arial"/>
                <a:ea typeface="ＭＳ Ｐゴシック"/>
              </a:rPr>
              <a:t>デジタルツインの施工計画</a:t>
            </a: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95FF8037-522C-A4AA-3D4B-59E6F9DDB9FB}"/>
              </a:ext>
            </a:extLst>
          </p:cNvPr>
          <p:cNvSpPr/>
          <p:nvPr/>
        </p:nvSpPr>
        <p:spPr>
          <a:xfrm>
            <a:off x="508001" y="1792739"/>
            <a:ext cx="2483993" cy="22912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設計データの積算への活用</a:t>
            </a:r>
            <a:endParaRPr kumimoji="0" lang="en-US" altLang="ja-JP" sz="1200" b="1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" name="スライド番号プレースホルダー 6">
            <a:extLst>
              <a:ext uri="{FF2B5EF4-FFF2-40B4-BE49-F238E27FC236}">
                <a16:creationId xmlns:a16="http://schemas.microsoft.com/office/drawing/2014/main" id="{70A8EE70-5899-E90D-5934-CBD1D85A90BD}"/>
              </a:ext>
            </a:extLst>
          </p:cNvPr>
          <p:cNvSpPr txBox="1">
            <a:spLocks/>
          </p:cNvSpPr>
          <p:nvPr/>
        </p:nvSpPr>
        <p:spPr>
          <a:xfrm>
            <a:off x="9060052" y="6457392"/>
            <a:ext cx="464949" cy="3590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DE9C2EA1-6911-4BAC-954D-0A2DD024DDCF}" type="slidenum">
              <a:rPr lang="en-US" altLang="ja-JP">
                <a:solidFill>
                  <a:prstClr val="black"/>
                </a:solidFill>
              </a:rPr>
              <a:pPr algn="r">
                <a:defRPr/>
              </a:pPr>
              <a:t>2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427E3EFF-31CB-1459-A320-5344698DEA7A}"/>
              </a:ext>
            </a:extLst>
          </p:cNvPr>
          <p:cNvSpPr/>
          <p:nvPr/>
        </p:nvSpPr>
        <p:spPr>
          <a:xfrm>
            <a:off x="473497" y="595393"/>
            <a:ext cx="8959006" cy="58477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ＭＳ Ｐゴシック" panose="020B0600070205080204" pitchFamily="50" charset="-128"/>
              <a:buChar char="○"/>
            </a:pP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</a:t>
            </a: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データの活用など</a:t>
            </a: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BIM/CIM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によりデジタルデータの最大限の活用を図るとともに、現場データの活用による書類削減（ペーパーレス化）・施工管理の高度化、検査の効率化を進める。</a:t>
            </a:r>
          </a:p>
        </p:txBody>
      </p:sp>
    </p:spTree>
    <p:extLst>
      <p:ext uri="{BB962C8B-B14F-4D97-AF65-F5344CB8AC3E}">
        <p14:creationId xmlns:p14="http://schemas.microsoft.com/office/powerpoint/2010/main" val="345921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 txBox="1">
            <a:spLocks/>
          </p:cNvSpPr>
          <p:nvPr/>
        </p:nvSpPr>
        <p:spPr>
          <a:xfrm>
            <a:off x="135208" y="0"/>
            <a:ext cx="5699541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11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235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353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47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87C8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+mj-cs"/>
              </a:rPr>
              <a:t>ＢＩＭ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87C8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+mj-cs"/>
              </a:rPr>
              <a:t>/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87C8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+mj-cs"/>
              </a:rPr>
              <a:t>ＣＩＭ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4087C8"/>
              </a:solidFill>
              <a:effectLst/>
              <a:uLnTx/>
              <a:uFillTx/>
              <a:latin typeface="HGP創英角ｺﾞｼｯｸUB"/>
              <a:ea typeface="HGP創英角ｺﾞｼｯｸUB"/>
              <a:cs typeface="+mj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27B41-2386-4A21-B951-E27F163E3EEA}" type="slidenum">
              <a:rPr lang="en-US" altLang="ja-JP" smtClean="0">
                <a:solidFill>
                  <a:prstClr val="black"/>
                </a:solidFill>
                <a:latin typeface="Arial"/>
              </a:rPr>
              <a:pPr>
                <a:defRPr/>
              </a:pPr>
              <a:t>3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テキスト ボックス 59"/>
          <p:cNvSpPr txBox="1"/>
          <p:nvPr/>
        </p:nvSpPr>
        <p:spPr>
          <a:xfrm>
            <a:off x="438270" y="1282894"/>
            <a:ext cx="9029459" cy="16004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BIM/CIM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Building/Construction Information Modeling, Management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b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dirty="0"/>
              <a:t>建設事業で取扱う情報をデジタル化することにより、調査・測量・設計・施工・維持管理等の建設事業の各段階に携わる受発注者のデータ活用・共有を容易にし、建設事業全体における一連の建設生産・管理システムの効率化を図ること。</a:t>
            </a:r>
            <a:endParaRPr lang="en-US" altLang="ja-JP" dirty="0"/>
          </a:p>
          <a:p>
            <a:r>
              <a:rPr lang="ja-JP" altLang="en-US" dirty="0"/>
              <a:t> 情報共有の手段として、３次元モデルや参照資料を使用する。 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468181" y="3732986"/>
            <a:ext cx="368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BIM/CIM</a:t>
            </a:r>
            <a:r>
              <a:rPr kumimoji="1" lang="ja-JP" altLang="en-US" dirty="0"/>
              <a:t>で使用する主なデータ</a:t>
            </a:r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37B94A4E-D34B-BADF-66F9-A49D039E8CC0}"/>
              </a:ext>
            </a:extLst>
          </p:cNvPr>
          <p:cNvSpPr txBox="1"/>
          <p:nvPr/>
        </p:nvSpPr>
        <p:spPr>
          <a:xfrm>
            <a:off x="207080" y="4221088"/>
            <a:ext cx="1352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３次元モデル</a:t>
            </a:r>
          </a:p>
        </p:txBody>
      </p:sp>
      <p:sp>
        <p:nvSpPr>
          <p:cNvPr id="222" name="正方形/長方形 221">
            <a:extLst>
              <a:ext uri="{FF2B5EF4-FFF2-40B4-BE49-F238E27FC236}">
                <a16:creationId xmlns:a16="http://schemas.microsoft.com/office/drawing/2014/main" id="{0ACC95EB-0DFC-F91B-6541-DFCFE79E60E8}"/>
              </a:ext>
            </a:extLst>
          </p:cNvPr>
          <p:cNvSpPr/>
          <p:nvPr/>
        </p:nvSpPr>
        <p:spPr>
          <a:xfrm>
            <a:off x="212711" y="4233960"/>
            <a:ext cx="2160000" cy="18000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7CCA71A-D02B-5C9C-971A-2FB4C2A653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629" y="4538249"/>
            <a:ext cx="1920239" cy="127646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F930AC-8C98-DD77-0213-D2D2FE980770}"/>
              </a:ext>
            </a:extLst>
          </p:cNvPr>
          <p:cNvSpPr txBox="1"/>
          <p:nvPr/>
        </p:nvSpPr>
        <p:spPr>
          <a:xfrm>
            <a:off x="4726517" y="4224270"/>
            <a:ext cx="183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２次元図面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80D3DA8-6955-FF04-F049-BD8A2A52589D}"/>
              </a:ext>
            </a:extLst>
          </p:cNvPr>
          <p:cNvSpPr/>
          <p:nvPr/>
        </p:nvSpPr>
        <p:spPr>
          <a:xfrm>
            <a:off x="4772573" y="4237142"/>
            <a:ext cx="2160000" cy="179705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2C52A46-ECD0-D78F-0E16-F19FE63CB4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308" y="4757397"/>
            <a:ext cx="2068642" cy="95468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BFC9A8-CB23-FAAB-B570-C2DB2A3B526C}"/>
              </a:ext>
            </a:extLst>
          </p:cNvPr>
          <p:cNvSpPr txBox="1"/>
          <p:nvPr/>
        </p:nvSpPr>
        <p:spPr>
          <a:xfrm>
            <a:off x="7009555" y="4222294"/>
            <a:ext cx="1352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GIS</a:t>
            </a:r>
            <a:r>
              <a:rPr lang="ja-JP" altLang="en-US" sz="1400" dirty="0"/>
              <a:t>データ</a:t>
            </a:r>
            <a:endParaRPr kumimoji="1" lang="ja-JP" altLang="en-US" sz="1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ADFF3BE-1DE6-3861-56F5-7F5E7C54E936}"/>
              </a:ext>
            </a:extLst>
          </p:cNvPr>
          <p:cNvSpPr/>
          <p:nvPr/>
        </p:nvSpPr>
        <p:spPr>
          <a:xfrm>
            <a:off x="7052505" y="4235166"/>
            <a:ext cx="2160000" cy="179705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3A08842-3A60-A8C2-0810-210620F4BC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374" y="4549793"/>
            <a:ext cx="2008398" cy="1225018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4A4A0F0-33DE-D691-6B3D-300FAFC19943}"/>
              </a:ext>
            </a:extLst>
          </p:cNvPr>
          <p:cNvSpPr txBox="1"/>
          <p:nvPr/>
        </p:nvSpPr>
        <p:spPr>
          <a:xfrm>
            <a:off x="2448617" y="4222516"/>
            <a:ext cx="1216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点群データ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4FB8220-4421-B5A8-D7BF-D37A5D7463DD}"/>
              </a:ext>
            </a:extLst>
          </p:cNvPr>
          <p:cNvSpPr/>
          <p:nvPr/>
        </p:nvSpPr>
        <p:spPr>
          <a:xfrm>
            <a:off x="2492642" y="4235388"/>
            <a:ext cx="2160000" cy="179705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33E049C-5E21-29D5-9B80-95C11904309B}"/>
              </a:ext>
            </a:extLst>
          </p:cNvPr>
          <p:cNvSpPr txBox="1"/>
          <p:nvPr/>
        </p:nvSpPr>
        <p:spPr>
          <a:xfrm>
            <a:off x="9249103" y="4844667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など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BCD33EF-F1CA-B4E7-48D2-10C2AAAEC5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075" y="4559572"/>
            <a:ext cx="1886744" cy="116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5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CAE6EB2-2763-59D4-6053-7E1908A1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BIM/CIM</a:t>
            </a:r>
            <a:r>
              <a:rPr kumimoji="1" lang="ja-JP" altLang="en-US" dirty="0"/>
              <a:t>原則適用の概要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DA644A-0890-8023-56D8-5257F44D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27B41-2386-4A21-B951-E27F163E3EEA}" type="slidenum">
              <a:rPr lang="en-US" altLang="ja-JP" smtClean="0">
                <a:solidFill>
                  <a:prstClr val="black"/>
                </a:solidFill>
                <a:latin typeface="Arial"/>
              </a:rPr>
              <a:pPr>
                <a:defRPr/>
              </a:pPr>
              <a:t>4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52599A1-2060-F604-E34D-ECA149EBFE75}"/>
              </a:ext>
            </a:extLst>
          </p:cNvPr>
          <p:cNvSpPr/>
          <p:nvPr/>
        </p:nvSpPr>
        <p:spPr>
          <a:xfrm>
            <a:off x="117789" y="689060"/>
            <a:ext cx="9659747" cy="4588204"/>
          </a:xfrm>
          <a:prstGeom prst="rect">
            <a:avLst/>
          </a:prstGeom>
          <a:noFill/>
          <a:ln w="31750">
            <a:solidFill>
              <a:srgbClr val="FFA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26B15E6-5AE5-15E4-0240-0BC90420A0B2}"/>
              </a:ext>
            </a:extLst>
          </p:cNvPr>
          <p:cNvSpPr/>
          <p:nvPr/>
        </p:nvSpPr>
        <p:spPr>
          <a:xfrm>
            <a:off x="117788" y="5508856"/>
            <a:ext cx="4547180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DS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（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Data-Sharing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）の実施（発注者によるデータ共有）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981B6DB-8EFB-4B76-CEE7-9B44238EEEFC}"/>
              </a:ext>
            </a:extLst>
          </p:cNvPr>
          <p:cNvSpPr/>
          <p:nvPr/>
        </p:nvSpPr>
        <p:spPr>
          <a:xfrm>
            <a:off x="252210" y="5902243"/>
            <a:ext cx="943304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確実なデータ共有のため、業務・工事の契約後速やかに</a:t>
            </a:r>
            <a:r>
              <a:rPr kumimoji="1" lang="ja-JP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発注者が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受注者に設計図書の作成の基となった情報の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kumimoji="1" lang="ja-JP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説明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を実施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B150C6E-5A0A-DB26-4810-D7A68E3C9E0A}"/>
              </a:ext>
            </a:extLst>
          </p:cNvPr>
          <p:cNvSpPr/>
          <p:nvPr/>
        </p:nvSpPr>
        <p:spPr>
          <a:xfrm>
            <a:off x="117789" y="692696"/>
            <a:ext cx="5051235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活用目的（事業上の必要性）に応じた３次元モデルの作成・活用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468FE60-A2E7-1585-6DBC-EE907E384DE6}"/>
              </a:ext>
            </a:extLst>
          </p:cNvPr>
          <p:cNvSpPr/>
          <p:nvPr/>
        </p:nvSpPr>
        <p:spPr>
          <a:xfrm>
            <a:off x="72007" y="1049599"/>
            <a:ext cx="9777537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業務・工事ごとに</a:t>
            </a:r>
            <a:r>
              <a:rPr kumimoji="1" lang="ja-JP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発注者が活用目的を明確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にし、受注者が３次元モデルを作成・活用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活用目的の設定にあたっては、業務・工事の特性に応じて、 </a:t>
            </a:r>
            <a:r>
              <a:rPr kumimoji="1" lang="ja-JP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義務項目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、</a:t>
            </a:r>
            <a:r>
              <a:rPr kumimoji="1" lang="ja-JP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推奨項目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から発注者が選択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義務項目は、「視覚化による効果」を中心に</a:t>
            </a:r>
            <a:r>
              <a:rPr kumimoji="1" lang="ja-JP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未経験者も取組可能な内容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とした活用目的であり、原則すべての詳細設計・工事において、発注者が明確にした活用目的に基づき、受注者が３次元モデルを作成・活用する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推奨項目は、「３次元モデルによる解析」など</a:t>
            </a:r>
            <a:r>
              <a:rPr kumimoji="1" lang="ja-JP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高度な内容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を含む活用目的であり、一定規模・難易度の事業において、発注者が明確にした活用目的に基づき、受注者が１個以上の項目に取り組むことを目指す（</a:t>
            </a:r>
            <a:r>
              <a:rPr lang="ja-JP" altLang="en-US" sz="1400" dirty="0">
                <a:solidFill>
                  <a:prstClr val="black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発注者が受注者の提案について妥当性を認めた場合、発注者が推奨項目を選択していない業務・工事であっても積極的な活用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を実施）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47059CED-9B78-536A-EB5B-E0892FE8E0D6}"/>
              </a:ext>
            </a:extLst>
          </p:cNvPr>
          <p:cNvGraphicFramePr>
            <a:graphicFrameLocks noGrp="1"/>
          </p:cNvGraphicFramePr>
          <p:nvPr/>
        </p:nvGraphicFramePr>
        <p:xfrm>
          <a:off x="293213" y="3107500"/>
          <a:ext cx="6604003" cy="914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621070995"/>
                    </a:ext>
                  </a:extLst>
                </a:gridCol>
                <a:gridCol w="806738">
                  <a:extLst>
                    <a:ext uri="{9D8B030D-6E8A-4147-A177-3AD203B41FA5}">
                      <a16:colId xmlns:a16="http://schemas.microsoft.com/office/drawing/2014/main" val="4123873350"/>
                    </a:ext>
                  </a:extLst>
                </a:gridCol>
                <a:gridCol w="1260761">
                  <a:extLst>
                    <a:ext uri="{9D8B030D-6E8A-4147-A177-3AD203B41FA5}">
                      <a16:colId xmlns:a16="http://schemas.microsoft.com/office/drawing/2014/main" val="231391654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83931848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34972015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9417052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570178739"/>
                    </a:ext>
                  </a:extLst>
                </a:gridCol>
              </a:tblGrid>
              <a:tr h="270030"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測量</a:t>
                      </a:r>
                      <a:endParaRPr lang="en-US" alt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地質・土質調査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概略設計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予備設計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詳細設計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工事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3689712"/>
                  </a:ext>
                </a:extLst>
              </a:tr>
              <a:tr h="27003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３次元モデルの活用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義務項目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－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－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－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802064"/>
                  </a:ext>
                </a:extLst>
              </a:tr>
              <a:tr h="27003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推奨項目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〇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〇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〇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lang="ja-JP" sz="12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7321490"/>
                  </a:ext>
                </a:extLst>
              </a:tr>
            </a:tbl>
          </a:graphicData>
        </a:graphic>
      </p:graphicFrame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7D50323-9D94-C84B-70A2-2ED28A44CE33}"/>
              </a:ext>
            </a:extLst>
          </p:cNvPr>
          <p:cNvSpPr txBox="1"/>
          <p:nvPr/>
        </p:nvSpPr>
        <p:spPr>
          <a:xfrm>
            <a:off x="2011346" y="2823319"/>
            <a:ext cx="164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◎：義務　〇：推奨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9DD2571-9E68-B6F2-911C-4C9D54D5F525}"/>
              </a:ext>
            </a:extLst>
          </p:cNvPr>
          <p:cNvSpPr/>
          <p:nvPr/>
        </p:nvSpPr>
        <p:spPr>
          <a:xfrm>
            <a:off x="117789" y="2680578"/>
            <a:ext cx="1450835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対象とする範囲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75333ED-F3CE-10F1-65BF-00799AED36F0}"/>
              </a:ext>
            </a:extLst>
          </p:cNvPr>
          <p:cNvSpPr/>
          <p:nvPr/>
        </p:nvSpPr>
        <p:spPr>
          <a:xfrm>
            <a:off x="139209" y="4581128"/>
            <a:ext cx="565320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積算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0BD6690-94C1-62EA-CA6C-9783F0D5119B}"/>
              </a:ext>
            </a:extLst>
          </p:cNvPr>
          <p:cNvSpPr/>
          <p:nvPr/>
        </p:nvSpPr>
        <p:spPr>
          <a:xfrm>
            <a:off x="6865642" y="3075557"/>
            <a:ext cx="29167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土木設計業務共通仕様書に基づき実施する設計及び計画業務</a:t>
            </a:r>
            <a:endParaRPr kumimoji="1" lang="en-US" altLang="ja-JP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土木工事共通仕様書に基づく土木工事（河川工事、海岸工事、砂防工事、ダム工事、道路工事）</a:t>
            </a:r>
            <a:endParaRPr kumimoji="1" lang="en-US" altLang="ja-JP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上記に関連する測量業務及び地質・土質調査業務</a:t>
            </a:r>
            <a:endParaRPr kumimoji="1" lang="ja-JP" altLang="ja-JP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D235B91-E749-030F-BAAB-E87AB299AF8E}"/>
              </a:ext>
            </a:extLst>
          </p:cNvPr>
          <p:cNvSpPr/>
          <p:nvPr/>
        </p:nvSpPr>
        <p:spPr>
          <a:xfrm>
            <a:off x="6785065" y="2823319"/>
            <a:ext cx="213326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対象とする業務・工事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56AEA3C-39C1-4D6D-FED8-04E4CC7CF8D8}"/>
              </a:ext>
            </a:extLst>
          </p:cNvPr>
          <p:cNvSpPr/>
          <p:nvPr/>
        </p:nvSpPr>
        <p:spPr>
          <a:xfrm>
            <a:off x="416879" y="4093278"/>
            <a:ext cx="2266261" cy="307777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対象としない業務・工事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2B2F8B1-24A4-A0BB-8EBE-FAD01057A130}"/>
              </a:ext>
            </a:extLst>
          </p:cNvPr>
          <p:cNvSpPr/>
          <p:nvPr/>
        </p:nvSpPr>
        <p:spPr>
          <a:xfrm>
            <a:off x="2683140" y="4047455"/>
            <a:ext cx="3924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単独の機械設備工事・電気通信設備工事、維持工事</a:t>
            </a:r>
            <a:endParaRPr kumimoji="1" lang="en-US" altLang="ja-JP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災害復旧工事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9235D7B-F329-AF85-AAE0-25599813FCE0}"/>
              </a:ext>
            </a:extLst>
          </p:cNvPr>
          <p:cNvSpPr/>
          <p:nvPr/>
        </p:nvSpPr>
        <p:spPr>
          <a:xfrm>
            <a:off x="241837" y="4922004"/>
            <a:ext cx="811441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３次元モデル作成費用については見積により計上（これまでと同様）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9" name="雲形吹き出し 3">
            <a:extLst>
              <a:ext uri="{FF2B5EF4-FFF2-40B4-BE49-F238E27FC236}">
                <a16:creationId xmlns:a16="http://schemas.microsoft.com/office/drawing/2014/main" id="{F3066A3A-98BE-513F-8144-8FB3C4FE71A3}"/>
              </a:ext>
            </a:extLst>
          </p:cNvPr>
          <p:cNvSpPr/>
          <p:nvPr/>
        </p:nvSpPr>
        <p:spPr>
          <a:xfrm>
            <a:off x="8356249" y="616385"/>
            <a:ext cx="1500903" cy="810838"/>
          </a:xfrm>
          <a:prstGeom prst="cloudCallout">
            <a:avLst>
              <a:gd name="adj1" fmla="val -42934"/>
              <a:gd name="adj2" fmla="val 5927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B8D9A53-FDFF-8929-D3D6-98379A8BB9FF}"/>
              </a:ext>
            </a:extLst>
          </p:cNvPr>
          <p:cNvSpPr/>
          <p:nvPr/>
        </p:nvSpPr>
        <p:spPr>
          <a:xfrm>
            <a:off x="8461123" y="760401"/>
            <a:ext cx="1224135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出来あがり全体イメージの確認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icrosoft Himalaya" panose="01010100010101010101" pitchFamily="2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特定部</a:t>
            </a:r>
            <a:r>
              <a:rPr kumimoji="1" lang="en-US" altLang="ja-JP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※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の確認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FBADE7F-9DF6-E08D-34C2-F46C0180B21B}"/>
              </a:ext>
            </a:extLst>
          </p:cNvPr>
          <p:cNvSpPr/>
          <p:nvPr/>
        </p:nvSpPr>
        <p:spPr>
          <a:xfrm>
            <a:off x="6553897" y="755412"/>
            <a:ext cx="1982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ＭＳ Ｐゴシック" panose="020B0600070205080204" pitchFamily="50" charset="-128"/>
              <a:buChar char="※"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複雑な箇所、既設との干渉箇所、工種間の連携が必要な箇所等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1B837C0-7206-B133-0975-4C4676FDC67F}"/>
              </a:ext>
            </a:extLst>
          </p:cNvPr>
          <p:cNvCxnSpPr/>
          <p:nvPr/>
        </p:nvCxnSpPr>
        <p:spPr>
          <a:xfrm>
            <a:off x="107890" y="2675303"/>
            <a:ext cx="9687975" cy="0"/>
          </a:xfrm>
          <a:prstGeom prst="line">
            <a:avLst/>
          </a:prstGeom>
          <a:ln w="31750">
            <a:solidFill>
              <a:srgbClr val="FFA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CDB2F028-ACC0-9367-06D9-9C02F544B1D9}"/>
              </a:ext>
            </a:extLst>
          </p:cNvPr>
          <p:cNvCxnSpPr/>
          <p:nvPr/>
        </p:nvCxnSpPr>
        <p:spPr>
          <a:xfrm>
            <a:off x="117789" y="4566800"/>
            <a:ext cx="9659747" cy="22148"/>
          </a:xfrm>
          <a:prstGeom prst="line">
            <a:avLst/>
          </a:prstGeom>
          <a:ln w="31750">
            <a:solidFill>
              <a:srgbClr val="FFA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15F0FB0-9402-39C7-5814-7EF158BD35F6}"/>
              </a:ext>
            </a:extLst>
          </p:cNvPr>
          <p:cNvSpPr/>
          <p:nvPr/>
        </p:nvSpPr>
        <p:spPr>
          <a:xfrm>
            <a:off x="117789" y="5508856"/>
            <a:ext cx="9659747" cy="1027083"/>
          </a:xfrm>
          <a:prstGeom prst="rect">
            <a:avLst/>
          </a:prstGeom>
          <a:noFill/>
          <a:ln w="31750">
            <a:solidFill>
              <a:srgbClr val="95B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09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DA1BF60-11FE-6CB6-D424-7525E18B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/>
              <a:t>BIM/CIM</a:t>
            </a:r>
            <a:r>
              <a:rPr kumimoji="1" lang="ja-JP" altLang="en-US" sz="2400" dirty="0"/>
              <a:t>によるこれまでの取組と今後の方向性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89AE3C-F6B5-990C-EDDA-B7E01971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27B41-2386-4A21-B951-E27F163E3EEA}" type="slidenum">
              <a:rPr lang="en-US" altLang="ja-JP" smtClean="0">
                <a:solidFill>
                  <a:prstClr val="black"/>
                </a:solidFill>
                <a:latin typeface="Arial"/>
              </a:rPr>
              <a:pPr>
                <a:defRPr/>
              </a:pPr>
              <a:t>5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62" name="円: 塗りつぶしなし 61">
            <a:extLst>
              <a:ext uri="{FF2B5EF4-FFF2-40B4-BE49-F238E27FC236}">
                <a16:creationId xmlns:a16="http://schemas.microsoft.com/office/drawing/2014/main" id="{B83E7E73-B815-04F2-7E90-614DF6A95811}"/>
              </a:ext>
            </a:extLst>
          </p:cNvPr>
          <p:cNvSpPr/>
          <p:nvPr/>
        </p:nvSpPr>
        <p:spPr>
          <a:xfrm>
            <a:off x="1147226" y="1228172"/>
            <a:ext cx="7611548" cy="5453805"/>
          </a:xfrm>
          <a:prstGeom prst="donut">
            <a:avLst>
              <a:gd name="adj" fmla="val 6187"/>
            </a:avLst>
          </a:prstGeom>
          <a:solidFill>
            <a:srgbClr val="BBE0E3"/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柱 62">
            <a:extLst>
              <a:ext uri="{FF2B5EF4-FFF2-40B4-BE49-F238E27FC236}">
                <a16:creationId xmlns:a16="http://schemas.microsoft.com/office/drawing/2014/main" id="{CBB09A37-7620-1158-2688-8E88D8FE32C2}"/>
              </a:ext>
            </a:extLst>
          </p:cNvPr>
          <p:cNvSpPr/>
          <p:nvPr/>
        </p:nvSpPr>
        <p:spPr>
          <a:xfrm>
            <a:off x="3692849" y="2675571"/>
            <a:ext cx="2420055" cy="2489509"/>
          </a:xfrm>
          <a:prstGeom prst="can">
            <a:avLst>
              <a:gd name="adj" fmla="val 16846"/>
            </a:avLst>
          </a:prstGeom>
          <a:solidFill>
            <a:srgbClr val="BBE0E3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0B69D34-DFD2-E1A6-4CE9-DD6F58B6DB4F}"/>
              </a:ext>
            </a:extLst>
          </p:cNvPr>
          <p:cNvSpPr txBox="1"/>
          <p:nvPr/>
        </p:nvSpPr>
        <p:spPr>
          <a:xfrm>
            <a:off x="3699939" y="2648174"/>
            <a:ext cx="241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BIM/CIM</a:t>
            </a:r>
            <a:endParaRPr kumimoji="0" lang="ja-JP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6" name="矢印: 右 65">
            <a:extLst>
              <a:ext uri="{FF2B5EF4-FFF2-40B4-BE49-F238E27FC236}">
                <a16:creationId xmlns:a16="http://schemas.microsoft.com/office/drawing/2014/main" id="{B8D8366B-7B57-32FF-6511-22AF517EB0FE}"/>
              </a:ext>
            </a:extLst>
          </p:cNvPr>
          <p:cNvSpPr/>
          <p:nvPr/>
        </p:nvSpPr>
        <p:spPr>
          <a:xfrm rot="3196596">
            <a:off x="3795535" y="2367862"/>
            <a:ext cx="468099" cy="31388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BBE0E3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矢印: 右 67">
            <a:extLst>
              <a:ext uri="{FF2B5EF4-FFF2-40B4-BE49-F238E27FC236}">
                <a16:creationId xmlns:a16="http://schemas.microsoft.com/office/drawing/2014/main" id="{9BA01990-E352-9127-5E9F-D33C9B5A2C2C}"/>
              </a:ext>
            </a:extLst>
          </p:cNvPr>
          <p:cNvSpPr/>
          <p:nvPr/>
        </p:nvSpPr>
        <p:spPr>
          <a:xfrm rot="18180656">
            <a:off x="3354985" y="4703423"/>
            <a:ext cx="468099" cy="31388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BBE0E3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矢印: 右 71">
            <a:extLst>
              <a:ext uri="{FF2B5EF4-FFF2-40B4-BE49-F238E27FC236}">
                <a16:creationId xmlns:a16="http://schemas.microsoft.com/office/drawing/2014/main" id="{13DA2113-9A05-2808-8BBD-DD92CBDC888D}"/>
              </a:ext>
            </a:extLst>
          </p:cNvPr>
          <p:cNvSpPr/>
          <p:nvPr/>
        </p:nvSpPr>
        <p:spPr>
          <a:xfrm rot="3295981" flipH="1">
            <a:off x="5570217" y="4909052"/>
            <a:ext cx="468099" cy="31388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BBE0E3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矢印: 右 72">
            <a:extLst>
              <a:ext uri="{FF2B5EF4-FFF2-40B4-BE49-F238E27FC236}">
                <a16:creationId xmlns:a16="http://schemas.microsoft.com/office/drawing/2014/main" id="{F5CDAF71-5878-A9DF-81AA-9F509C87177E}"/>
              </a:ext>
            </a:extLst>
          </p:cNvPr>
          <p:cNvSpPr/>
          <p:nvPr/>
        </p:nvSpPr>
        <p:spPr>
          <a:xfrm rot="14118068" flipH="1" flipV="1">
            <a:off x="5851227" y="4810058"/>
            <a:ext cx="468099" cy="31388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BBE0E3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矢印: 右 73">
            <a:extLst>
              <a:ext uri="{FF2B5EF4-FFF2-40B4-BE49-F238E27FC236}">
                <a16:creationId xmlns:a16="http://schemas.microsoft.com/office/drawing/2014/main" id="{F75A73C9-266D-DB70-2FC2-B46C83664009}"/>
              </a:ext>
            </a:extLst>
          </p:cNvPr>
          <p:cNvSpPr/>
          <p:nvPr/>
        </p:nvSpPr>
        <p:spPr>
          <a:xfrm rot="18306404" flipH="1">
            <a:off x="5629005" y="2530068"/>
            <a:ext cx="468099" cy="31388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BBE0E3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9C62F05E-4123-A6C6-FC94-5ABFD97EA632}"/>
              </a:ext>
            </a:extLst>
          </p:cNvPr>
          <p:cNvSpPr/>
          <p:nvPr/>
        </p:nvSpPr>
        <p:spPr>
          <a:xfrm rot="7750282" flipH="1" flipV="1">
            <a:off x="5399272" y="2333788"/>
            <a:ext cx="468099" cy="31388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BBE0E3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51755009-BB97-BBD1-4A56-9D5BB8927560}"/>
              </a:ext>
            </a:extLst>
          </p:cNvPr>
          <p:cNvGrpSpPr/>
          <p:nvPr/>
        </p:nvGrpSpPr>
        <p:grpSpPr>
          <a:xfrm>
            <a:off x="601266" y="5165080"/>
            <a:ext cx="3060000" cy="1603232"/>
            <a:chOff x="156324" y="5203666"/>
            <a:chExt cx="3060000" cy="1603232"/>
          </a:xfrm>
        </p:grpSpPr>
        <p:sp>
          <p:nvSpPr>
            <p:cNvPr id="77" name="四角形: 角を丸くする 76">
              <a:extLst>
                <a:ext uri="{FF2B5EF4-FFF2-40B4-BE49-F238E27FC236}">
                  <a16:creationId xmlns:a16="http://schemas.microsoft.com/office/drawing/2014/main" id="{E6395986-A7AE-D9EA-AC1E-59B0E00A02E2}"/>
                </a:ext>
              </a:extLst>
            </p:cNvPr>
            <p:cNvSpPr/>
            <p:nvPr/>
          </p:nvSpPr>
          <p:spPr>
            <a:xfrm>
              <a:off x="156324" y="5203666"/>
              <a:ext cx="3060000" cy="1603232"/>
            </a:xfrm>
            <a:prstGeom prst="roundRect">
              <a:avLst>
                <a:gd name="adj" fmla="val 7161"/>
              </a:avLst>
            </a:prstGeom>
            <a:solidFill>
              <a:srgbClr val="FFCC99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A1CD3024-3EB5-CB58-951E-603BB173EEBF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571" y="5674138"/>
              <a:ext cx="1300590" cy="914023"/>
            </a:xfrm>
            <a:prstGeom prst="rect">
              <a:avLst/>
            </a:prstGeom>
            <a:ln>
              <a:solidFill>
                <a:srgbClr val="BBE0E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971DDE76-31D9-7C28-4213-9627869330CD}"/>
                </a:ext>
              </a:extLst>
            </p:cNvPr>
            <p:cNvSpPr txBox="1"/>
            <p:nvPr/>
          </p:nvSpPr>
          <p:spPr>
            <a:xfrm>
              <a:off x="243458" y="526548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施工</a:t>
              </a:r>
            </a:p>
          </p:txBody>
        </p: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C605C143-DDEE-E796-60F7-CE95C567676E}"/>
              </a:ext>
            </a:extLst>
          </p:cNvPr>
          <p:cNvGrpSpPr/>
          <p:nvPr/>
        </p:nvGrpSpPr>
        <p:grpSpPr>
          <a:xfrm>
            <a:off x="6687443" y="3193920"/>
            <a:ext cx="3060000" cy="1603232"/>
            <a:chOff x="156324" y="5203666"/>
            <a:chExt cx="3060000" cy="1603232"/>
          </a:xfrm>
        </p:grpSpPr>
        <p:sp>
          <p:nvSpPr>
            <p:cNvPr id="82" name="四角形: 角を丸くする 81">
              <a:extLst>
                <a:ext uri="{FF2B5EF4-FFF2-40B4-BE49-F238E27FC236}">
                  <a16:creationId xmlns:a16="http://schemas.microsoft.com/office/drawing/2014/main" id="{AEE26067-55B6-9F4E-13AC-9EF8274616C2}"/>
                </a:ext>
              </a:extLst>
            </p:cNvPr>
            <p:cNvSpPr/>
            <p:nvPr/>
          </p:nvSpPr>
          <p:spPr>
            <a:xfrm>
              <a:off x="156324" y="5203666"/>
              <a:ext cx="3060000" cy="1603232"/>
            </a:xfrm>
            <a:prstGeom prst="roundRect">
              <a:avLst>
                <a:gd name="adj" fmla="val 7161"/>
              </a:avLst>
            </a:prstGeom>
            <a:solidFill>
              <a:srgbClr val="BBE0E3">
                <a:lumMod val="9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3BAEE707-F33C-6A47-7ED4-D5DD68DFAFAB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4120" y="5674138"/>
              <a:ext cx="1300590" cy="914023"/>
            </a:xfrm>
            <a:prstGeom prst="rect">
              <a:avLst/>
            </a:prstGeom>
            <a:ln>
              <a:solidFill>
                <a:srgbClr val="BBE0E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F1A18887-F5E3-3A90-FE0A-2E6D85BA5A6E}"/>
                </a:ext>
              </a:extLst>
            </p:cNvPr>
            <p:cNvSpPr txBox="1"/>
            <p:nvPr/>
          </p:nvSpPr>
          <p:spPr>
            <a:xfrm>
              <a:off x="243458" y="5265480"/>
              <a:ext cx="2884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地元説明／関係者協議</a:t>
              </a:r>
            </a:p>
          </p:txBody>
        </p:sp>
      </p:grpSp>
      <p:sp>
        <p:nvSpPr>
          <p:cNvPr id="101" name="矢印: 右 100">
            <a:extLst>
              <a:ext uri="{FF2B5EF4-FFF2-40B4-BE49-F238E27FC236}">
                <a16:creationId xmlns:a16="http://schemas.microsoft.com/office/drawing/2014/main" id="{1B2DA3E5-0E4E-9227-3095-9B06A75FDD1E}"/>
              </a:ext>
            </a:extLst>
          </p:cNvPr>
          <p:cNvSpPr/>
          <p:nvPr/>
        </p:nvSpPr>
        <p:spPr>
          <a:xfrm rot="10800000" flipV="1">
            <a:off x="3202636" y="3860763"/>
            <a:ext cx="468099" cy="31388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BBE0E3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2" name="矢印: 右 101">
            <a:extLst>
              <a:ext uri="{FF2B5EF4-FFF2-40B4-BE49-F238E27FC236}">
                <a16:creationId xmlns:a16="http://schemas.microsoft.com/office/drawing/2014/main" id="{C66DC823-574E-7D1E-6C65-F464D98DD054}"/>
              </a:ext>
            </a:extLst>
          </p:cNvPr>
          <p:cNvSpPr/>
          <p:nvPr/>
        </p:nvSpPr>
        <p:spPr>
          <a:xfrm>
            <a:off x="3224750" y="3570038"/>
            <a:ext cx="468099" cy="31388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BBE0E3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3" name="矢印: 右 102">
            <a:extLst>
              <a:ext uri="{FF2B5EF4-FFF2-40B4-BE49-F238E27FC236}">
                <a16:creationId xmlns:a16="http://schemas.microsoft.com/office/drawing/2014/main" id="{924DF199-A45A-66B9-3A49-77A14F573BC7}"/>
              </a:ext>
            </a:extLst>
          </p:cNvPr>
          <p:cNvSpPr/>
          <p:nvPr/>
        </p:nvSpPr>
        <p:spPr>
          <a:xfrm rot="10800000" flipH="1" flipV="1">
            <a:off x="6113293" y="3620371"/>
            <a:ext cx="468099" cy="31388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BBE0E3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4" name="矢印: 右 103">
            <a:extLst>
              <a:ext uri="{FF2B5EF4-FFF2-40B4-BE49-F238E27FC236}">
                <a16:creationId xmlns:a16="http://schemas.microsoft.com/office/drawing/2014/main" id="{005464F4-DD1E-49A9-D158-779AAA10A76A}"/>
              </a:ext>
            </a:extLst>
          </p:cNvPr>
          <p:cNvSpPr/>
          <p:nvPr/>
        </p:nvSpPr>
        <p:spPr>
          <a:xfrm flipH="1">
            <a:off x="6070436" y="3866403"/>
            <a:ext cx="468099" cy="31388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BBE0E3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D7692851-A3A7-44AA-6672-51826A8E9C67}"/>
              </a:ext>
            </a:extLst>
          </p:cNvPr>
          <p:cNvGrpSpPr/>
          <p:nvPr/>
        </p:nvGrpSpPr>
        <p:grpSpPr>
          <a:xfrm>
            <a:off x="6094010" y="5159240"/>
            <a:ext cx="3372246" cy="1603232"/>
            <a:chOff x="5713010" y="5188115"/>
            <a:chExt cx="3060000" cy="1603232"/>
          </a:xfrm>
        </p:grpSpPr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5ECF6D2E-9DA0-A671-E290-D6D5F224F622}"/>
                </a:ext>
              </a:extLst>
            </p:cNvPr>
            <p:cNvGrpSpPr/>
            <p:nvPr/>
          </p:nvGrpSpPr>
          <p:grpSpPr>
            <a:xfrm>
              <a:off x="5713010" y="5188115"/>
              <a:ext cx="3060000" cy="1603232"/>
              <a:chOff x="156324" y="5203666"/>
              <a:chExt cx="3060000" cy="1603232"/>
            </a:xfrm>
          </p:grpSpPr>
          <p:sp>
            <p:nvSpPr>
              <p:cNvPr id="109" name="四角形: 角を丸くする 108">
                <a:extLst>
                  <a:ext uri="{FF2B5EF4-FFF2-40B4-BE49-F238E27FC236}">
                    <a16:creationId xmlns:a16="http://schemas.microsoft.com/office/drawing/2014/main" id="{4D47DE4F-2202-84F7-25B9-C92C9FCE23CB}"/>
                  </a:ext>
                </a:extLst>
              </p:cNvPr>
              <p:cNvSpPr/>
              <p:nvPr/>
            </p:nvSpPr>
            <p:spPr>
              <a:xfrm>
                <a:off x="156324" y="5203666"/>
                <a:ext cx="3060000" cy="1603232"/>
              </a:xfrm>
              <a:prstGeom prst="roundRect">
                <a:avLst>
                  <a:gd name="adj" fmla="val 7161"/>
                </a:avLst>
              </a:prstGeom>
              <a:solidFill>
                <a:srgbClr val="DAEDE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56F024A0-2EEE-AE40-96E6-B5D9DD39AB32}"/>
                  </a:ext>
                </a:extLst>
              </p:cNvPr>
              <p:cNvSpPr txBox="1"/>
              <p:nvPr/>
            </p:nvSpPr>
            <p:spPr>
              <a:xfrm>
                <a:off x="243458" y="5265480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積算</a:t>
                </a:r>
              </a:p>
            </p:txBody>
          </p:sp>
        </p:grpSp>
        <p:pic>
          <p:nvPicPr>
            <p:cNvPr id="108" name="図 107">
              <a:extLst>
                <a:ext uri="{FF2B5EF4-FFF2-40B4-BE49-F238E27FC236}">
                  <a16:creationId xmlns:a16="http://schemas.microsoft.com/office/drawing/2014/main" id="{CC44ABE7-5C90-F1F6-C3A2-6D0E54C4B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13932" y="5704132"/>
              <a:ext cx="1394906" cy="743726"/>
            </a:xfrm>
            <a:prstGeom prst="rect">
              <a:avLst/>
            </a:prstGeom>
          </p:spPr>
        </p:pic>
      </p:grpSp>
      <p:sp>
        <p:nvSpPr>
          <p:cNvPr id="112" name="矢印: 右 111">
            <a:extLst>
              <a:ext uri="{FF2B5EF4-FFF2-40B4-BE49-F238E27FC236}">
                <a16:creationId xmlns:a16="http://schemas.microsoft.com/office/drawing/2014/main" id="{347B0A05-65CF-8F44-0E2D-DBA88F0DC35D}"/>
              </a:ext>
            </a:extLst>
          </p:cNvPr>
          <p:cNvSpPr/>
          <p:nvPr/>
        </p:nvSpPr>
        <p:spPr>
          <a:xfrm rot="7445679" flipV="1">
            <a:off x="3637387" y="4842229"/>
            <a:ext cx="468099" cy="31388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BBE0E3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13" name="図 112">
            <a:extLst>
              <a:ext uri="{FF2B5EF4-FFF2-40B4-BE49-F238E27FC236}">
                <a16:creationId xmlns:a16="http://schemas.microsoft.com/office/drawing/2014/main" id="{E8B0FD97-735D-1E89-5769-E208564933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326" y="6111143"/>
            <a:ext cx="500961" cy="333386"/>
          </a:xfrm>
          <a:prstGeom prst="rect">
            <a:avLst/>
          </a:prstGeom>
        </p:spPr>
      </p:pic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682D4C00-3BC7-18C7-C2DA-CA11A96011B2}"/>
              </a:ext>
            </a:extLst>
          </p:cNvPr>
          <p:cNvGrpSpPr/>
          <p:nvPr/>
        </p:nvGrpSpPr>
        <p:grpSpPr>
          <a:xfrm>
            <a:off x="601267" y="1196752"/>
            <a:ext cx="3060000" cy="1603232"/>
            <a:chOff x="156324" y="5203666"/>
            <a:chExt cx="3060000" cy="1603232"/>
          </a:xfrm>
        </p:grpSpPr>
        <p:sp>
          <p:nvSpPr>
            <p:cNvPr id="92" name="四角形: 角を丸くする 91">
              <a:extLst>
                <a:ext uri="{FF2B5EF4-FFF2-40B4-BE49-F238E27FC236}">
                  <a16:creationId xmlns:a16="http://schemas.microsoft.com/office/drawing/2014/main" id="{0C13F874-32AC-CCFE-45DE-29112DEF3D5E}"/>
                </a:ext>
              </a:extLst>
            </p:cNvPr>
            <p:cNvSpPr/>
            <p:nvPr/>
          </p:nvSpPr>
          <p:spPr>
            <a:xfrm>
              <a:off x="156324" y="5203666"/>
              <a:ext cx="3060000" cy="1603232"/>
            </a:xfrm>
            <a:prstGeom prst="roundRect">
              <a:avLst>
                <a:gd name="adj" fmla="val 7161"/>
              </a:avLst>
            </a:prstGeom>
            <a:solidFill>
              <a:srgbClr val="2D2D8A">
                <a:lumMod val="20000"/>
                <a:lumOff val="8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736B4772-1BFC-41AE-F334-0ECF4593F357}"/>
                </a:ext>
              </a:extLst>
            </p:cNvPr>
            <p:cNvPicPr/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4120" y="5674138"/>
              <a:ext cx="1300590" cy="914023"/>
            </a:xfrm>
            <a:prstGeom prst="rect">
              <a:avLst/>
            </a:prstGeom>
            <a:ln>
              <a:solidFill>
                <a:srgbClr val="BBE0E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DB2C552C-D76B-6BD6-D677-3D85B32E9067}"/>
                </a:ext>
              </a:extLst>
            </p:cNvPr>
            <p:cNvSpPr txBox="1"/>
            <p:nvPr/>
          </p:nvSpPr>
          <p:spPr>
            <a:xfrm>
              <a:off x="243458" y="526548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維持管理</a:t>
              </a:r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8484ACC1-3958-3B60-86DD-C4B053271065}"/>
              </a:ext>
            </a:extLst>
          </p:cNvPr>
          <p:cNvGrpSpPr/>
          <p:nvPr/>
        </p:nvGrpSpPr>
        <p:grpSpPr>
          <a:xfrm>
            <a:off x="128464" y="3049904"/>
            <a:ext cx="3072922" cy="1603232"/>
            <a:chOff x="156324" y="5203666"/>
            <a:chExt cx="2910802" cy="160323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96" name="四角形: 角を丸くする 95">
              <a:extLst>
                <a:ext uri="{FF2B5EF4-FFF2-40B4-BE49-F238E27FC236}">
                  <a16:creationId xmlns:a16="http://schemas.microsoft.com/office/drawing/2014/main" id="{35C695BF-887C-82E9-6DCC-5FB4C173F9DE}"/>
                </a:ext>
              </a:extLst>
            </p:cNvPr>
            <p:cNvSpPr/>
            <p:nvPr/>
          </p:nvSpPr>
          <p:spPr>
            <a:xfrm>
              <a:off x="156324" y="5203666"/>
              <a:ext cx="2910802" cy="1603232"/>
            </a:xfrm>
            <a:prstGeom prst="roundRect">
              <a:avLst>
                <a:gd name="adj" fmla="val 7161"/>
              </a:avLst>
            </a:prstGeom>
            <a:grp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98" name="図 97">
              <a:extLst>
                <a:ext uri="{FF2B5EF4-FFF2-40B4-BE49-F238E27FC236}">
                  <a16:creationId xmlns:a16="http://schemas.microsoft.com/office/drawing/2014/main" id="{ECDAD406-AFF5-787B-BE24-D38E2103135D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1756" y="5674138"/>
              <a:ext cx="1300590" cy="914023"/>
            </a:xfrm>
            <a:prstGeom prst="rect">
              <a:avLst/>
            </a:prstGeom>
            <a:grpFill/>
            <a:ln>
              <a:solidFill>
                <a:srgbClr val="BBE0E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665FD25E-80DA-6657-1A35-DF9B6BA8ED57}"/>
                </a:ext>
              </a:extLst>
            </p:cNvPr>
            <p:cNvSpPr txBox="1"/>
            <p:nvPr/>
          </p:nvSpPr>
          <p:spPr>
            <a:xfrm>
              <a:off x="243458" y="5265480"/>
              <a:ext cx="1368152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監督・検査</a:t>
              </a: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6870D94A-DBE2-CFB2-6A8D-E4639D50A48D}"/>
              </a:ext>
            </a:extLst>
          </p:cNvPr>
          <p:cNvGrpSpPr/>
          <p:nvPr/>
        </p:nvGrpSpPr>
        <p:grpSpPr>
          <a:xfrm>
            <a:off x="6113458" y="1141836"/>
            <a:ext cx="3633985" cy="1875887"/>
            <a:chOff x="6094177" y="836712"/>
            <a:chExt cx="3386653" cy="1892980"/>
          </a:xfrm>
        </p:grpSpPr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6946ABB7-6DF0-D93A-F8EA-DF0D5DEFEE6A}"/>
                </a:ext>
              </a:extLst>
            </p:cNvPr>
            <p:cNvGrpSpPr/>
            <p:nvPr/>
          </p:nvGrpSpPr>
          <p:grpSpPr>
            <a:xfrm>
              <a:off x="6094177" y="836712"/>
              <a:ext cx="3386653" cy="1892980"/>
              <a:chOff x="156323" y="5203666"/>
              <a:chExt cx="3386653" cy="1892980"/>
            </a:xfrm>
          </p:grpSpPr>
          <p:sp>
            <p:nvSpPr>
              <p:cNvPr id="87" name="四角形: 角を丸くする 86">
                <a:extLst>
                  <a:ext uri="{FF2B5EF4-FFF2-40B4-BE49-F238E27FC236}">
                    <a16:creationId xmlns:a16="http://schemas.microsoft.com/office/drawing/2014/main" id="{0D486DA2-6F10-E77E-2D79-B2D48E86AEB7}"/>
                  </a:ext>
                </a:extLst>
              </p:cNvPr>
              <p:cNvSpPr/>
              <p:nvPr/>
            </p:nvSpPr>
            <p:spPr>
              <a:xfrm>
                <a:off x="156323" y="5203666"/>
                <a:ext cx="3386653" cy="1892980"/>
              </a:xfrm>
              <a:prstGeom prst="roundRect">
                <a:avLst>
                  <a:gd name="adj" fmla="val 7161"/>
                </a:avLst>
              </a:prstGeom>
              <a:solidFill>
                <a:srgbClr val="FFFF99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pic>
            <p:nvPicPr>
              <p:cNvPr id="89" name="図 88">
                <a:extLst>
                  <a:ext uri="{FF2B5EF4-FFF2-40B4-BE49-F238E27FC236}">
                    <a16:creationId xmlns:a16="http://schemas.microsoft.com/office/drawing/2014/main" id="{EE361933-63CF-8FB4-AEE2-1E3DB67DF0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14476" y="5623262"/>
                <a:ext cx="1044000" cy="733698"/>
              </a:xfrm>
              <a:prstGeom prst="rect">
                <a:avLst/>
              </a:prstGeom>
              <a:ln>
                <a:solidFill>
                  <a:srgbClr val="BBE0E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378961FB-40E3-FAD8-6869-98D0C73471FD}"/>
                  </a:ext>
                </a:extLst>
              </p:cNvPr>
              <p:cNvSpPr txBox="1"/>
              <p:nvPr/>
            </p:nvSpPr>
            <p:spPr>
              <a:xfrm>
                <a:off x="243458" y="5265480"/>
                <a:ext cx="258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調査・測量・設計</a:t>
                </a:r>
              </a:p>
            </p:txBody>
          </p:sp>
        </p:grpSp>
        <p:pic>
          <p:nvPicPr>
            <p:cNvPr id="115" name="図 114">
              <a:extLst>
                <a:ext uri="{FF2B5EF4-FFF2-40B4-BE49-F238E27FC236}">
                  <a16:creationId xmlns:a16="http://schemas.microsoft.com/office/drawing/2014/main" id="{247927D8-A145-237B-C7AE-01FCEBA70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29280" y="1902442"/>
              <a:ext cx="1044000" cy="735015"/>
            </a:xfrm>
            <a:prstGeom prst="rect">
              <a:avLst/>
            </a:prstGeom>
            <a:ln>
              <a:solidFill>
                <a:srgbClr val="BBE0E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82F5DAC3-D018-4A59-DD8E-AD1A070DD893}"/>
              </a:ext>
            </a:extLst>
          </p:cNvPr>
          <p:cNvSpPr txBox="1"/>
          <p:nvPr/>
        </p:nvSpPr>
        <p:spPr>
          <a:xfrm>
            <a:off x="131297" y="642174"/>
            <a:ext cx="9646239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・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BIM/CIM</a:t>
            </a: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により各段階間でのデータの連携・活用を図ることにより、各種作業の自動化、効率化を目指す</a:t>
            </a: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ABF762-8522-226A-C62D-A4BE21F99E41}"/>
              </a:ext>
            </a:extLst>
          </p:cNvPr>
          <p:cNvSpPr txBox="1"/>
          <p:nvPr/>
        </p:nvSpPr>
        <p:spPr>
          <a:xfrm>
            <a:off x="7591498" y="1581648"/>
            <a:ext cx="73930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これまで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01C877-8C8A-85D5-761A-060DCC6C5F3E}"/>
              </a:ext>
            </a:extLst>
          </p:cNvPr>
          <p:cNvSpPr txBox="1"/>
          <p:nvPr/>
        </p:nvSpPr>
        <p:spPr>
          <a:xfrm>
            <a:off x="7661460" y="1822007"/>
            <a:ext cx="1972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kern="0" dirty="0"/>
              <a:t>形状の可視化、重ね合わせによる精度向上</a:t>
            </a:r>
            <a:endParaRPr kumimoji="0" lang="en-US" altLang="ja-JP" sz="1200" kern="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ADF277-0EE4-A6B0-1C34-07BCB4A66988}"/>
              </a:ext>
            </a:extLst>
          </p:cNvPr>
          <p:cNvSpPr txBox="1"/>
          <p:nvPr/>
        </p:nvSpPr>
        <p:spPr>
          <a:xfrm>
            <a:off x="7591498" y="2302946"/>
            <a:ext cx="1101584" cy="276999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目指す方向性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748DF-8284-F0B9-14F8-72A27FECF298}"/>
              </a:ext>
            </a:extLst>
          </p:cNvPr>
          <p:cNvSpPr txBox="1"/>
          <p:nvPr/>
        </p:nvSpPr>
        <p:spPr>
          <a:xfrm>
            <a:off x="7661460" y="2568705"/>
            <a:ext cx="2115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kern="0" dirty="0"/>
              <a:t>設計中の意思疎通の効率化</a:t>
            </a:r>
            <a:endParaRPr kumimoji="0" lang="en-US" altLang="ja-JP" sz="1200" kern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kern="0" dirty="0"/>
              <a:t>設計、照査の効率化</a:t>
            </a:r>
            <a:endParaRPr kumimoji="0" lang="en-US" altLang="ja-JP" sz="1200" kern="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A24FC6-A0C0-E25A-6F37-CEFCF7D5E680}"/>
              </a:ext>
            </a:extLst>
          </p:cNvPr>
          <p:cNvSpPr txBox="1"/>
          <p:nvPr/>
        </p:nvSpPr>
        <p:spPr>
          <a:xfrm>
            <a:off x="8241880" y="3589994"/>
            <a:ext cx="73930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これまで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D2DEC49-1C5E-E0BC-C4B7-3943F6C80A0C}"/>
              </a:ext>
            </a:extLst>
          </p:cNvPr>
          <p:cNvSpPr txBox="1"/>
          <p:nvPr/>
        </p:nvSpPr>
        <p:spPr>
          <a:xfrm>
            <a:off x="8253189" y="3838887"/>
            <a:ext cx="17146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kern="0" dirty="0"/>
              <a:t>合意形成の円滑化</a:t>
            </a:r>
            <a:endParaRPr kumimoji="0" lang="en-US" altLang="ja-JP" sz="1200" kern="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7AFD07B-25D1-AA83-418D-47388D1553A0}"/>
              </a:ext>
            </a:extLst>
          </p:cNvPr>
          <p:cNvSpPr txBox="1"/>
          <p:nvPr/>
        </p:nvSpPr>
        <p:spPr>
          <a:xfrm>
            <a:off x="8252518" y="4117812"/>
            <a:ext cx="1101584" cy="276999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目指す方向性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B3AF7A4-B13C-0642-8374-1A9FF71F5A36}"/>
              </a:ext>
            </a:extLst>
          </p:cNvPr>
          <p:cNvSpPr txBox="1"/>
          <p:nvPr/>
        </p:nvSpPr>
        <p:spPr>
          <a:xfrm>
            <a:off x="8253189" y="4383027"/>
            <a:ext cx="17146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kern="0" dirty="0"/>
              <a:t>合意形成の円滑化</a:t>
            </a:r>
            <a:endParaRPr kumimoji="0" lang="en-US" altLang="ja-JP" sz="1200" kern="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FAA9475-7FCC-BAE3-08F9-8E8888621486}"/>
              </a:ext>
            </a:extLst>
          </p:cNvPr>
          <p:cNvSpPr txBox="1"/>
          <p:nvPr/>
        </p:nvSpPr>
        <p:spPr>
          <a:xfrm>
            <a:off x="7929058" y="5689424"/>
            <a:ext cx="1101584" cy="276999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目指す方向性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2015C23-95D5-DD78-AC2C-8990E9C14603}"/>
              </a:ext>
            </a:extLst>
          </p:cNvPr>
          <p:cNvSpPr txBox="1"/>
          <p:nvPr/>
        </p:nvSpPr>
        <p:spPr>
          <a:xfrm>
            <a:off x="7880253" y="5954639"/>
            <a:ext cx="1465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kern="0" dirty="0"/>
              <a:t>積算作業の自動化、簡素化</a:t>
            </a:r>
            <a:endParaRPr kumimoji="0" lang="en-US" altLang="ja-JP" sz="1200" kern="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471B044-ABF3-B4BF-FC3D-8A3E3A3233EA}"/>
              </a:ext>
            </a:extLst>
          </p:cNvPr>
          <p:cNvSpPr txBox="1"/>
          <p:nvPr/>
        </p:nvSpPr>
        <p:spPr>
          <a:xfrm>
            <a:off x="1978396" y="5381004"/>
            <a:ext cx="73930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これまで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09B4955-CAC0-18DD-48A1-FEA38883FBCE}"/>
              </a:ext>
            </a:extLst>
          </p:cNvPr>
          <p:cNvSpPr txBox="1"/>
          <p:nvPr/>
        </p:nvSpPr>
        <p:spPr>
          <a:xfrm>
            <a:off x="1941501" y="5629897"/>
            <a:ext cx="1883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kern="0" dirty="0"/>
              <a:t>ICT</a:t>
            </a:r>
            <a:r>
              <a:rPr kumimoji="0" lang="ja-JP" altLang="en-US" sz="1200" kern="0" dirty="0"/>
              <a:t>建機でのデータ活用</a:t>
            </a:r>
            <a:endParaRPr kumimoji="0" lang="en-US" altLang="ja-JP" sz="1200" kern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kern="0" dirty="0"/>
              <a:t>工場製作でのデータ活用</a:t>
            </a:r>
            <a:endParaRPr kumimoji="0" lang="en-US" altLang="ja-JP" sz="1200" kern="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58E7CCD-ED7F-97D3-8F65-F034E1971401}"/>
              </a:ext>
            </a:extLst>
          </p:cNvPr>
          <p:cNvSpPr txBox="1"/>
          <p:nvPr/>
        </p:nvSpPr>
        <p:spPr>
          <a:xfrm>
            <a:off x="1989034" y="6072571"/>
            <a:ext cx="1101584" cy="276999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目指す方向性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646D324-E6D3-5629-48C8-1D95BC097807}"/>
              </a:ext>
            </a:extLst>
          </p:cNvPr>
          <p:cNvSpPr txBox="1"/>
          <p:nvPr/>
        </p:nvSpPr>
        <p:spPr>
          <a:xfrm>
            <a:off x="1941501" y="6337786"/>
            <a:ext cx="1762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kern="0" dirty="0"/>
              <a:t>自動化・自律化施工</a:t>
            </a:r>
            <a:endParaRPr kumimoji="0" lang="en-US" altLang="ja-JP" sz="1200" kern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kern="0" dirty="0"/>
              <a:t>でのデータ活用</a:t>
            </a:r>
            <a:endParaRPr kumimoji="0" lang="en-US" altLang="ja-JP" sz="1200" kern="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8AF0C4D-36A2-E858-E43D-4619AE0C7443}"/>
              </a:ext>
            </a:extLst>
          </p:cNvPr>
          <p:cNvSpPr txBox="1"/>
          <p:nvPr/>
        </p:nvSpPr>
        <p:spPr>
          <a:xfrm>
            <a:off x="1581036" y="3414558"/>
            <a:ext cx="73930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これまで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D0BA208-0FD6-659F-8534-71852311F924}"/>
              </a:ext>
            </a:extLst>
          </p:cNvPr>
          <p:cNvSpPr txBox="1"/>
          <p:nvPr/>
        </p:nvSpPr>
        <p:spPr>
          <a:xfrm>
            <a:off x="1589047" y="3663451"/>
            <a:ext cx="1903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kern="0" dirty="0"/>
              <a:t>ヒートマップによる</a:t>
            </a:r>
            <a:endParaRPr kumimoji="0" lang="en-US" altLang="ja-JP" sz="1200" kern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kern="0" dirty="0"/>
              <a:t>出来形確認</a:t>
            </a:r>
            <a:endParaRPr kumimoji="0" lang="en-US" altLang="ja-JP" sz="1200" kern="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A9B598-225B-B8FE-826F-50BCF625C56F}"/>
              </a:ext>
            </a:extLst>
          </p:cNvPr>
          <p:cNvSpPr txBox="1"/>
          <p:nvPr/>
        </p:nvSpPr>
        <p:spPr>
          <a:xfrm>
            <a:off x="1591674" y="4094410"/>
            <a:ext cx="1101584" cy="276999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目指す方向性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19C9E4E-D83A-5C04-D5AE-DE88FB5BF3C5}"/>
              </a:ext>
            </a:extLst>
          </p:cNvPr>
          <p:cNvSpPr txBox="1"/>
          <p:nvPr/>
        </p:nvSpPr>
        <p:spPr>
          <a:xfrm>
            <a:off x="1592345" y="4359625"/>
            <a:ext cx="17146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kern="0" dirty="0"/>
              <a:t>ペーパーレス</a:t>
            </a:r>
            <a:endParaRPr kumimoji="0" lang="en-US" altLang="ja-JP" sz="1200" kern="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4A46599-EC15-D7CD-7162-5C8FEACECF78}"/>
              </a:ext>
            </a:extLst>
          </p:cNvPr>
          <p:cNvSpPr txBox="1"/>
          <p:nvPr/>
        </p:nvSpPr>
        <p:spPr>
          <a:xfrm>
            <a:off x="2131266" y="1521580"/>
            <a:ext cx="1121435" cy="281991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目指す方向性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947F32B-9F7A-2729-8B86-D9BCC199B593}"/>
              </a:ext>
            </a:extLst>
          </p:cNvPr>
          <p:cNvSpPr txBox="1"/>
          <p:nvPr/>
        </p:nvSpPr>
        <p:spPr>
          <a:xfrm>
            <a:off x="2133659" y="1896715"/>
            <a:ext cx="1476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kern="0" dirty="0"/>
              <a:t>設計・施工データを活用した効率的な維持管理</a:t>
            </a:r>
            <a:endParaRPr kumimoji="0" lang="en-US" altLang="ja-JP" sz="1200" kern="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BB5842C-1399-3EF9-D6FD-DAF8C735BD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7185" y="3140968"/>
            <a:ext cx="1030802" cy="68521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8BFB1A8-6880-8511-B6D4-D9010420A56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895" y="3933056"/>
            <a:ext cx="1134253" cy="52346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0078937-BAB1-1661-59EA-EA2352B3443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069" y="3140968"/>
            <a:ext cx="1118514" cy="682235"/>
          </a:xfrm>
          <a:prstGeom prst="rect">
            <a:avLst/>
          </a:prstGeom>
        </p:spPr>
      </p:pic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27739877-1101-14CB-24AD-4A166A4E0D44}"/>
              </a:ext>
            </a:extLst>
          </p:cNvPr>
          <p:cNvSpPr txBox="1"/>
          <p:nvPr/>
        </p:nvSpPr>
        <p:spPr>
          <a:xfrm>
            <a:off x="3681846" y="4509120"/>
            <a:ext cx="254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関係者間で情報を共有</a:t>
            </a:r>
            <a:endParaRPr kumimoji="0" lang="en-US" altLang="ja-JP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二等辺三角形 39">
            <a:extLst>
              <a:ext uri="{FF2B5EF4-FFF2-40B4-BE49-F238E27FC236}">
                <a16:creationId xmlns:a16="http://schemas.microsoft.com/office/drawing/2014/main" id="{2F5214AE-9318-2F85-B935-48F1291CD005}"/>
              </a:ext>
            </a:extLst>
          </p:cNvPr>
          <p:cNvSpPr/>
          <p:nvPr/>
        </p:nvSpPr>
        <p:spPr>
          <a:xfrm rot="4943492">
            <a:off x="4071252" y="948529"/>
            <a:ext cx="708973" cy="1022899"/>
          </a:xfrm>
          <a:prstGeom prst="triangle">
            <a:avLst>
              <a:gd name="adj" fmla="val 49801"/>
            </a:avLst>
          </a:prstGeom>
          <a:solidFill>
            <a:srgbClr val="BBE0E3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矢印: 右 66">
            <a:extLst>
              <a:ext uri="{FF2B5EF4-FFF2-40B4-BE49-F238E27FC236}">
                <a16:creationId xmlns:a16="http://schemas.microsoft.com/office/drawing/2014/main" id="{967518D6-2811-CBFE-BBDF-D7A46283E101}"/>
              </a:ext>
            </a:extLst>
          </p:cNvPr>
          <p:cNvSpPr/>
          <p:nvPr/>
        </p:nvSpPr>
        <p:spPr>
          <a:xfrm rot="14004271" flipV="1">
            <a:off x="3530001" y="2505860"/>
            <a:ext cx="468099" cy="31388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BBE0E3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22D7AF17-AFE8-1F71-3E5D-85ADDF7B746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786" y="3865467"/>
            <a:ext cx="1113057" cy="68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58D803D-D16F-056B-9663-928DD33D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生産性向上に向けて先行的に進める内容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58ADD6-C0CD-F25D-104D-125E6662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27B41-2386-4A21-B951-E27F163E3EEA}" type="slidenum">
              <a:rPr lang="en-US" altLang="ja-JP" smtClean="0">
                <a:solidFill>
                  <a:prstClr val="black"/>
                </a:solidFill>
                <a:latin typeface="Arial"/>
              </a:rPr>
              <a:pPr>
                <a:defRPr/>
              </a:pPr>
              <a:t>6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3C03B61-0B26-7DF8-A24C-52C0541421B7}"/>
              </a:ext>
            </a:extLst>
          </p:cNvPr>
          <p:cNvSpPr txBox="1"/>
          <p:nvPr/>
        </p:nvSpPr>
        <p:spPr>
          <a:xfrm>
            <a:off x="272480" y="1412776"/>
            <a:ext cx="9505056" cy="3778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u="sng" dirty="0">
                <a:solidFill>
                  <a:prstClr val="black"/>
                </a:solidFill>
                <a:latin typeface="+mn-ea"/>
                <a:ea typeface="+mn-ea"/>
              </a:rPr>
              <a:t>●３次元モデルと２次元図面の連動</a:t>
            </a:r>
            <a:endParaRPr lang="en-US" altLang="ja-JP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265113" indent="-265113">
              <a:defRPr/>
            </a:pPr>
            <a:r>
              <a:rPr lang="ja-JP" altLang="en-US" dirty="0"/>
              <a:t>　・３次元モデルと２次元図面の整合性を担保していないため、３次元モデルが十分に活用できていない、非効率になっている場合がある</a:t>
            </a:r>
            <a:endParaRPr lang="en-US" altLang="ja-JP" dirty="0"/>
          </a:p>
          <a:p>
            <a:pPr marL="265113" indent="-265113">
              <a:lnSpc>
                <a:spcPct val="150000"/>
              </a:lnSpc>
              <a:defRPr/>
            </a:pPr>
            <a:r>
              <a:rPr lang="ja-JP" altLang="en-US" b="1" dirty="0"/>
              <a:t>　　　→３次元モデルと２次元図面の連動に取り組む</a:t>
            </a:r>
            <a:endParaRPr lang="en-US" altLang="ja-JP" b="1" dirty="0"/>
          </a:p>
          <a:p>
            <a:endParaRPr lang="en-US" altLang="ja-JP" dirty="0"/>
          </a:p>
          <a:p>
            <a:r>
              <a:rPr lang="ja-JP" altLang="en-US" dirty="0"/>
              <a:t>●</a:t>
            </a:r>
            <a:r>
              <a:rPr lang="ja-JP" altLang="en-US" u="sng" dirty="0"/>
              <a:t>積算・設計変更に関する仕事の効率化</a:t>
            </a:r>
            <a:endParaRPr lang="en-US" altLang="ja-JP" u="sng" dirty="0"/>
          </a:p>
          <a:p>
            <a:r>
              <a:rPr lang="ja-JP" altLang="en-US" dirty="0"/>
              <a:t>　・積算、設計変更で活用する数量データを効果的に活用できれば、仕事の簡素化につながる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　　　→属性情報を活用し、積算・設計変更作業の簡素化</a:t>
            </a:r>
            <a:endParaRPr lang="en-US" altLang="ja-JP" b="1" dirty="0"/>
          </a:p>
          <a:p>
            <a:endParaRPr lang="en-US" altLang="ja-JP" dirty="0"/>
          </a:p>
          <a:p>
            <a:r>
              <a:rPr lang="ja-JP" altLang="en-US" dirty="0"/>
              <a:t>●</a:t>
            </a:r>
            <a:r>
              <a:rPr lang="ja-JP" altLang="en-US" u="sng" dirty="0"/>
              <a:t>データを活用するための基準類の整備</a:t>
            </a:r>
            <a:endParaRPr lang="en-US" altLang="ja-JP" u="sng" dirty="0"/>
          </a:p>
          <a:p>
            <a:r>
              <a:rPr lang="ja-JP" altLang="en-US" dirty="0"/>
              <a:t>　・属性情報を活用するための基準類が整備されていない</a:t>
            </a:r>
            <a:endParaRPr lang="en-US" altLang="ja-JP" dirty="0"/>
          </a:p>
          <a:p>
            <a:pPr marL="541338" indent="-541338">
              <a:lnSpc>
                <a:spcPct val="150000"/>
              </a:lnSpc>
            </a:pPr>
            <a:r>
              <a:rPr lang="ja-JP" altLang="en-US" dirty="0"/>
              <a:t>　　　→</a:t>
            </a:r>
            <a:r>
              <a:rPr lang="en-US" altLang="ja-JP" b="1" dirty="0"/>
              <a:t>BIM/CIM</a:t>
            </a:r>
            <a:r>
              <a:rPr lang="ja-JP" altLang="en-US" b="1" dirty="0"/>
              <a:t>取扱要領を作成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73427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表 2">
            <a:extLst>
              <a:ext uri="{FF2B5EF4-FFF2-40B4-BE49-F238E27FC236}">
                <a16:creationId xmlns:a16="http://schemas.microsoft.com/office/drawing/2014/main" id="{7C02F354-FB49-DA8A-3C2F-74439C727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587839"/>
              </p:ext>
            </p:extLst>
          </p:nvPr>
        </p:nvGraphicFramePr>
        <p:xfrm>
          <a:off x="1265889" y="888756"/>
          <a:ext cx="7992888" cy="5764121"/>
        </p:xfrm>
        <a:graphic>
          <a:graphicData uri="http://schemas.openxmlformats.org/drawingml/2006/table">
            <a:tbl>
              <a:tblPr firstRow="1" bandRow="1"/>
              <a:tblGrid>
                <a:gridCol w="1998222">
                  <a:extLst>
                    <a:ext uri="{9D8B030D-6E8A-4147-A177-3AD203B41FA5}">
                      <a16:colId xmlns:a16="http://schemas.microsoft.com/office/drawing/2014/main" val="1072522736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3454331577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1082095480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800107"/>
                    </a:ext>
                  </a:extLst>
                </a:gridCol>
              </a:tblGrid>
              <a:tr h="330560"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dirty="0"/>
                        <a:t>LEVEL-0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dirty="0"/>
                        <a:t>LEVEL-1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dirty="0"/>
                        <a:t>LEVEL-2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b="1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dirty="0"/>
                        <a:t>LEVEL-3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474980"/>
                  </a:ext>
                </a:extLst>
              </a:tr>
              <a:tr h="381799"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ja-JP" altLang="en-US" dirty="0"/>
                        <a:t>過去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ja-JP" altLang="en-US" dirty="0"/>
                        <a:t>現在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ja-JP" altLang="en-US" dirty="0"/>
                        <a:t>３～５年で一般化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ja-JP" altLang="en-US" dirty="0"/>
                        <a:t>将来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611577"/>
                  </a:ext>
                </a:extLst>
              </a:tr>
              <a:tr h="845184"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040613"/>
                  </a:ext>
                </a:extLst>
              </a:tr>
              <a:tr h="2690031"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766179"/>
                  </a:ext>
                </a:extLst>
              </a:tr>
              <a:tr h="1502365"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2199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84398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265981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68797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10996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531960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2953953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375947" algn="l" defTabSz="843987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067080"/>
                  </a:ext>
                </a:extLst>
              </a:tr>
            </a:tbl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CFCD1158-49CD-1490-902F-16788872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4" y="2738"/>
            <a:ext cx="7984479" cy="432000"/>
          </a:xfrm>
        </p:spPr>
        <p:txBody>
          <a:bodyPr/>
          <a:lstStyle/>
          <a:p>
            <a:r>
              <a:rPr kumimoji="1" lang="ja-JP" altLang="en-US" dirty="0"/>
              <a:t>３次元モデルと２次元図面の連動イメージ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DBF9EE-677C-E9D1-0681-27234C98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27B41-2386-4A21-B951-E27F163E3EEA}" type="slidenum">
              <a:rPr lang="en-US" altLang="ja-JP" smtClean="0">
                <a:solidFill>
                  <a:prstClr val="black"/>
                </a:solidFill>
                <a:latin typeface="Arial"/>
              </a:rPr>
              <a:pPr>
                <a:defRPr/>
              </a:pPr>
              <a:t>7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F5F8CE35-EA5D-56C2-4EF8-60721AF704A8}"/>
              </a:ext>
            </a:extLst>
          </p:cNvPr>
          <p:cNvSpPr txBox="1"/>
          <p:nvPr/>
        </p:nvSpPr>
        <p:spPr>
          <a:xfrm>
            <a:off x="1330102" y="1641229"/>
            <a:ext cx="180000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２次元図面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E279520-9BF0-2B96-187E-770D0497B96D}"/>
              </a:ext>
            </a:extLst>
          </p:cNvPr>
          <p:cNvSpPr txBox="1"/>
          <p:nvPr/>
        </p:nvSpPr>
        <p:spPr>
          <a:xfrm>
            <a:off x="3364155" y="1641229"/>
            <a:ext cx="180000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２次元図面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D60EB38C-C989-4743-51EF-C45456904DAF}"/>
              </a:ext>
            </a:extLst>
          </p:cNvPr>
          <p:cNvSpPr txBox="1"/>
          <p:nvPr/>
        </p:nvSpPr>
        <p:spPr>
          <a:xfrm>
            <a:off x="3364155" y="2093518"/>
            <a:ext cx="180000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３次元モデル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99A7FF2A-EC2C-20DF-F1F7-12C2D6A6F831}"/>
              </a:ext>
            </a:extLst>
          </p:cNvPr>
          <p:cNvSpPr txBox="1"/>
          <p:nvPr/>
        </p:nvSpPr>
        <p:spPr>
          <a:xfrm>
            <a:off x="5345333" y="1641229"/>
            <a:ext cx="180000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２次元図面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4D20E023-87E1-05D7-3898-3F08BE204D33}"/>
              </a:ext>
            </a:extLst>
          </p:cNvPr>
          <p:cNvSpPr txBox="1"/>
          <p:nvPr/>
        </p:nvSpPr>
        <p:spPr>
          <a:xfrm>
            <a:off x="5345333" y="2087645"/>
            <a:ext cx="180000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３次元モデル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0A0A3EF0-344E-6946-F483-A40A32013530}"/>
              </a:ext>
            </a:extLst>
          </p:cNvPr>
          <p:cNvSpPr txBox="1"/>
          <p:nvPr/>
        </p:nvSpPr>
        <p:spPr>
          <a:xfrm>
            <a:off x="7391094" y="2079253"/>
            <a:ext cx="180000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３次元モデル</a:t>
            </a:r>
          </a:p>
        </p:txBody>
      </p:sp>
      <p:sp>
        <p:nvSpPr>
          <p:cNvPr id="96" name="矢印: 上下 95">
            <a:extLst>
              <a:ext uri="{FF2B5EF4-FFF2-40B4-BE49-F238E27FC236}">
                <a16:creationId xmlns:a16="http://schemas.microsoft.com/office/drawing/2014/main" id="{21376A39-FE3B-F47C-9D49-CDE2EEB7FFBE}"/>
              </a:ext>
            </a:extLst>
          </p:cNvPr>
          <p:cNvSpPr/>
          <p:nvPr/>
        </p:nvSpPr>
        <p:spPr>
          <a:xfrm>
            <a:off x="5534183" y="1911358"/>
            <a:ext cx="213285" cy="213429"/>
          </a:xfrm>
          <a:prstGeom prst="upDownArrow">
            <a:avLst>
              <a:gd name="adj1" fmla="val 42198"/>
              <a:gd name="adj2" fmla="val 31365"/>
            </a:avLst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3CD47C3F-D9A7-0C6C-F554-5CD99C512F71}"/>
              </a:ext>
            </a:extLst>
          </p:cNvPr>
          <p:cNvSpPr txBox="1"/>
          <p:nvPr/>
        </p:nvSpPr>
        <p:spPr>
          <a:xfrm>
            <a:off x="5653859" y="1857972"/>
            <a:ext cx="82880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連動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712FEB43-5E40-CDAE-3C7D-40B7C84FE40C}"/>
              </a:ext>
            </a:extLst>
          </p:cNvPr>
          <p:cNvSpPr txBox="1"/>
          <p:nvPr/>
        </p:nvSpPr>
        <p:spPr>
          <a:xfrm>
            <a:off x="3243662" y="5742687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・形状の可視化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948E0EF4-9D2E-9B5D-13DF-010545846219}"/>
              </a:ext>
            </a:extLst>
          </p:cNvPr>
          <p:cNvSpPr txBox="1"/>
          <p:nvPr/>
        </p:nvSpPr>
        <p:spPr>
          <a:xfrm>
            <a:off x="5244905" y="5742687"/>
            <a:ext cx="190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・形状の可視化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・設計精度の向上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・監督検査での活用</a:t>
            </a:r>
          </a:p>
        </p:txBody>
      </p: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93EC5AC6-61E2-ACC5-97C6-ED2513B8720C}"/>
              </a:ext>
            </a:extLst>
          </p:cNvPr>
          <p:cNvCxnSpPr>
            <a:cxnSpLocks/>
          </p:cNvCxnSpPr>
          <p:nvPr/>
        </p:nvCxnSpPr>
        <p:spPr>
          <a:xfrm>
            <a:off x="1289658" y="5761916"/>
            <a:ext cx="796911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9152F808-CF40-0E49-2AB3-B8A0E8EEA79F}"/>
              </a:ext>
            </a:extLst>
          </p:cNvPr>
          <p:cNvCxnSpPr>
            <a:cxnSpLocks/>
          </p:cNvCxnSpPr>
          <p:nvPr/>
        </p:nvCxnSpPr>
        <p:spPr>
          <a:xfrm>
            <a:off x="1277773" y="1193806"/>
            <a:ext cx="796911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6C722A2D-33F0-6F94-295E-01D9AAF0330C}"/>
              </a:ext>
            </a:extLst>
          </p:cNvPr>
          <p:cNvCxnSpPr>
            <a:cxnSpLocks/>
          </p:cNvCxnSpPr>
          <p:nvPr/>
        </p:nvCxnSpPr>
        <p:spPr>
          <a:xfrm>
            <a:off x="1260211" y="1582514"/>
            <a:ext cx="796911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38A04212-4287-8D30-787D-92B81BCA7216}"/>
              </a:ext>
            </a:extLst>
          </p:cNvPr>
          <p:cNvSpPr txBox="1"/>
          <p:nvPr/>
        </p:nvSpPr>
        <p:spPr>
          <a:xfrm>
            <a:off x="450967" y="369350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内　容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C2AD1AA3-1A58-352F-9E5C-A37C81BCAD63}"/>
              </a:ext>
            </a:extLst>
          </p:cNvPr>
          <p:cNvSpPr txBox="1"/>
          <p:nvPr/>
        </p:nvSpPr>
        <p:spPr>
          <a:xfrm>
            <a:off x="450967" y="601042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効　果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6A500675-1704-66F2-E208-D9932D4747A0}"/>
              </a:ext>
            </a:extLst>
          </p:cNvPr>
          <p:cNvSpPr txBox="1"/>
          <p:nvPr/>
        </p:nvSpPr>
        <p:spPr>
          <a:xfrm>
            <a:off x="412495" y="18600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成果物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1F4E12B3-BA08-9511-6C9C-4FB2155F3E0C}"/>
              </a:ext>
            </a:extLst>
          </p:cNvPr>
          <p:cNvSpPr txBox="1"/>
          <p:nvPr/>
        </p:nvSpPr>
        <p:spPr>
          <a:xfrm>
            <a:off x="412495" y="124205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時間軸</a:t>
            </a: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17A147B8-4C9B-53F3-A79A-F1616F2845CD}"/>
              </a:ext>
            </a:extLst>
          </p:cNvPr>
          <p:cNvSpPr txBox="1"/>
          <p:nvPr/>
        </p:nvSpPr>
        <p:spPr>
          <a:xfrm>
            <a:off x="7264597" y="5741271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・自動設計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DEFB1C7-19E7-E561-A74A-E83D7D350146}"/>
              </a:ext>
            </a:extLst>
          </p:cNvPr>
          <p:cNvSpPr/>
          <p:nvPr/>
        </p:nvSpPr>
        <p:spPr>
          <a:xfrm>
            <a:off x="5272061" y="888757"/>
            <a:ext cx="2026121" cy="57619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6DC7D0-9C25-CBA3-050D-0C5AACA55930}"/>
              </a:ext>
            </a:extLst>
          </p:cNvPr>
          <p:cNvSpPr txBox="1"/>
          <p:nvPr/>
        </p:nvSpPr>
        <p:spPr>
          <a:xfrm>
            <a:off x="38351" y="514235"/>
            <a:ext cx="981119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・３次元モデルと２次元図面の主要部分について整合性を確保していく。</a:t>
            </a:r>
            <a:endParaRPr kumimoji="1" lang="en-US" altLang="ja-JP" sz="16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6454725-664D-7746-71E2-7B60D1B0F85C}"/>
              </a:ext>
            </a:extLst>
          </p:cNvPr>
          <p:cNvCxnSpPr>
            <a:cxnSpLocks/>
          </p:cNvCxnSpPr>
          <p:nvPr/>
        </p:nvCxnSpPr>
        <p:spPr>
          <a:xfrm>
            <a:off x="1260224" y="2403117"/>
            <a:ext cx="796911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15978EE-7B39-269E-8CDF-902528D7CF67}"/>
              </a:ext>
            </a:extLst>
          </p:cNvPr>
          <p:cNvGrpSpPr/>
          <p:nvPr/>
        </p:nvGrpSpPr>
        <p:grpSpPr>
          <a:xfrm>
            <a:off x="1481388" y="2614385"/>
            <a:ext cx="1604729" cy="964674"/>
            <a:chOff x="554537" y="1460297"/>
            <a:chExt cx="2589025" cy="1556378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DD432A6-D240-C472-3A8E-03986170A059}"/>
                </a:ext>
              </a:extLst>
            </p:cNvPr>
            <p:cNvSpPr/>
            <p:nvPr/>
          </p:nvSpPr>
          <p:spPr>
            <a:xfrm>
              <a:off x="559169" y="1460297"/>
              <a:ext cx="1204519" cy="30095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CEA7CDF-1DE2-14C1-76E2-487BD8ABB92E}"/>
                </a:ext>
              </a:extLst>
            </p:cNvPr>
            <p:cNvSpPr/>
            <p:nvPr/>
          </p:nvSpPr>
          <p:spPr>
            <a:xfrm rot="5400000">
              <a:off x="680880" y="2035181"/>
              <a:ext cx="961094" cy="40652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BA546B9-603D-1BB8-C2F3-3751BCEBF01D}"/>
                </a:ext>
              </a:extLst>
            </p:cNvPr>
            <p:cNvSpPr/>
            <p:nvPr/>
          </p:nvSpPr>
          <p:spPr>
            <a:xfrm rot="5400000">
              <a:off x="2060757" y="2035183"/>
              <a:ext cx="961094" cy="40652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E1BF568C-9022-4CFC-D0F6-4DF332317DDE}"/>
                </a:ext>
              </a:extLst>
            </p:cNvPr>
            <p:cNvSpPr/>
            <p:nvPr/>
          </p:nvSpPr>
          <p:spPr>
            <a:xfrm rot="5400000">
              <a:off x="2392504" y="1405837"/>
              <a:ext cx="297599" cy="40652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58612216-377F-A70E-F768-51AEC8BF5E8B}"/>
                </a:ext>
              </a:extLst>
            </p:cNvPr>
            <p:cNvSpPr/>
            <p:nvPr/>
          </p:nvSpPr>
          <p:spPr>
            <a:xfrm>
              <a:off x="1939043" y="2727893"/>
              <a:ext cx="1204519" cy="11241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903A3F9-13C3-FEC1-E443-B49033004B92}"/>
                </a:ext>
              </a:extLst>
            </p:cNvPr>
            <p:cNvSpPr/>
            <p:nvPr/>
          </p:nvSpPr>
          <p:spPr>
            <a:xfrm>
              <a:off x="554537" y="2719777"/>
              <a:ext cx="1204519" cy="11241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455AC499-B212-470C-9C63-8C9DD8E2DDBB}"/>
                </a:ext>
              </a:extLst>
            </p:cNvPr>
            <p:cNvSpPr/>
            <p:nvPr/>
          </p:nvSpPr>
          <p:spPr>
            <a:xfrm>
              <a:off x="755576" y="2832187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74CE04E6-630E-5018-4F96-3CCEA3E3818E}"/>
                </a:ext>
              </a:extLst>
            </p:cNvPr>
            <p:cNvSpPr/>
            <p:nvPr/>
          </p:nvSpPr>
          <p:spPr>
            <a:xfrm>
              <a:off x="1079579" y="2832187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93A9FF17-5FD9-75BE-39C7-CAE9406F1581}"/>
                </a:ext>
              </a:extLst>
            </p:cNvPr>
            <p:cNvSpPr/>
            <p:nvPr/>
          </p:nvSpPr>
          <p:spPr>
            <a:xfrm>
              <a:off x="1401070" y="2832187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734DEA44-30C4-C654-7608-9E40AC22350E}"/>
                </a:ext>
              </a:extLst>
            </p:cNvPr>
            <p:cNvSpPr/>
            <p:nvPr/>
          </p:nvSpPr>
          <p:spPr>
            <a:xfrm>
              <a:off x="2147075" y="2836162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2A89AD0-9CE7-2CB5-7DA7-CF248BACFE7C}"/>
                </a:ext>
              </a:extLst>
            </p:cNvPr>
            <p:cNvSpPr/>
            <p:nvPr/>
          </p:nvSpPr>
          <p:spPr>
            <a:xfrm>
              <a:off x="2471078" y="2836162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762BCDBA-887C-72FD-3297-7AD8710077B0}"/>
                </a:ext>
              </a:extLst>
            </p:cNvPr>
            <p:cNvSpPr/>
            <p:nvPr/>
          </p:nvSpPr>
          <p:spPr>
            <a:xfrm>
              <a:off x="2792569" y="2836162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015761B3-7989-6316-C2ED-895F35ED74B0}"/>
              </a:ext>
            </a:extLst>
          </p:cNvPr>
          <p:cNvGrpSpPr/>
          <p:nvPr/>
        </p:nvGrpSpPr>
        <p:grpSpPr>
          <a:xfrm>
            <a:off x="3771081" y="3566760"/>
            <a:ext cx="701866" cy="846512"/>
            <a:chOff x="899592" y="3435668"/>
            <a:chExt cx="1728192" cy="2084352"/>
          </a:xfrm>
        </p:grpSpPr>
        <p:sp>
          <p:nvSpPr>
            <p:cNvPr id="27" name="フローチャート: 磁気ディスク 26">
              <a:extLst>
                <a:ext uri="{FF2B5EF4-FFF2-40B4-BE49-F238E27FC236}">
                  <a16:creationId xmlns:a16="http://schemas.microsoft.com/office/drawing/2014/main" id="{B71908A0-33FF-7366-ABD8-BFDE2A83F410}"/>
                </a:ext>
              </a:extLst>
            </p:cNvPr>
            <p:cNvSpPr/>
            <p:nvPr/>
          </p:nvSpPr>
          <p:spPr>
            <a:xfrm>
              <a:off x="2214426" y="4494749"/>
              <a:ext cx="216024" cy="550362"/>
            </a:xfrm>
            <a:prstGeom prst="flowChartMagneticDisk">
              <a:avLst/>
            </a:prstGeom>
            <a:solidFill>
              <a:srgbClr val="BBE0E3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フローチャート: 磁気ディスク 27">
              <a:extLst>
                <a:ext uri="{FF2B5EF4-FFF2-40B4-BE49-F238E27FC236}">
                  <a16:creationId xmlns:a16="http://schemas.microsoft.com/office/drawing/2014/main" id="{B4E9EC8E-4815-2B6D-E624-E4F38E4C63B9}"/>
                </a:ext>
              </a:extLst>
            </p:cNvPr>
            <p:cNvSpPr/>
            <p:nvPr/>
          </p:nvSpPr>
          <p:spPr>
            <a:xfrm>
              <a:off x="1998402" y="4732638"/>
              <a:ext cx="216024" cy="550362"/>
            </a:xfrm>
            <a:prstGeom prst="flowChartMagneticDisk">
              <a:avLst/>
            </a:prstGeom>
            <a:solidFill>
              <a:srgbClr val="BBE0E3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" name="フローチャート: 磁気ディスク 28">
              <a:extLst>
                <a:ext uri="{FF2B5EF4-FFF2-40B4-BE49-F238E27FC236}">
                  <a16:creationId xmlns:a16="http://schemas.microsoft.com/office/drawing/2014/main" id="{E9C53193-FD42-7E6F-3ADF-E179252117C9}"/>
                </a:ext>
              </a:extLst>
            </p:cNvPr>
            <p:cNvSpPr/>
            <p:nvPr/>
          </p:nvSpPr>
          <p:spPr>
            <a:xfrm>
              <a:off x="1076966" y="4944203"/>
              <a:ext cx="216024" cy="550362"/>
            </a:xfrm>
            <a:prstGeom prst="flowChartMagneticDisk">
              <a:avLst/>
            </a:prstGeom>
            <a:solidFill>
              <a:srgbClr val="BBE0E3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" name="フローチャート: 磁気ディスク 29">
              <a:extLst>
                <a:ext uri="{FF2B5EF4-FFF2-40B4-BE49-F238E27FC236}">
                  <a16:creationId xmlns:a16="http://schemas.microsoft.com/office/drawing/2014/main" id="{BC7A8C80-E86F-30F3-2BC4-B87B89A8FEA5}"/>
                </a:ext>
              </a:extLst>
            </p:cNvPr>
            <p:cNvSpPr/>
            <p:nvPr/>
          </p:nvSpPr>
          <p:spPr>
            <a:xfrm>
              <a:off x="1414482" y="4962483"/>
              <a:ext cx="216024" cy="550362"/>
            </a:xfrm>
            <a:prstGeom prst="flowChartMagneticDisk">
              <a:avLst/>
            </a:prstGeom>
            <a:solidFill>
              <a:srgbClr val="BBE0E3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" name="フローチャート: 磁気ディスク 30">
              <a:extLst>
                <a:ext uri="{FF2B5EF4-FFF2-40B4-BE49-F238E27FC236}">
                  <a16:creationId xmlns:a16="http://schemas.microsoft.com/office/drawing/2014/main" id="{47A789B1-39DD-DEDB-A002-DE3E5677D696}"/>
                </a:ext>
              </a:extLst>
            </p:cNvPr>
            <p:cNvSpPr/>
            <p:nvPr/>
          </p:nvSpPr>
          <p:spPr>
            <a:xfrm>
              <a:off x="1770818" y="4969658"/>
              <a:ext cx="216024" cy="550362"/>
            </a:xfrm>
            <a:prstGeom prst="flowChartMagneticDisk">
              <a:avLst/>
            </a:prstGeom>
            <a:solidFill>
              <a:srgbClr val="BBE0E3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" name="直方体 31">
              <a:extLst>
                <a:ext uri="{FF2B5EF4-FFF2-40B4-BE49-F238E27FC236}">
                  <a16:creationId xmlns:a16="http://schemas.microsoft.com/office/drawing/2014/main" id="{F4C17A7E-897F-498D-56D8-E00CCA7B11D8}"/>
                </a:ext>
              </a:extLst>
            </p:cNvPr>
            <p:cNvSpPr/>
            <p:nvPr/>
          </p:nvSpPr>
          <p:spPr>
            <a:xfrm>
              <a:off x="899592" y="4471197"/>
              <a:ext cx="1728192" cy="720080"/>
            </a:xfrm>
            <a:prstGeom prst="cube">
              <a:avLst>
                <a:gd name="adj" fmla="val 82433"/>
              </a:avLst>
            </a:prstGeom>
            <a:solidFill>
              <a:srgbClr val="BBE0E3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" name="直方体 32">
              <a:extLst>
                <a:ext uri="{FF2B5EF4-FFF2-40B4-BE49-F238E27FC236}">
                  <a16:creationId xmlns:a16="http://schemas.microsoft.com/office/drawing/2014/main" id="{A26EC9A2-561C-506E-C145-F475BB58B045}"/>
                </a:ext>
              </a:extLst>
            </p:cNvPr>
            <p:cNvSpPr/>
            <p:nvPr/>
          </p:nvSpPr>
          <p:spPr>
            <a:xfrm>
              <a:off x="1479848" y="3723596"/>
              <a:ext cx="567680" cy="1107641"/>
            </a:xfrm>
            <a:prstGeom prst="cube">
              <a:avLst/>
            </a:prstGeom>
            <a:solidFill>
              <a:srgbClr val="DAEDEF"/>
            </a:solidFill>
            <a:ln w="12700" cap="flat" cmpd="sng" algn="ctr">
              <a:solidFill>
                <a:srgbClr val="DAEDEF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" name="直方体 33">
              <a:extLst>
                <a:ext uri="{FF2B5EF4-FFF2-40B4-BE49-F238E27FC236}">
                  <a16:creationId xmlns:a16="http://schemas.microsoft.com/office/drawing/2014/main" id="{468BF0E6-B41B-6E63-186E-420B45CBBE1F}"/>
                </a:ext>
              </a:extLst>
            </p:cNvPr>
            <p:cNvSpPr/>
            <p:nvPr/>
          </p:nvSpPr>
          <p:spPr>
            <a:xfrm>
              <a:off x="1115616" y="3435668"/>
              <a:ext cx="1296144" cy="432048"/>
            </a:xfrm>
            <a:prstGeom prst="cube">
              <a:avLst/>
            </a:prstGeom>
            <a:solidFill>
              <a:srgbClr val="DAEDEF"/>
            </a:solidFill>
            <a:ln w="12700" cap="flat" cmpd="sng" algn="ctr">
              <a:solidFill>
                <a:srgbClr val="DAEDEF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E52F684A-1103-F757-93FC-571E8D5B28DE}"/>
              </a:ext>
            </a:extLst>
          </p:cNvPr>
          <p:cNvGrpSpPr/>
          <p:nvPr/>
        </p:nvGrpSpPr>
        <p:grpSpPr>
          <a:xfrm>
            <a:off x="3650566" y="2497602"/>
            <a:ext cx="1239162" cy="744915"/>
            <a:chOff x="554537" y="1460297"/>
            <a:chExt cx="2589025" cy="1556378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5F384011-BA08-43AE-E975-D522ED1F83BD}"/>
                </a:ext>
              </a:extLst>
            </p:cNvPr>
            <p:cNvSpPr/>
            <p:nvPr/>
          </p:nvSpPr>
          <p:spPr>
            <a:xfrm>
              <a:off x="559169" y="1460297"/>
              <a:ext cx="1204519" cy="30095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FA869923-9548-38CF-BA9F-A0987AA84502}"/>
                </a:ext>
              </a:extLst>
            </p:cNvPr>
            <p:cNvSpPr/>
            <p:nvPr/>
          </p:nvSpPr>
          <p:spPr>
            <a:xfrm rot="5400000">
              <a:off x="680880" y="2035181"/>
              <a:ext cx="961094" cy="40652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909AE82C-38D7-1653-1AA8-530AB0C214D2}"/>
                </a:ext>
              </a:extLst>
            </p:cNvPr>
            <p:cNvSpPr/>
            <p:nvPr/>
          </p:nvSpPr>
          <p:spPr>
            <a:xfrm rot="5400000">
              <a:off x="2060757" y="2035183"/>
              <a:ext cx="961094" cy="40652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2DAF216F-1D2F-6C5A-FE33-3B012F22DD11}"/>
                </a:ext>
              </a:extLst>
            </p:cNvPr>
            <p:cNvSpPr/>
            <p:nvPr/>
          </p:nvSpPr>
          <p:spPr>
            <a:xfrm rot="5400000">
              <a:off x="2392504" y="1405837"/>
              <a:ext cx="297599" cy="40652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44D7EFCB-4166-7F97-924C-6B9BA5B1B2AD}"/>
                </a:ext>
              </a:extLst>
            </p:cNvPr>
            <p:cNvSpPr/>
            <p:nvPr/>
          </p:nvSpPr>
          <p:spPr>
            <a:xfrm>
              <a:off x="1939043" y="2727893"/>
              <a:ext cx="1204519" cy="11241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5C6FB74E-D776-4A23-7309-0E2288B27E34}"/>
                </a:ext>
              </a:extLst>
            </p:cNvPr>
            <p:cNvSpPr/>
            <p:nvPr/>
          </p:nvSpPr>
          <p:spPr>
            <a:xfrm>
              <a:off x="554537" y="2719777"/>
              <a:ext cx="1204519" cy="11241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E86CA74B-2688-B681-8C9B-72A94F4FF999}"/>
                </a:ext>
              </a:extLst>
            </p:cNvPr>
            <p:cNvSpPr/>
            <p:nvPr/>
          </p:nvSpPr>
          <p:spPr>
            <a:xfrm>
              <a:off x="755576" y="2832187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82F855B2-1D26-FB35-2764-DCC22BF32008}"/>
                </a:ext>
              </a:extLst>
            </p:cNvPr>
            <p:cNvSpPr/>
            <p:nvPr/>
          </p:nvSpPr>
          <p:spPr>
            <a:xfrm>
              <a:off x="1079579" y="2832187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1359FECF-1222-069C-9C6F-AE720C048D69}"/>
                </a:ext>
              </a:extLst>
            </p:cNvPr>
            <p:cNvSpPr/>
            <p:nvPr/>
          </p:nvSpPr>
          <p:spPr>
            <a:xfrm>
              <a:off x="1401070" y="2832187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7A355091-15B1-00FA-AE07-E76953B19CAB}"/>
                </a:ext>
              </a:extLst>
            </p:cNvPr>
            <p:cNvSpPr/>
            <p:nvPr/>
          </p:nvSpPr>
          <p:spPr>
            <a:xfrm>
              <a:off x="2147075" y="2836162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0CE3BC8B-3466-8E50-55D9-710DA55463AD}"/>
                </a:ext>
              </a:extLst>
            </p:cNvPr>
            <p:cNvSpPr/>
            <p:nvPr/>
          </p:nvSpPr>
          <p:spPr>
            <a:xfrm>
              <a:off x="2471078" y="2836162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72A41A77-4DBC-EE84-B808-ACE873CDD1D0}"/>
                </a:ext>
              </a:extLst>
            </p:cNvPr>
            <p:cNvSpPr/>
            <p:nvPr/>
          </p:nvSpPr>
          <p:spPr>
            <a:xfrm>
              <a:off x="2792569" y="2836162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51" name="矢印: 下 50">
            <a:extLst>
              <a:ext uri="{FF2B5EF4-FFF2-40B4-BE49-F238E27FC236}">
                <a16:creationId xmlns:a16="http://schemas.microsoft.com/office/drawing/2014/main" id="{91E18EF2-D7D6-44FE-7BB3-B6265D997EF7}"/>
              </a:ext>
            </a:extLst>
          </p:cNvPr>
          <p:cNvSpPr/>
          <p:nvPr/>
        </p:nvSpPr>
        <p:spPr>
          <a:xfrm>
            <a:off x="4000721" y="3308759"/>
            <a:ext cx="242586" cy="229578"/>
          </a:xfrm>
          <a:prstGeom prst="downArrow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4069B8E2-2144-F841-B4FE-E38FC5DB34BE}"/>
              </a:ext>
            </a:extLst>
          </p:cNvPr>
          <p:cNvGrpSpPr/>
          <p:nvPr/>
        </p:nvGrpSpPr>
        <p:grpSpPr>
          <a:xfrm>
            <a:off x="7625918" y="2572859"/>
            <a:ext cx="1303349" cy="1613177"/>
            <a:chOff x="7361063" y="2405286"/>
            <a:chExt cx="1303349" cy="1613177"/>
          </a:xfrm>
        </p:grpSpPr>
        <p:sp>
          <p:nvSpPr>
            <p:cNvPr id="55" name="フローチャート: 磁気ディスク 54">
              <a:extLst>
                <a:ext uri="{FF2B5EF4-FFF2-40B4-BE49-F238E27FC236}">
                  <a16:creationId xmlns:a16="http://schemas.microsoft.com/office/drawing/2014/main" id="{166012D5-7F4C-2AD1-CA20-9E9156FA0FBE}"/>
                </a:ext>
              </a:extLst>
            </p:cNvPr>
            <p:cNvSpPr/>
            <p:nvPr/>
          </p:nvSpPr>
          <p:spPr>
            <a:xfrm>
              <a:off x="8344990" y="3245235"/>
              <a:ext cx="162919" cy="415066"/>
            </a:xfrm>
            <a:prstGeom prst="flowChartMagneticDisk">
              <a:avLst/>
            </a:prstGeom>
            <a:solidFill>
              <a:srgbClr val="FFFFFF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6" name="フローチャート: 磁気ディスク 55">
              <a:extLst>
                <a:ext uri="{FF2B5EF4-FFF2-40B4-BE49-F238E27FC236}">
                  <a16:creationId xmlns:a16="http://schemas.microsoft.com/office/drawing/2014/main" id="{C5E99275-8149-C9A7-A5B2-16E2A81C4F1B}"/>
                </a:ext>
              </a:extLst>
            </p:cNvPr>
            <p:cNvSpPr/>
            <p:nvPr/>
          </p:nvSpPr>
          <p:spPr>
            <a:xfrm>
              <a:off x="8182072" y="3424644"/>
              <a:ext cx="162919" cy="415066"/>
            </a:xfrm>
            <a:prstGeom prst="flowChartMagneticDisk">
              <a:avLst/>
            </a:prstGeom>
            <a:solidFill>
              <a:srgbClr val="FFFFFF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7" name="フローチャート: 磁気ディスク 56">
              <a:extLst>
                <a:ext uri="{FF2B5EF4-FFF2-40B4-BE49-F238E27FC236}">
                  <a16:creationId xmlns:a16="http://schemas.microsoft.com/office/drawing/2014/main" id="{808651AC-DF29-8477-8734-4AAB0D591017}"/>
                </a:ext>
              </a:extLst>
            </p:cNvPr>
            <p:cNvSpPr/>
            <p:nvPr/>
          </p:nvSpPr>
          <p:spPr>
            <a:xfrm>
              <a:off x="7487153" y="3584199"/>
              <a:ext cx="162919" cy="415066"/>
            </a:xfrm>
            <a:prstGeom prst="flowChartMagneticDisk">
              <a:avLst/>
            </a:prstGeom>
            <a:solidFill>
              <a:srgbClr val="FFFFFF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8" name="フローチャート: 磁気ディスク 57">
              <a:extLst>
                <a:ext uri="{FF2B5EF4-FFF2-40B4-BE49-F238E27FC236}">
                  <a16:creationId xmlns:a16="http://schemas.microsoft.com/office/drawing/2014/main" id="{EA9D988B-F49D-E454-4609-D6AF4D71307B}"/>
                </a:ext>
              </a:extLst>
            </p:cNvPr>
            <p:cNvSpPr/>
            <p:nvPr/>
          </p:nvSpPr>
          <p:spPr>
            <a:xfrm>
              <a:off x="7741697" y="3597986"/>
              <a:ext cx="162919" cy="415066"/>
            </a:xfrm>
            <a:prstGeom prst="flowChartMagneticDisk">
              <a:avLst/>
            </a:prstGeom>
            <a:solidFill>
              <a:srgbClr val="FFFFFF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9" name="フローチャート: 磁気ディスク 58">
              <a:extLst>
                <a:ext uri="{FF2B5EF4-FFF2-40B4-BE49-F238E27FC236}">
                  <a16:creationId xmlns:a16="http://schemas.microsoft.com/office/drawing/2014/main" id="{2BA081AD-AE43-14B9-951C-9CA46E0CA4A9}"/>
                </a:ext>
              </a:extLst>
            </p:cNvPr>
            <p:cNvSpPr/>
            <p:nvPr/>
          </p:nvSpPr>
          <p:spPr>
            <a:xfrm>
              <a:off x="8010435" y="3603397"/>
              <a:ext cx="162919" cy="415066"/>
            </a:xfrm>
            <a:prstGeom prst="flowChartMagneticDisk">
              <a:avLst/>
            </a:prstGeom>
            <a:solidFill>
              <a:srgbClr val="FFFFFF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0" name="直方体 59">
              <a:extLst>
                <a:ext uri="{FF2B5EF4-FFF2-40B4-BE49-F238E27FC236}">
                  <a16:creationId xmlns:a16="http://schemas.microsoft.com/office/drawing/2014/main" id="{8129000C-3134-DC89-78C1-A1C55BC7E641}"/>
                </a:ext>
              </a:extLst>
            </p:cNvPr>
            <p:cNvSpPr/>
            <p:nvPr/>
          </p:nvSpPr>
          <p:spPr>
            <a:xfrm>
              <a:off x="7361063" y="3196591"/>
              <a:ext cx="1303349" cy="543062"/>
            </a:xfrm>
            <a:prstGeom prst="cube">
              <a:avLst>
                <a:gd name="adj" fmla="val 82433"/>
              </a:avLst>
            </a:prstGeom>
            <a:solidFill>
              <a:srgbClr val="FFFFFF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1" name="直方体 60">
              <a:extLst>
                <a:ext uri="{FF2B5EF4-FFF2-40B4-BE49-F238E27FC236}">
                  <a16:creationId xmlns:a16="http://schemas.microsoft.com/office/drawing/2014/main" id="{ED21353A-16FC-88C5-6619-BF8D67BC9A46}"/>
                </a:ext>
              </a:extLst>
            </p:cNvPr>
            <p:cNvSpPr/>
            <p:nvPr/>
          </p:nvSpPr>
          <p:spPr>
            <a:xfrm>
              <a:off x="7798674" y="2632773"/>
              <a:ext cx="428127" cy="835349"/>
            </a:xfrm>
            <a:prstGeom prst="cube">
              <a:avLst/>
            </a:prstGeom>
            <a:solidFill>
              <a:srgbClr val="FFFFFF"/>
            </a:solidFill>
            <a:ln w="12700" cap="flat" cmpd="sng" algn="ctr">
              <a:solidFill>
                <a:srgbClr val="DAEDEF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2" name="直方体 61">
              <a:extLst>
                <a:ext uri="{FF2B5EF4-FFF2-40B4-BE49-F238E27FC236}">
                  <a16:creationId xmlns:a16="http://schemas.microsoft.com/office/drawing/2014/main" id="{15229BAA-517C-2ABE-F7D4-20137268349B}"/>
                </a:ext>
              </a:extLst>
            </p:cNvPr>
            <p:cNvSpPr/>
            <p:nvPr/>
          </p:nvSpPr>
          <p:spPr>
            <a:xfrm>
              <a:off x="7523982" y="2415627"/>
              <a:ext cx="977512" cy="325837"/>
            </a:xfrm>
            <a:prstGeom prst="cube">
              <a:avLst/>
            </a:prstGeom>
            <a:solidFill>
              <a:srgbClr val="FFFFFF"/>
            </a:solidFill>
            <a:ln w="12700" cap="flat" cmpd="sng" algn="ctr">
              <a:solidFill>
                <a:srgbClr val="DAEDEF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D6767D61-E2F5-DA93-D5C3-BB8DB5AB196C}"/>
                </a:ext>
              </a:extLst>
            </p:cNvPr>
            <p:cNvCxnSpPr>
              <a:cxnSpLocks/>
            </p:cNvCxnSpPr>
            <p:nvPr/>
          </p:nvCxnSpPr>
          <p:spPr>
            <a:xfrm>
              <a:off x="7845938" y="2741463"/>
              <a:ext cx="0" cy="72000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6E5BBF0-70E8-3ECF-CD97-4B39A9F226DB}"/>
                </a:ext>
              </a:extLst>
            </p:cNvPr>
            <p:cNvCxnSpPr>
              <a:cxnSpLocks/>
            </p:cNvCxnSpPr>
            <p:nvPr/>
          </p:nvCxnSpPr>
          <p:spPr>
            <a:xfrm>
              <a:off x="7919399" y="2748122"/>
              <a:ext cx="0" cy="72000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30759A5D-EC92-B698-FD66-02E2ED3EF3DD}"/>
                </a:ext>
              </a:extLst>
            </p:cNvPr>
            <p:cNvCxnSpPr/>
            <p:nvPr/>
          </p:nvCxnSpPr>
          <p:spPr>
            <a:xfrm>
              <a:off x="8003160" y="2746786"/>
              <a:ext cx="0" cy="72000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9181C72F-EA2B-49CE-8F56-0DD3760702C9}"/>
                </a:ext>
              </a:extLst>
            </p:cNvPr>
            <p:cNvCxnSpPr/>
            <p:nvPr/>
          </p:nvCxnSpPr>
          <p:spPr>
            <a:xfrm>
              <a:off x="8082317" y="2748122"/>
              <a:ext cx="0" cy="72000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E394B412-A9E5-A514-41FB-F85A779DA7AF}"/>
                </a:ext>
              </a:extLst>
            </p:cNvPr>
            <p:cNvCxnSpPr/>
            <p:nvPr/>
          </p:nvCxnSpPr>
          <p:spPr>
            <a:xfrm>
              <a:off x="7798674" y="2780928"/>
              <a:ext cx="29322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F39E5BF5-2E04-2D05-D7AF-19AE75E79C64}"/>
                </a:ext>
              </a:extLst>
            </p:cNvPr>
            <p:cNvCxnSpPr/>
            <p:nvPr/>
          </p:nvCxnSpPr>
          <p:spPr>
            <a:xfrm>
              <a:off x="7806276" y="2862655"/>
              <a:ext cx="29322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EAE4C425-08CE-3AA7-020D-0F79D1456247}"/>
                </a:ext>
              </a:extLst>
            </p:cNvPr>
            <p:cNvCxnSpPr/>
            <p:nvPr/>
          </p:nvCxnSpPr>
          <p:spPr>
            <a:xfrm>
              <a:off x="7806276" y="2945582"/>
              <a:ext cx="29322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AB5E676A-E2F9-A190-1B22-B425CE1D52B8}"/>
                </a:ext>
              </a:extLst>
            </p:cNvPr>
            <p:cNvCxnSpPr/>
            <p:nvPr/>
          </p:nvCxnSpPr>
          <p:spPr>
            <a:xfrm>
              <a:off x="7806276" y="3036608"/>
              <a:ext cx="29322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06D228E2-97BA-0F59-60B5-E585440BB6D6}"/>
                </a:ext>
              </a:extLst>
            </p:cNvPr>
            <p:cNvCxnSpPr/>
            <p:nvPr/>
          </p:nvCxnSpPr>
          <p:spPr>
            <a:xfrm>
              <a:off x="7806276" y="3123222"/>
              <a:ext cx="29322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BBFC646B-42CE-A69A-1943-F25DD62D55EC}"/>
                </a:ext>
              </a:extLst>
            </p:cNvPr>
            <p:cNvCxnSpPr/>
            <p:nvPr/>
          </p:nvCxnSpPr>
          <p:spPr>
            <a:xfrm>
              <a:off x="7806276" y="3207683"/>
              <a:ext cx="29322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0EACBEA2-14C7-B473-FFBD-1B3C2D283135}"/>
                </a:ext>
              </a:extLst>
            </p:cNvPr>
            <p:cNvCxnSpPr/>
            <p:nvPr/>
          </p:nvCxnSpPr>
          <p:spPr>
            <a:xfrm>
              <a:off x="7803084" y="2821120"/>
              <a:ext cx="29322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742CF24E-FC1E-BAFE-54D6-CEC769819BED}"/>
                </a:ext>
              </a:extLst>
            </p:cNvPr>
            <p:cNvCxnSpPr/>
            <p:nvPr/>
          </p:nvCxnSpPr>
          <p:spPr>
            <a:xfrm>
              <a:off x="7810686" y="2902847"/>
              <a:ext cx="29322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949669CE-F454-038E-1DF4-D1207B52DC2A}"/>
                </a:ext>
              </a:extLst>
            </p:cNvPr>
            <p:cNvCxnSpPr/>
            <p:nvPr/>
          </p:nvCxnSpPr>
          <p:spPr>
            <a:xfrm>
              <a:off x="7810686" y="2985774"/>
              <a:ext cx="29322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725E63A9-80CA-5FB3-57F4-B7552BAF2F62}"/>
                </a:ext>
              </a:extLst>
            </p:cNvPr>
            <p:cNvCxnSpPr/>
            <p:nvPr/>
          </p:nvCxnSpPr>
          <p:spPr>
            <a:xfrm>
              <a:off x="7810686" y="3076800"/>
              <a:ext cx="29322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3A540B7A-8F16-C14D-8CE6-6836B00B8238}"/>
                </a:ext>
              </a:extLst>
            </p:cNvPr>
            <p:cNvCxnSpPr/>
            <p:nvPr/>
          </p:nvCxnSpPr>
          <p:spPr>
            <a:xfrm>
              <a:off x="7810686" y="3163414"/>
              <a:ext cx="29322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4E00BAD4-2A69-847E-1596-5D6D981D539E}"/>
                </a:ext>
              </a:extLst>
            </p:cNvPr>
            <p:cNvCxnSpPr/>
            <p:nvPr/>
          </p:nvCxnSpPr>
          <p:spPr>
            <a:xfrm>
              <a:off x="7810686" y="3247875"/>
              <a:ext cx="29322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928F8F57-4B1D-0638-75E6-B8AA4A02CA62}"/>
                </a:ext>
              </a:extLst>
            </p:cNvPr>
            <p:cNvCxnSpPr/>
            <p:nvPr/>
          </p:nvCxnSpPr>
          <p:spPr>
            <a:xfrm>
              <a:off x="7810686" y="3299600"/>
              <a:ext cx="29322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A5078318-98C3-171F-7F75-CA0FF08AA0C8}"/>
                </a:ext>
              </a:extLst>
            </p:cNvPr>
            <p:cNvCxnSpPr/>
            <p:nvPr/>
          </p:nvCxnSpPr>
          <p:spPr>
            <a:xfrm>
              <a:off x="7818288" y="3381327"/>
              <a:ext cx="29322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081327B8-B0DC-AD7F-A7CC-EFC0337F6D50}"/>
                </a:ext>
              </a:extLst>
            </p:cNvPr>
            <p:cNvCxnSpPr/>
            <p:nvPr/>
          </p:nvCxnSpPr>
          <p:spPr>
            <a:xfrm>
              <a:off x="7815096" y="3339792"/>
              <a:ext cx="29322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92E66C05-90F5-5DFB-D29E-A804622219A3}"/>
                </a:ext>
              </a:extLst>
            </p:cNvPr>
            <p:cNvCxnSpPr>
              <a:cxnSpLocks/>
            </p:cNvCxnSpPr>
            <p:nvPr/>
          </p:nvCxnSpPr>
          <p:spPr>
            <a:xfrm>
              <a:off x="7549562" y="2524225"/>
              <a:ext cx="82800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0A8FDA18-3162-BF37-5913-22B21EF4C13A}"/>
                </a:ext>
              </a:extLst>
            </p:cNvPr>
            <p:cNvCxnSpPr>
              <a:cxnSpLocks/>
            </p:cNvCxnSpPr>
            <p:nvPr/>
          </p:nvCxnSpPr>
          <p:spPr>
            <a:xfrm>
              <a:off x="7554158" y="2708920"/>
              <a:ext cx="82800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C56F2C47-1BC9-ECDC-2963-1654DF1C9C93}"/>
                </a:ext>
              </a:extLst>
            </p:cNvPr>
            <p:cNvGrpSpPr/>
            <p:nvPr/>
          </p:nvGrpSpPr>
          <p:grpSpPr>
            <a:xfrm rot="5400000">
              <a:off x="7857572" y="2221473"/>
              <a:ext cx="246140" cy="793840"/>
              <a:chOff x="9456532" y="2525248"/>
              <a:chExt cx="312834" cy="600399"/>
            </a:xfrm>
          </p:grpSpPr>
          <p:cxnSp>
            <p:nvCxnSpPr>
              <p:cNvPr id="216" name="直線コネクタ 215">
                <a:extLst>
                  <a:ext uri="{FF2B5EF4-FFF2-40B4-BE49-F238E27FC236}">
                    <a16:creationId xmlns:a16="http://schemas.microsoft.com/office/drawing/2014/main" id="{378D2F1C-F4B6-3AAB-8975-C7A64A4A0A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6532" y="2525248"/>
                <a:ext cx="293220" cy="0"/>
              </a:xfrm>
              <a:prstGeom prst="lin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17" name="直線コネクタ 216">
                <a:extLst>
                  <a:ext uri="{FF2B5EF4-FFF2-40B4-BE49-F238E27FC236}">
                    <a16:creationId xmlns:a16="http://schemas.microsoft.com/office/drawing/2014/main" id="{75B9CAC5-B953-F01F-367D-2C0B71537B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4134" y="2606975"/>
                <a:ext cx="293220" cy="0"/>
              </a:xfrm>
              <a:prstGeom prst="lin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18" name="直線コネクタ 217">
                <a:extLst>
                  <a:ext uri="{FF2B5EF4-FFF2-40B4-BE49-F238E27FC236}">
                    <a16:creationId xmlns:a16="http://schemas.microsoft.com/office/drawing/2014/main" id="{CE66EE47-9CC9-724D-35A7-A17C08CA0F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4134" y="2689902"/>
                <a:ext cx="293220" cy="0"/>
              </a:xfrm>
              <a:prstGeom prst="lin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19" name="直線コネクタ 218">
                <a:extLst>
                  <a:ext uri="{FF2B5EF4-FFF2-40B4-BE49-F238E27FC236}">
                    <a16:creationId xmlns:a16="http://schemas.microsoft.com/office/drawing/2014/main" id="{1C309C99-84B1-1956-2E41-7873E456EC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4134" y="2780928"/>
                <a:ext cx="293220" cy="0"/>
              </a:xfrm>
              <a:prstGeom prst="lin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0" name="直線コネクタ 219">
                <a:extLst>
                  <a:ext uri="{FF2B5EF4-FFF2-40B4-BE49-F238E27FC236}">
                    <a16:creationId xmlns:a16="http://schemas.microsoft.com/office/drawing/2014/main" id="{4CF87C77-2ACF-EEC0-707A-774FCABD28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4134" y="2867542"/>
                <a:ext cx="293220" cy="0"/>
              </a:xfrm>
              <a:prstGeom prst="lin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1" name="直線コネクタ 220">
                <a:extLst>
                  <a:ext uri="{FF2B5EF4-FFF2-40B4-BE49-F238E27FC236}">
                    <a16:creationId xmlns:a16="http://schemas.microsoft.com/office/drawing/2014/main" id="{2B759949-CB63-C635-9590-DE7CD13ECF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4134" y="2952003"/>
                <a:ext cx="293220" cy="0"/>
              </a:xfrm>
              <a:prstGeom prst="lin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2" name="直線コネクタ 221">
                <a:extLst>
                  <a:ext uri="{FF2B5EF4-FFF2-40B4-BE49-F238E27FC236}">
                    <a16:creationId xmlns:a16="http://schemas.microsoft.com/office/drawing/2014/main" id="{BDF8E573-5383-F134-13D6-E3AABCD68E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0942" y="2565440"/>
                <a:ext cx="293220" cy="0"/>
              </a:xfrm>
              <a:prstGeom prst="lin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3" name="直線コネクタ 222">
                <a:extLst>
                  <a:ext uri="{FF2B5EF4-FFF2-40B4-BE49-F238E27FC236}">
                    <a16:creationId xmlns:a16="http://schemas.microsoft.com/office/drawing/2014/main" id="{B1D243CD-0034-6487-9A3C-6C1CD7A64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8544" y="2647167"/>
                <a:ext cx="293220" cy="0"/>
              </a:xfrm>
              <a:prstGeom prst="lin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4" name="直線コネクタ 223">
                <a:extLst>
                  <a:ext uri="{FF2B5EF4-FFF2-40B4-BE49-F238E27FC236}">
                    <a16:creationId xmlns:a16="http://schemas.microsoft.com/office/drawing/2014/main" id="{00A92921-5E32-C5FE-8C45-591374020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8544" y="2730094"/>
                <a:ext cx="293220" cy="0"/>
              </a:xfrm>
              <a:prstGeom prst="lin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5" name="直線コネクタ 224">
                <a:extLst>
                  <a:ext uri="{FF2B5EF4-FFF2-40B4-BE49-F238E27FC236}">
                    <a16:creationId xmlns:a16="http://schemas.microsoft.com/office/drawing/2014/main" id="{1C9B55B9-5A0C-3AEB-178D-7E4CFF776D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8544" y="2821120"/>
                <a:ext cx="293220" cy="0"/>
              </a:xfrm>
              <a:prstGeom prst="lin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6" name="直線コネクタ 225">
                <a:extLst>
                  <a:ext uri="{FF2B5EF4-FFF2-40B4-BE49-F238E27FC236}">
                    <a16:creationId xmlns:a16="http://schemas.microsoft.com/office/drawing/2014/main" id="{6AAFF859-336C-2FD1-15C2-27A04A93B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8544" y="2907734"/>
                <a:ext cx="293220" cy="0"/>
              </a:xfrm>
              <a:prstGeom prst="lin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7" name="直線コネクタ 226">
                <a:extLst>
                  <a:ext uri="{FF2B5EF4-FFF2-40B4-BE49-F238E27FC236}">
                    <a16:creationId xmlns:a16="http://schemas.microsoft.com/office/drawing/2014/main" id="{A7B1D352-1545-1369-C716-502D388857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8544" y="2992195"/>
                <a:ext cx="293220" cy="0"/>
              </a:xfrm>
              <a:prstGeom prst="lin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8" name="直線コネクタ 227">
                <a:extLst>
                  <a:ext uri="{FF2B5EF4-FFF2-40B4-BE49-F238E27FC236}">
                    <a16:creationId xmlns:a16="http://schemas.microsoft.com/office/drawing/2014/main" id="{A5B47AC7-8A4C-B6B6-1B65-AABD92FD2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8544" y="3043920"/>
                <a:ext cx="293220" cy="0"/>
              </a:xfrm>
              <a:prstGeom prst="lin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9" name="直線コネクタ 228">
                <a:extLst>
                  <a:ext uri="{FF2B5EF4-FFF2-40B4-BE49-F238E27FC236}">
                    <a16:creationId xmlns:a16="http://schemas.microsoft.com/office/drawing/2014/main" id="{79D4AC7B-995E-E22C-1611-88DF81A083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6146" y="3125647"/>
                <a:ext cx="293220" cy="0"/>
              </a:xfrm>
              <a:prstGeom prst="lin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30" name="直線コネクタ 229">
                <a:extLst>
                  <a:ext uri="{FF2B5EF4-FFF2-40B4-BE49-F238E27FC236}">
                    <a16:creationId xmlns:a16="http://schemas.microsoft.com/office/drawing/2014/main" id="{F6EA9E90-4DC2-CBCF-7942-98A6CEEF0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2954" y="3084112"/>
                <a:ext cx="293220" cy="0"/>
              </a:xfrm>
              <a:prstGeom prst="lin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09F07833-63B1-0CA8-06A6-EB3AAD7CC54D}"/>
                </a:ext>
              </a:extLst>
            </p:cNvPr>
            <p:cNvCxnSpPr/>
            <p:nvPr/>
          </p:nvCxnSpPr>
          <p:spPr>
            <a:xfrm>
              <a:off x="7813497" y="3421421"/>
              <a:ext cx="293220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B7891413-DED7-794A-247F-C75DC5D75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5816" y="3208011"/>
              <a:ext cx="447662" cy="447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6D5EA9FF-CA3C-2558-5BE3-6F33A86381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1789" y="3217378"/>
              <a:ext cx="447662" cy="447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84FB2751-B246-180C-7654-DB2231019A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8152" y="3217378"/>
              <a:ext cx="447662" cy="447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3" name="直線コネクタ 172">
              <a:extLst>
                <a:ext uri="{FF2B5EF4-FFF2-40B4-BE49-F238E27FC236}">
                  <a16:creationId xmlns:a16="http://schemas.microsoft.com/office/drawing/2014/main" id="{C394456C-57FF-A86D-43A9-7E96AC5862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5086" y="3217378"/>
              <a:ext cx="447662" cy="447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4" name="直線コネクタ 173">
              <a:extLst>
                <a:ext uri="{FF2B5EF4-FFF2-40B4-BE49-F238E27FC236}">
                  <a16:creationId xmlns:a16="http://schemas.microsoft.com/office/drawing/2014/main" id="{184E13B1-B15D-FA05-5988-3DC6F04440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1559" y="3214367"/>
              <a:ext cx="447662" cy="447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5" name="直線コネクタ 174">
              <a:extLst>
                <a:ext uri="{FF2B5EF4-FFF2-40B4-BE49-F238E27FC236}">
                  <a16:creationId xmlns:a16="http://schemas.microsoft.com/office/drawing/2014/main" id="{72F796BC-13C8-5A12-1EEA-14069DA28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7532" y="3223734"/>
              <a:ext cx="447662" cy="447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6" name="直線コネクタ 175">
              <a:extLst>
                <a:ext uri="{FF2B5EF4-FFF2-40B4-BE49-F238E27FC236}">
                  <a16:creationId xmlns:a16="http://schemas.microsoft.com/office/drawing/2014/main" id="{7F1D1C00-D6BD-6E00-2696-F6739BE774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3895" y="3223734"/>
              <a:ext cx="447662" cy="447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7" name="直線コネクタ 176">
              <a:extLst>
                <a:ext uri="{FF2B5EF4-FFF2-40B4-BE49-F238E27FC236}">
                  <a16:creationId xmlns:a16="http://schemas.microsoft.com/office/drawing/2014/main" id="{1869E424-15B9-1D01-3DC6-966B862176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00829" y="3223734"/>
              <a:ext cx="447662" cy="447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8" name="直線コネクタ 177">
              <a:extLst>
                <a:ext uri="{FF2B5EF4-FFF2-40B4-BE49-F238E27FC236}">
                  <a16:creationId xmlns:a16="http://schemas.microsoft.com/office/drawing/2014/main" id="{DE528F75-B979-3B5B-4D83-103F8C1687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0405" y="3204516"/>
              <a:ext cx="447662" cy="447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9" name="直線コネクタ 178">
              <a:extLst>
                <a:ext uri="{FF2B5EF4-FFF2-40B4-BE49-F238E27FC236}">
                  <a16:creationId xmlns:a16="http://schemas.microsoft.com/office/drawing/2014/main" id="{D172F910-147C-5FAE-78DC-6F6B207EFD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6378" y="3213883"/>
              <a:ext cx="447662" cy="447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0" name="直線コネクタ 179">
              <a:extLst>
                <a:ext uri="{FF2B5EF4-FFF2-40B4-BE49-F238E27FC236}">
                  <a16:creationId xmlns:a16="http://schemas.microsoft.com/office/drawing/2014/main" id="{B348A292-88B9-2334-EDC1-8D8D23A51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2741" y="3213883"/>
              <a:ext cx="447662" cy="447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1" name="直線コネクタ 180">
              <a:extLst>
                <a:ext uri="{FF2B5EF4-FFF2-40B4-BE49-F238E27FC236}">
                  <a16:creationId xmlns:a16="http://schemas.microsoft.com/office/drawing/2014/main" id="{034FEB2A-2E0F-9F3A-59CF-E0D4D40D29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9675" y="3213883"/>
              <a:ext cx="447662" cy="447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2" name="直線コネクタ 181">
              <a:extLst>
                <a:ext uri="{FF2B5EF4-FFF2-40B4-BE49-F238E27FC236}">
                  <a16:creationId xmlns:a16="http://schemas.microsoft.com/office/drawing/2014/main" id="{61861865-7232-89A1-C4E5-6CDE5AA303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6148" y="3210872"/>
              <a:ext cx="447662" cy="447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3" name="直線コネクタ 182">
              <a:extLst>
                <a:ext uri="{FF2B5EF4-FFF2-40B4-BE49-F238E27FC236}">
                  <a16:creationId xmlns:a16="http://schemas.microsoft.com/office/drawing/2014/main" id="{970E1DAA-DEDA-6E6E-7CFB-7A6E7BCE30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2121" y="3220239"/>
              <a:ext cx="447662" cy="447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4" name="直線コネクタ 183">
              <a:extLst>
                <a:ext uri="{FF2B5EF4-FFF2-40B4-BE49-F238E27FC236}">
                  <a16:creationId xmlns:a16="http://schemas.microsoft.com/office/drawing/2014/main" id="{7E40E609-92B6-6B2E-76F3-973C95A46E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8484" y="3220239"/>
              <a:ext cx="447662" cy="447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5" name="直線コネクタ 184">
              <a:extLst>
                <a:ext uri="{FF2B5EF4-FFF2-40B4-BE49-F238E27FC236}">
                  <a16:creationId xmlns:a16="http://schemas.microsoft.com/office/drawing/2014/main" id="{0643AD4F-B5C3-BD0C-176C-A233A56085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5418" y="3220239"/>
              <a:ext cx="447662" cy="447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6" name="直線コネクタ 185">
              <a:extLst>
                <a:ext uri="{FF2B5EF4-FFF2-40B4-BE49-F238E27FC236}">
                  <a16:creationId xmlns:a16="http://schemas.microsoft.com/office/drawing/2014/main" id="{5B1F2810-1FFF-F8C6-10BC-F8718DEDB8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3431" y="3217043"/>
              <a:ext cx="447662" cy="4476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7" name="直線コネクタ 186">
              <a:extLst>
                <a:ext uri="{FF2B5EF4-FFF2-40B4-BE49-F238E27FC236}">
                  <a16:creationId xmlns:a16="http://schemas.microsoft.com/office/drawing/2014/main" id="{EF3C40BB-BF5E-DDCC-24CA-5837F14F8545}"/>
                </a:ext>
              </a:extLst>
            </p:cNvPr>
            <p:cNvCxnSpPr>
              <a:cxnSpLocks/>
            </p:cNvCxnSpPr>
            <p:nvPr/>
          </p:nvCxnSpPr>
          <p:spPr>
            <a:xfrm>
              <a:off x="7414897" y="3603883"/>
              <a:ext cx="85568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8" name="直線コネクタ 187">
              <a:extLst>
                <a:ext uri="{FF2B5EF4-FFF2-40B4-BE49-F238E27FC236}">
                  <a16:creationId xmlns:a16="http://schemas.microsoft.com/office/drawing/2014/main" id="{F60973A6-C4F7-6408-B1B1-651841EFAE01}"/>
                </a:ext>
              </a:extLst>
            </p:cNvPr>
            <p:cNvCxnSpPr>
              <a:cxnSpLocks/>
            </p:cNvCxnSpPr>
            <p:nvPr/>
          </p:nvCxnSpPr>
          <p:spPr>
            <a:xfrm>
              <a:off x="7451607" y="3568582"/>
              <a:ext cx="85568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9" name="直線コネクタ 188">
              <a:extLst>
                <a:ext uri="{FF2B5EF4-FFF2-40B4-BE49-F238E27FC236}">
                  <a16:creationId xmlns:a16="http://schemas.microsoft.com/office/drawing/2014/main" id="{F08032F6-6B1D-A8A7-AC81-513A12993EF1}"/>
                </a:ext>
              </a:extLst>
            </p:cNvPr>
            <p:cNvCxnSpPr>
              <a:cxnSpLocks/>
            </p:cNvCxnSpPr>
            <p:nvPr/>
          </p:nvCxnSpPr>
          <p:spPr>
            <a:xfrm>
              <a:off x="7483238" y="3530095"/>
              <a:ext cx="85568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0" name="直線コネクタ 189">
              <a:extLst>
                <a:ext uri="{FF2B5EF4-FFF2-40B4-BE49-F238E27FC236}">
                  <a16:creationId xmlns:a16="http://schemas.microsoft.com/office/drawing/2014/main" id="{885ED447-8CE3-C6E4-791E-ECBDBAE2F9FE}"/>
                </a:ext>
              </a:extLst>
            </p:cNvPr>
            <p:cNvCxnSpPr>
              <a:cxnSpLocks/>
            </p:cNvCxnSpPr>
            <p:nvPr/>
          </p:nvCxnSpPr>
          <p:spPr>
            <a:xfrm>
              <a:off x="7519948" y="3494794"/>
              <a:ext cx="85568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1" name="直線コネクタ 190">
              <a:extLst>
                <a:ext uri="{FF2B5EF4-FFF2-40B4-BE49-F238E27FC236}">
                  <a16:creationId xmlns:a16="http://schemas.microsoft.com/office/drawing/2014/main" id="{5C9A5532-791E-C3C4-B1AE-C9B222DB4EBC}"/>
                </a:ext>
              </a:extLst>
            </p:cNvPr>
            <p:cNvCxnSpPr>
              <a:cxnSpLocks/>
            </p:cNvCxnSpPr>
            <p:nvPr/>
          </p:nvCxnSpPr>
          <p:spPr>
            <a:xfrm>
              <a:off x="7570822" y="3444324"/>
              <a:ext cx="85568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2" name="直線コネクタ 191">
              <a:extLst>
                <a:ext uri="{FF2B5EF4-FFF2-40B4-BE49-F238E27FC236}">
                  <a16:creationId xmlns:a16="http://schemas.microsoft.com/office/drawing/2014/main" id="{6A9897BC-CE65-43EB-0672-A310487BCAE4}"/>
                </a:ext>
              </a:extLst>
            </p:cNvPr>
            <p:cNvCxnSpPr>
              <a:cxnSpLocks/>
            </p:cNvCxnSpPr>
            <p:nvPr/>
          </p:nvCxnSpPr>
          <p:spPr>
            <a:xfrm>
              <a:off x="7607532" y="3409023"/>
              <a:ext cx="85568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3" name="直線コネクタ 192">
              <a:extLst>
                <a:ext uri="{FF2B5EF4-FFF2-40B4-BE49-F238E27FC236}">
                  <a16:creationId xmlns:a16="http://schemas.microsoft.com/office/drawing/2014/main" id="{79DFED3C-857A-E230-7C36-9AD0B91BD846}"/>
                </a:ext>
              </a:extLst>
            </p:cNvPr>
            <p:cNvCxnSpPr>
              <a:cxnSpLocks/>
            </p:cNvCxnSpPr>
            <p:nvPr/>
          </p:nvCxnSpPr>
          <p:spPr>
            <a:xfrm>
              <a:off x="7642163" y="3362786"/>
              <a:ext cx="85568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4" name="直線コネクタ 193">
              <a:extLst>
                <a:ext uri="{FF2B5EF4-FFF2-40B4-BE49-F238E27FC236}">
                  <a16:creationId xmlns:a16="http://schemas.microsoft.com/office/drawing/2014/main" id="{4F803C74-08A8-CAAD-6ACC-D0FD047530C1}"/>
                </a:ext>
              </a:extLst>
            </p:cNvPr>
            <p:cNvCxnSpPr>
              <a:cxnSpLocks/>
            </p:cNvCxnSpPr>
            <p:nvPr/>
          </p:nvCxnSpPr>
          <p:spPr>
            <a:xfrm>
              <a:off x="7678873" y="3327485"/>
              <a:ext cx="85568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5" name="直線コネクタ 194">
              <a:extLst>
                <a:ext uri="{FF2B5EF4-FFF2-40B4-BE49-F238E27FC236}">
                  <a16:creationId xmlns:a16="http://schemas.microsoft.com/office/drawing/2014/main" id="{9040FA4A-2DDE-CBE6-DA58-19E41F7BF762}"/>
                </a:ext>
              </a:extLst>
            </p:cNvPr>
            <p:cNvCxnSpPr>
              <a:cxnSpLocks/>
            </p:cNvCxnSpPr>
            <p:nvPr/>
          </p:nvCxnSpPr>
          <p:spPr>
            <a:xfrm>
              <a:off x="7731828" y="3284883"/>
              <a:ext cx="85568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6" name="直線コネクタ 195">
              <a:extLst>
                <a:ext uri="{FF2B5EF4-FFF2-40B4-BE49-F238E27FC236}">
                  <a16:creationId xmlns:a16="http://schemas.microsoft.com/office/drawing/2014/main" id="{86B65E3D-6D13-DA78-F52D-9ACD9F2E9171}"/>
                </a:ext>
              </a:extLst>
            </p:cNvPr>
            <p:cNvCxnSpPr>
              <a:cxnSpLocks/>
            </p:cNvCxnSpPr>
            <p:nvPr/>
          </p:nvCxnSpPr>
          <p:spPr>
            <a:xfrm>
              <a:off x="7768538" y="3249582"/>
              <a:ext cx="85568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7" name="直線コネクタ 196">
              <a:extLst>
                <a:ext uri="{FF2B5EF4-FFF2-40B4-BE49-F238E27FC236}">
                  <a16:creationId xmlns:a16="http://schemas.microsoft.com/office/drawing/2014/main" id="{86662AB0-8AB6-13B6-FF13-015CD833278B}"/>
                </a:ext>
              </a:extLst>
            </p:cNvPr>
            <p:cNvCxnSpPr>
              <a:cxnSpLocks/>
            </p:cNvCxnSpPr>
            <p:nvPr/>
          </p:nvCxnSpPr>
          <p:spPr>
            <a:xfrm>
              <a:off x="7575312" y="2465865"/>
              <a:ext cx="85568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8" name="直線コネクタ 197">
              <a:extLst>
                <a:ext uri="{FF2B5EF4-FFF2-40B4-BE49-F238E27FC236}">
                  <a16:creationId xmlns:a16="http://schemas.microsoft.com/office/drawing/2014/main" id="{9F9EBE7B-0CC8-93F3-0656-DFAA6838C3FA}"/>
                </a:ext>
              </a:extLst>
            </p:cNvPr>
            <p:cNvCxnSpPr>
              <a:cxnSpLocks/>
            </p:cNvCxnSpPr>
            <p:nvPr/>
          </p:nvCxnSpPr>
          <p:spPr>
            <a:xfrm>
              <a:off x="7612022" y="2430564"/>
              <a:ext cx="85568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9" name="直線コネクタ 198">
              <a:extLst>
                <a:ext uri="{FF2B5EF4-FFF2-40B4-BE49-F238E27FC236}">
                  <a16:creationId xmlns:a16="http://schemas.microsoft.com/office/drawing/2014/main" id="{66CAC0F7-4B8A-6E82-D387-58EE6EE58886}"/>
                </a:ext>
              </a:extLst>
            </p:cNvPr>
            <p:cNvCxnSpPr>
              <a:cxnSpLocks/>
            </p:cNvCxnSpPr>
            <p:nvPr/>
          </p:nvCxnSpPr>
          <p:spPr>
            <a:xfrm>
              <a:off x="7597445" y="2445329"/>
              <a:ext cx="85568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00" name="直線コネクタ 199">
              <a:extLst>
                <a:ext uri="{FF2B5EF4-FFF2-40B4-BE49-F238E27FC236}">
                  <a16:creationId xmlns:a16="http://schemas.microsoft.com/office/drawing/2014/main" id="{9DBB8C50-1560-26DA-EDD9-8B88A0B6A735}"/>
                </a:ext>
              </a:extLst>
            </p:cNvPr>
            <p:cNvCxnSpPr>
              <a:cxnSpLocks/>
            </p:cNvCxnSpPr>
            <p:nvPr/>
          </p:nvCxnSpPr>
          <p:spPr>
            <a:xfrm>
              <a:off x="7550006" y="2492727"/>
              <a:ext cx="85568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01" name="直線コネクタ 200">
              <a:extLst>
                <a:ext uri="{FF2B5EF4-FFF2-40B4-BE49-F238E27FC236}">
                  <a16:creationId xmlns:a16="http://schemas.microsoft.com/office/drawing/2014/main" id="{4EDA0E38-3728-A644-905B-583E812059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1239" y="2430564"/>
              <a:ext cx="80088" cy="882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02" name="直線コネクタ 201">
              <a:extLst>
                <a:ext uri="{FF2B5EF4-FFF2-40B4-BE49-F238E27FC236}">
                  <a16:creationId xmlns:a16="http://schemas.microsoft.com/office/drawing/2014/main" id="{79FCE03C-4908-85A5-13AF-8BDD15B4B7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5921" y="2425987"/>
              <a:ext cx="80088" cy="882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03" name="直線コネクタ 202">
              <a:extLst>
                <a:ext uri="{FF2B5EF4-FFF2-40B4-BE49-F238E27FC236}">
                  <a16:creationId xmlns:a16="http://schemas.microsoft.com/office/drawing/2014/main" id="{C863209F-E531-FD07-5B71-0F10743B35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9061" y="2430077"/>
              <a:ext cx="80088" cy="882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04" name="直線コネクタ 203">
              <a:extLst>
                <a:ext uri="{FF2B5EF4-FFF2-40B4-BE49-F238E27FC236}">
                  <a16:creationId xmlns:a16="http://schemas.microsoft.com/office/drawing/2014/main" id="{9DE3AE58-3E78-7C5A-320C-E5B2BD66AA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8630" y="2422612"/>
              <a:ext cx="80088" cy="882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05" name="直線コネクタ 204">
              <a:extLst>
                <a:ext uri="{FF2B5EF4-FFF2-40B4-BE49-F238E27FC236}">
                  <a16:creationId xmlns:a16="http://schemas.microsoft.com/office/drawing/2014/main" id="{DA25F71B-F1C3-C7E8-7DB3-8AF0B80E50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3312" y="2418035"/>
              <a:ext cx="80088" cy="882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06" name="直線コネクタ 205">
              <a:extLst>
                <a:ext uri="{FF2B5EF4-FFF2-40B4-BE49-F238E27FC236}">
                  <a16:creationId xmlns:a16="http://schemas.microsoft.com/office/drawing/2014/main" id="{F37A1F94-63BA-6B7C-25A0-979C68DDE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6452" y="2422125"/>
              <a:ext cx="80088" cy="882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07" name="直線コネクタ 206">
              <a:extLst>
                <a:ext uri="{FF2B5EF4-FFF2-40B4-BE49-F238E27FC236}">
                  <a16:creationId xmlns:a16="http://schemas.microsoft.com/office/drawing/2014/main" id="{55867BDF-1BD1-6957-4A87-DB497D90B6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3709" y="2414516"/>
              <a:ext cx="80088" cy="882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08" name="直線コネクタ 207">
              <a:extLst>
                <a:ext uri="{FF2B5EF4-FFF2-40B4-BE49-F238E27FC236}">
                  <a16:creationId xmlns:a16="http://schemas.microsoft.com/office/drawing/2014/main" id="{2E6D7C9D-4172-D969-5F66-B442149BD8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8391" y="2409939"/>
              <a:ext cx="80088" cy="882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09" name="直線コネクタ 208">
              <a:extLst>
                <a:ext uri="{FF2B5EF4-FFF2-40B4-BE49-F238E27FC236}">
                  <a16:creationId xmlns:a16="http://schemas.microsoft.com/office/drawing/2014/main" id="{C900DF46-7050-63CF-5042-563E39FC5A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31531" y="2414029"/>
              <a:ext cx="80088" cy="882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0" name="直線コネクタ 209">
              <a:extLst>
                <a:ext uri="{FF2B5EF4-FFF2-40B4-BE49-F238E27FC236}">
                  <a16:creationId xmlns:a16="http://schemas.microsoft.com/office/drawing/2014/main" id="{593F5C61-5EEE-509A-F55A-E943687B3F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05071" y="2415400"/>
              <a:ext cx="80088" cy="882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1" name="直線コネクタ 210">
              <a:extLst>
                <a:ext uri="{FF2B5EF4-FFF2-40B4-BE49-F238E27FC236}">
                  <a16:creationId xmlns:a16="http://schemas.microsoft.com/office/drawing/2014/main" id="{62EEE5C8-2520-1DC4-B87E-0C3D128278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9753" y="2410823"/>
              <a:ext cx="80088" cy="882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2" name="直線コネクタ 211">
              <a:extLst>
                <a:ext uri="{FF2B5EF4-FFF2-40B4-BE49-F238E27FC236}">
                  <a16:creationId xmlns:a16="http://schemas.microsoft.com/office/drawing/2014/main" id="{D74E1A7E-8D25-40B9-9268-48E14F83DB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2893" y="2414913"/>
              <a:ext cx="80088" cy="882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3" name="直線コネクタ 212">
              <a:extLst>
                <a:ext uri="{FF2B5EF4-FFF2-40B4-BE49-F238E27FC236}">
                  <a16:creationId xmlns:a16="http://schemas.microsoft.com/office/drawing/2014/main" id="{5C3F1285-565D-9AB8-C5BC-8E3FEAAA26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3111" y="2409863"/>
              <a:ext cx="80088" cy="882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4" name="直線コネクタ 213">
              <a:extLst>
                <a:ext uri="{FF2B5EF4-FFF2-40B4-BE49-F238E27FC236}">
                  <a16:creationId xmlns:a16="http://schemas.microsoft.com/office/drawing/2014/main" id="{83450885-2B45-FD21-B43A-87E878EE31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7793" y="2405286"/>
              <a:ext cx="80088" cy="882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5" name="直線コネクタ 214">
              <a:extLst>
                <a:ext uri="{FF2B5EF4-FFF2-40B4-BE49-F238E27FC236}">
                  <a16:creationId xmlns:a16="http://schemas.microsoft.com/office/drawing/2014/main" id="{66DCB932-CC92-C71C-CAAD-637558ED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70933" y="2409376"/>
              <a:ext cx="80088" cy="882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8C069F70-560E-A875-1859-1895E8E98486}"/>
              </a:ext>
            </a:extLst>
          </p:cNvPr>
          <p:cNvSpPr txBox="1"/>
          <p:nvPr/>
        </p:nvSpPr>
        <p:spPr>
          <a:xfrm>
            <a:off x="3198234" y="4456331"/>
            <a:ext cx="19871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・２次元図面をもとに構造物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　の３次元モデルのみを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　作成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・連動していない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353E5321-EFC8-22EC-FE45-3B8DB91DB15F}"/>
              </a:ext>
            </a:extLst>
          </p:cNvPr>
          <p:cNvSpPr txBox="1"/>
          <p:nvPr/>
        </p:nvSpPr>
        <p:spPr>
          <a:xfrm>
            <a:off x="5175287" y="4492764"/>
            <a:ext cx="22447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・構造体（配筋除く）について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　３次元モデルと２次元図面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　を連動させる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8" name="テキスト ボックス 257">
            <a:extLst>
              <a:ext uri="{FF2B5EF4-FFF2-40B4-BE49-F238E27FC236}">
                <a16:creationId xmlns:a16="http://schemas.microsoft.com/office/drawing/2014/main" id="{6B4A1EAA-7750-0FBB-E2BA-D6F2ECB37281}"/>
              </a:ext>
            </a:extLst>
          </p:cNvPr>
          <p:cNvSpPr txBox="1"/>
          <p:nvPr/>
        </p:nvSpPr>
        <p:spPr>
          <a:xfrm>
            <a:off x="7243826" y="4505169"/>
            <a:ext cx="195607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・詳細や附属物も含め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　全て３次元（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LoD400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）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・パラメトリックモデリングに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　より半自動設計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9" name="テキスト ボックス 258">
            <a:extLst>
              <a:ext uri="{FF2B5EF4-FFF2-40B4-BE49-F238E27FC236}">
                <a16:creationId xmlns:a16="http://schemas.microsoft.com/office/drawing/2014/main" id="{4E823C91-AC97-1B98-8F1C-DD11DDB5C005}"/>
              </a:ext>
            </a:extLst>
          </p:cNvPr>
          <p:cNvSpPr txBox="1"/>
          <p:nvPr/>
        </p:nvSpPr>
        <p:spPr>
          <a:xfrm>
            <a:off x="1201552" y="3848723"/>
            <a:ext cx="203411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・２次元での設計、工事発注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75" name="グループ化 274">
            <a:extLst>
              <a:ext uri="{FF2B5EF4-FFF2-40B4-BE49-F238E27FC236}">
                <a16:creationId xmlns:a16="http://schemas.microsoft.com/office/drawing/2014/main" id="{E6415A33-C2A6-7BED-2B43-3662FC1B6F2C}"/>
              </a:ext>
            </a:extLst>
          </p:cNvPr>
          <p:cNvGrpSpPr/>
          <p:nvPr/>
        </p:nvGrpSpPr>
        <p:grpSpPr>
          <a:xfrm>
            <a:off x="5797745" y="3548593"/>
            <a:ext cx="701866" cy="846512"/>
            <a:chOff x="899592" y="3435668"/>
            <a:chExt cx="1728192" cy="2084352"/>
          </a:xfrm>
        </p:grpSpPr>
        <p:sp>
          <p:nvSpPr>
            <p:cNvPr id="276" name="フローチャート: 磁気ディスク 275">
              <a:extLst>
                <a:ext uri="{FF2B5EF4-FFF2-40B4-BE49-F238E27FC236}">
                  <a16:creationId xmlns:a16="http://schemas.microsoft.com/office/drawing/2014/main" id="{F313F6BC-A0F4-8FF0-C93F-56AAEC8306BC}"/>
                </a:ext>
              </a:extLst>
            </p:cNvPr>
            <p:cNvSpPr/>
            <p:nvPr/>
          </p:nvSpPr>
          <p:spPr>
            <a:xfrm>
              <a:off x="2214426" y="4494749"/>
              <a:ext cx="216024" cy="550362"/>
            </a:xfrm>
            <a:prstGeom prst="flowChartMagneticDisk">
              <a:avLst/>
            </a:prstGeom>
            <a:solidFill>
              <a:srgbClr val="BBE0E3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7" name="フローチャート: 磁気ディスク 276">
              <a:extLst>
                <a:ext uri="{FF2B5EF4-FFF2-40B4-BE49-F238E27FC236}">
                  <a16:creationId xmlns:a16="http://schemas.microsoft.com/office/drawing/2014/main" id="{AE519AF2-B0B5-C016-39F6-E65068F27853}"/>
                </a:ext>
              </a:extLst>
            </p:cNvPr>
            <p:cNvSpPr/>
            <p:nvPr/>
          </p:nvSpPr>
          <p:spPr>
            <a:xfrm>
              <a:off x="1998402" y="4732638"/>
              <a:ext cx="216024" cy="550362"/>
            </a:xfrm>
            <a:prstGeom prst="flowChartMagneticDisk">
              <a:avLst/>
            </a:prstGeom>
            <a:solidFill>
              <a:srgbClr val="BBE0E3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8" name="フローチャート: 磁気ディスク 277">
              <a:extLst>
                <a:ext uri="{FF2B5EF4-FFF2-40B4-BE49-F238E27FC236}">
                  <a16:creationId xmlns:a16="http://schemas.microsoft.com/office/drawing/2014/main" id="{1B38C506-9C80-3AB6-F627-125D7BF8CC7B}"/>
                </a:ext>
              </a:extLst>
            </p:cNvPr>
            <p:cNvSpPr/>
            <p:nvPr/>
          </p:nvSpPr>
          <p:spPr>
            <a:xfrm>
              <a:off x="1076966" y="4944203"/>
              <a:ext cx="216024" cy="550362"/>
            </a:xfrm>
            <a:prstGeom prst="flowChartMagneticDisk">
              <a:avLst/>
            </a:prstGeom>
            <a:solidFill>
              <a:srgbClr val="BBE0E3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9" name="フローチャート: 磁気ディスク 278">
              <a:extLst>
                <a:ext uri="{FF2B5EF4-FFF2-40B4-BE49-F238E27FC236}">
                  <a16:creationId xmlns:a16="http://schemas.microsoft.com/office/drawing/2014/main" id="{A5BD8766-ED56-B0E2-CCFE-A6ADA3153363}"/>
                </a:ext>
              </a:extLst>
            </p:cNvPr>
            <p:cNvSpPr/>
            <p:nvPr/>
          </p:nvSpPr>
          <p:spPr>
            <a:xfrm>
              <a:off x="1414482" y="4962483"/>
              <a:ext cx="216024" cy="550362"/>
            </a:xfrm>
            <a:prstGeom prst="flowChartMagneticDisk">
              <a:avLst/>
            </a:prstGeom>
            <a:solidFill>
              <a:srgbClr val="BBE0E3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0" name="フローチャート: 磁気ディスク 279">
              <a:extLst>
                <a:ext uri="{FF2B5EF4-FFF2-40B4-BE49-F238E27FC236}">
                  <a16:creationId xmlns:a16="http://schemas.microsoft.com/office/drawing/2014/main" id="{8DE73A05-9A3E-F8C3-CD9E-CE001C1048B4}"/>
                </a:ext>
              </a:extLst>
            </p:cNvPr>
            <p:cNvSpPr/>
            <p:nvPr/>
          </p:nvSpPr>
          <p:spPr>
            <a:xfrm>
              <a:off x="1770818" y="4969658"/>
              <a:ext cx="216024" cy="550362"/>
            </a:xfrm>
            <a:prstGeom prst="flowChartMagneticDisk">
              <a:avLst/>
            </a:prstGeom>
            <a:solidFill>
              <a:srgbClr val="BBE0E3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1" name="直方体 280">
              <a:extLst>
                <a:ext uri="{FF2B5EF4-FFF2-40B4-BE49-F238E27FC236}">
                  <a16:creationId xmlns:a16="http://schemas.microsoft.com/office/drawing/2014/main" id="{4A6BA79A-BF23-6456-8143-EFB28BF4B83D}"/>
                </a:ext>
              </a:extLst>
            </p:cNvPr>
            <p:cNvSpPr/>
            <p:nvPr/>
          </p:nvSpPr>
          <p:spPr>
            <a:xfrm>
              <a:off x="899592" y="4471197"/>
              <a:ext cx="1728192" cy="720080"/>
            </a:xfrm>
            <a:prstGeom prst="cube">
              <a:avLst>
                <a:gd name="adj" fmla="val 82433"/>
              </a:avLst>
            </a:prstGeom>
            <a:solidFill>
              <a:srgbClr val="BBE0E3"/>
            </a:solidFill>
            <a:ln w="12700" cap="flat" cmpd="sng" algn="ctr">
              <a:solidFill>
                <a:srgbClr val="BBE0E3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2" name="直方体 281">
              <a:extLst>
                <a:ext uri="{FF2B5EF4-FFF2-40B4-BE49-F238E27FC236}">
                  <a16:creationId xmlns:a16="http://schemas.microsoft.com/office/drawing/2014/main" id="{4639EAD0-3B27-D256-A871-0DAF1A539FA5}"/>
                </a:ext>
              </a:extLst>
            </p:cNvPr>
            <p:cNvSpPr/>
            <p:nvPr/>
          </p:nvSpPr>
          <p:spPr>
            <a:xfrm>
              <a:off x="1479848" y="3723596"/>
              <a:ext cx="567680" cy="1107641"/>
            </a:xfrm>
            <a:prstGeom prst="cube">
              <a:avLst/>
            </a:prstGeom>
            <a:solidFill>
              <a:srgbClr val="DAEDEF"/>
            </a:solidFill>
            <a:ln w="12700" cap="flat" cmpd="sng" algn="ctr">
              <a:solidFill>
                <a:srgbClr val="DAEDEF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3" name="直方体 282">
              <a:extLst>
                <a:ext uri="{FF2B5EF4-FFF2-40B4-BE49-F238E27FC236}">
                  <a16:creationId xmlns:a16="http://schemas.microsoft.com/office/drawing/2014/main" id="{82ACF246-EB62-4499-9602-4DBA61E96C4E}"/>
                </a:ext>
              </a:extLst>
            </p:cNvPr>
            <p:cNvSpPr/>
            <p:nvPr/>
          </p:nvSpPr>
          <p:spPr>
            <a:xfrm>
              <a:off x="1115616" y="3435668"/>
              <a:ext cx="1296144" cy="432048"/>
            </a:xfrm>
            <a:prstGeom prst="cube">
              <a:avLst/>
            </a:prstGeom>
            <a:solidFill>
              <a:srgbClr val="DAEDEF"/>
            </a:solidFill>
            <a:ln w="12700" cap="flat" cmpd="sng" algn="ctr">
              <a:solidFill>
                <a:srgbClr val="DAEDEF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84" name="グループ化 283">
            <a:extLst>
              <a:ext uri="{FF2B5EF4-FFF2-40B4-BE49-F238E27FC236}">
                <a16:creationId xmlns:a16="http://schemas.microsoft.com/office/drawing/2014/main" id="{85B5846F-ED53-B6B2-A1B3-7DD5BE34AA71}"/>
              </a:ext>
            </a:extLst>
          </p:cNvPr>
          <p:cNvGrpSpPr/>
          <p:nvPr/>
        </p:nvGrpSpPr>
        <p:grpSpPr>
          <a:xfrm>
            <a:off x="5677230" y="2479435"/>
            <a:ext cx="1239162" cy="744915"/>
            <a:chOff x="554537" y="1460297"/>
            <a:chExt cx="2589025" cy="1556378"/>
          </a:xfrm>
        </p:grpSpPr>
        <p:sp>
          <p:nvSpPr>
            <p:cNvPr id="285" name="正方形/長方形 284">
              <a:extLst>
                <a:ext uri="{FF2B5EF4-FFF2-40B4-BE49-F238E27FC236}">
                  <a16:creationId xmlns:a16="http://schemas.microsoft.com/office/drawing/2014/main" id="{AEB50FE6-C6CE-33C8-44C4-87650512F610}"/>
                </a:ext>
              </a:extLst>
            </p:cNvPr>
            <p:cNvSpPr/>
            <p:nvPr/>
          </p:nvSpPr>
          <p:spPr>
            <a:xfrm>
              <a:off x="559169" y="1460297"/>
              <a:ext cx="1204519" cy="30095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6" name="正方形/長方形 285">
              <a:extLst>
                <a:ext uri="{FF2B5EF4-FFF2-40B4-BE49-F238E27FC236}">
                  <a16:creationId xmlns:a16="http://schemas.microsoft.com/office/drawing/2014/main" id="{B28D374C-409B-C6F4-25E8-D323036DD650}"/>
                </a:ext>
              </a:extLst>
            </p:cNvPr>
            <p:cNvSpPr/>
            <p:nvPr/>
          </p:nvSpPr>
          <p:spPr>
            <a:xfrm rot="5400000">
              <a:off x="680880" y="2035181"/>
              <a:ext cx="961094" cy="40652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7" name="正方形/長方形 286">
              <a:extLst>
                <a:ext uri="{FF2B5EF4-FFF2-40B4-BE49-F238E27FC236}">
                  <a16:creationId xmlns:a16="http://schemas.microsoft.com/office/drawing/2014/main" id="{CB4ADE18-70C6-FFFE-8C3C-D168BC5C7562}"/>
                </a:ext>
              </a:extLst>
            </p:cNvPr>
            <p:cNvSpPr/>
            <p:nvPr/>
          </p:nvSpPr>
          <p:spPr>
            <a:xfrm rot="5400000">
              <a:off x="2060757" y="2035183"/>
              <a:ext cx="961094" cy="40652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8" name="正方形/長方形 287">
              <a:extLst>
                <a:ext uri="{FF2B5EF4-FFF2-40B4-BE49-F238E27FC236}">
                  <a16:creationId xmlns:a16="http://schemas.microsoft.com/office/drawing/2014/main" id="{89FD9DBB-68C2-3D85-0892-C830CBE783D7}"/>
                </a:ext>
              </a:extLst>
            </p:cNvPr>
            <p:cNvSpPr/>
            <p:nvPr/>
          </p:nvSpPr>
          <p:spPr>
            <a:xfrm rot="5400000">
              <a:off x="2392504" y="1405837"/>
              <a:ext cx="297599" cy="40652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9" name="正方形/長方形 288">
              <a:extLst>
                <a:ext uri="{FF2B5EF4-FFF2-40B4-BE49-F238E27FC236}">
                  <a16:creationId xmlns:a16="http://schemas.microsoft.com/office/drawing/2014/main" id="{A3CC3FF4-616F-D1D8-2B4E-8F7CBD5B43C9}"/>
                </a:ext>
              </a:extLst>
            </p:cNvPr>
            <p:cNvSpPr/>
            <p:nvPr/>
          </p:nvSpPr>
          <p:spPr>
            <a:xfrm>
              <a:off x="1939043" y="2727893"/>
              <a:ext cx="1204519" cy="11241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0" name="正方形/長方形 289">
              <a:extLst>
                <a:ext uri="{FF2B5EF4-FFF2-40B4-BE49-F238E27FC236}">
                  <a16:creationId xmlns:a16="http://schemas.microsoft.com/office/drawing/2014/main" id="{DFFD277F-E171-28E6-6467-44EA26C98C6C}"/>
                </a:ext>
              </a:extLst>
            </p:cNvPr>
            <p:cNvSpPr/>
            <p:nvPr/>
          </p:nvSpPr>
          <p:spPr>
            <a:xfrm>
              <a:off x="554537" y="2719777"/>
              <a:ext cx="1204519" cy="11241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1" name="正方形/長方形 290">
              <a:extLst>
                <a:ext uri="{FF2B5EF4-FFF2-40B4-BE49-F238E27FC236}">
                  <a16:creationId xmlns:a16="http://schemas.microsoft.com/office/drawing/2014/main" id="{733F55DC-5053-1C57-737A-48A4C8712A6B}"/>
                </a:ext>
              </a:extLst>
            </p:cNvPr>
            <p:cNvSpPr/>
            <p:nvPr/>
          </p:nvSpPr>
          <p:spPr>
            <a:xfrm>
              <a:off x="755576" y="2832187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2" name="正方形/長方形 291">
              <a:extLst>
                <a:ext uri="{FF2B5EF4-FFF2-40B4-BE49-F238E27FC236}">
                  <a16:creationId xmlns:a16="http://schemas.microsoft.com/office/drawing/2014/main" id="{33B8F6B4-73EF-E87C-9D0D-7DA7A73C1E09}"/>
                </a:ext>
              </a:extLst>
            </p:cNvPr>
            <p:cNvSpPr/>
            <p:nvPr/>
          </p:nvSpPr>
          <p:spPr>
            <a:xfrm>
              <a:off x="1079579" y="2832187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3" name="正方形/長方形 292">
              <a:extLst>
                <a:ext uri="{FF2B5EF4-FFF2-40B4-BE49-F238E27FC236}">
                  <a16:creationId xmlns:a16="http://schemas.microsoft.com/office/drawing/2014/main" id="{9D6D8F1D-B880-A159-D079-6CD9F78B2FA5}"/>
                </a:ext>
              </a:extLst>
            </p:cNvPr>
            <p:cNvSpPr/>
            <p:nvPr/>
          </p:nvSpPr>
          <p:spPr>
            <a:xfrm>
              <a:off x="1401070" y="2832187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4" name="正方形/長方形 293">
              <a:extLst>
                <a:ext uri="{FF2B5EF4-FFF2-40B4-BE49-F238E27FC236}">
                  <a16:creationId xmlns:a16="http://schemas.microsoft.com/office/drawing/2014/main" id="{95BD9717-936B-B1E0-222F-86ABB8E86423}"/>
                </a:ext>
              </a:extLst>
            </p:cNvPr>
            <p:cNvSpPr/>
            <p:nvPr/>
          </p:nvSpPr>
          <p:spPr>
            <a:xfrm>
              <a:off x="2147075" y="2836162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5" name="正方形/長方形 294">
              <a:extLst>
                <a:ext uri="{FF2B5EF4-FFF2-40B4-BE49-F238E27FC236}">
                  <a16:creationId xmlns:a16="http://schemas.microsoft.com/office/drawing/2014/main" id="{9630FC2D-1E09-04B7-33A7-9B4FF4A31913}"/>
                </a:ext>
              </a:extLst>
            </p:cNvPr>
            <p:cNvSpPr/>
            <p:nvPr/>
          </p:nvSpPr>
          <p:spPr>
            <a:xfrm>
              <a:off x="2471078" y="2836162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6" name="正方形/長方形 295">
              <a:extLst>
                <a:ext uri="{FF2B5EF4-FFF2-40B4-BE49-F238E27FC236}">
                  <a16:creationId xmlns:a16="http://schemas.microsoft.com/office/drawing/2014/main" id="{9B34B355-0130-CC2B-7F92-651EC2508CDB}"/>
                </a:ext>
              </a:extLst>
            </p:cNvPr>
            <p:cNvSpPr/>
            <p:nvPr/>
          </p:nvSpPr>
          <p:spPr>
            <a:xfrm>
              <a:off x="2792569" y="2836162"/>
              <a:ext cx="144016" cy="180513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00" name="矢印: 上下 299">
            <a:extLst>
              <a:ext uri="{FF2B5EF4-FFF2-40B4-BE49-F238E27FC236}">
                <a16:creationId xmlns:a16="http://schemas.microsoft.com/office/drawing/2014/main" id="{2AECAC49-4507-8885-76CC-DAE96E56C0BF}"/>
              </a:ext>
            </a:extLst>
          </p:cNvPr>
          <p:cNvSpPr/>
          <p:nvPr/>
        </p:nvSpPr>
        <p:spPr>
          <a:xfrm>
            <a:off x="5857294" y="3275803"/>
            <a:ext cx="213285" cy="213429"/>
          </a:xfrm>
          <a:prstGeom prst="upDownArrow">
            <a:avLst>
              <a:gd name="adj1" fmla="val 42198"/>
              <a:gd name="adj2" fmla="val 31365"/>
            </a:avLst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1" name="テキスト ボックス 300">
            <a:extLst>
              <a:ext uri="{FF2B5EF4-FFF2-40B4-BE49-F238E27FC236}">
                <a16:creationId xmlns:a16="http://schemas.microsoft.com/office/drawing/2014/main" id="{54D6D8A6-B955-A92D-A8CD-9BFC6E41593A}"/>
              </a:ext>
            </a:extLst>
          </p:cNvPr>
          <p:cNvSpPr txBox="1"/>
          <p:nvPr/>
        </p:nvSpPr>
        <p:spPr>
          <a:xfrm>
            <a:off x="5976970" y="3222417"/>
            <a:ext cx="82880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連動</a:t>
            </a:r>
          </a:p>
        </p:txBody>
      </p:sp>
    </p:spTree>
    <p:extLst>
      <p:ext uri="{BB962C8B-B14F-4D97-AF65-F5344CB8AC3E}">
        <p14:creationId xmlns:p14="http://schemas.microsoft.com/office/powerpoint/2010/main" val="330056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66E31F1F-53AF-AC55-463B-66C9909393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29" y="3706732"/>
            <a:ext cx="4456810" cy="2962628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CFD184F0-B5DD-6D1E-D5C3-44051780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BIM/CIM</a:t>
            </a:r>
            <a:r>
              <a:rPr kumimoji="1" lang="ja-JP" altLang="en-US" dirty="0"/>
              <a:t>積算（属性情報の活用）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7B364A-057C-FDEB-65D2-6C554EF51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27B41-2386-4A21-B951-E27F163E3EEA}" type="slidenum">
              <a:rPr lang="en-US" altLang="ja-JP" smtClean="0">
                <a:solidFill>
                  <a:prstClr val="black"/>
                </a:solidFill>
                <a:latin typeface="Arial"/>
              </a:rPr>
              <a:pPr>
                <a:defRPr/>
              </a:pPr>
              <a:t>8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83A45C-D036-A172-C64F-955AF45D21E9}"/>
              </a:ext>
            </a:extLst>
          </p:cNvPr>
          <p:cNvSpPr txBox="1"/>
          <p:nvPr/>
        </p:nvSpPr>
        <p:spPr>
          <a:xfrm>
            <a:off x="156662" y="2298358"/>
            <a:ext cx="4649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u="sng" dirty="0"/>
              <a:t>RC</a:t>
            </a:r>
            <a:r>
              <a:rPr kumimoji="1" lang="ja-JP" altLang="en-US" sz="1600" u="sng" dirty="0"/>
              <a:t>橋脚のコンクリート躯体に属性情報を付与した例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E675BB-8DE9-E1A2-72E6-D19DDDC302B4}"/>
              </a:ext>
            </a:extLst>
          </p:cNvPr>
          <p:cNvSpPr txBox="1"/>
          <p:nvPr/>
        </p:nvSpPr>
        <p:spPr>
          <a:xfrm>
            <a:off x="56455" y="574495"/>
            <a:ext cx="9721081" cy="15696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〇属性情報の付与方法としては、以下を想定</a:t>
            </a: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　・数量：３次元モデルから算出等</a:t>
            </a: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　・工事工種体系ツリーコードおよび規格入力：</a:t>
            </a: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　　　</a:t>
            </a: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第三者がアドオンで機能を開発不可能→ソフト会社が機能を開発</a:t>
            </a: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　　　　　　　　　　　　　　　　　　　　　　　可能→ソフト会社が機能を開発、または第三</a:t>
            </a:r>
            <a:r>
              <a:rPr kumimoji="0" lang="ja-JP" altLang="en-US" sz="1600" kern="0" dirty="0"/>
              <a:t>者が</a:t>
            </a:r>
            <a:r>
              <a:rPr lang="ja-JP" altLang="en-US" sz="1600" dirty="0"/>
              <a:t>アドオンで機能を</a:t>
            </a: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開発</a:t>
            </a: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　　　　　　　　　　　　　　　　　　　　　　　　　　　　　　　　　　　　　　　　　　　　　　　　　　　　　　　　　　　（すでに実績あり）　</a:t>
            </a: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887DA3D-3026-1781-0D97-34EDCFC7CE26}"/>
              </a:ext>
            </a:extLst>
          </p:cNvPr>
          <p:cNvSpPr/>
          <p:nvPr/>
        </p:nvSpPr>
        <p:spPr>
          <a:xfrm>
            <a:off x="1928665" y="2699948"/>
            <a:ext cx="7848872" cy="3791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7F1C33F-5DF5-9DA6-201D-5BDF42D892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0870" y="2841491"/>
            <a:ext cx="3818052" cy="3552734"/>
          </a:xfrm>
          <a:prstGeom prst="rect">
            <a:avLst/>
          </a:prstGeom>
        </p:spPr>
      </p:pic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C0B20788-BF69-E3B2-5111-D79385A08892}"/>
              </a:ext>
            </a:extLst>
          </p:cNvPr>
          <p:cNvSpPr/>
          <p:nvPr/>
        </p:nvSpPr>
        <p:spPr>
          <a:xfrm>
            <a:off x="5951180" y="2841491"/>
            <a:ext cx="3787742" cy="3512812"/>
          </a:xfrm>
          <a:custGeom>
            <a:avLst/>
            <a:gdLst>
              <a:gd name="connsiteX0" fmla="*/ 647700 w 2948940"/>
              <a:gd name="connsiteY0" fmla="*/ 7620 h 2621280"/>
              <a:gd name="connsiteX1" fmla="*/ 647700 w 2948940"/>
              <a:gd name="connsiteY1" fmla="*/ 137160 h 2621280"/>
              <a:gd name="connsiteX2" fmla="*/ 0 w 2948940"/>
              <a:gd name="connsiteY2" fmla="*/ 137160 h 2621280"/>
              <a:gd name="connsiteX3" fmla="*/ 0 w 2948940"/>
              <a:gd name="connsiteY3" fmla="*/ 2621280 h 2621280"/>
              <a:gd name="connsiteX4" fmla="*/ 2948940 w 2948940"/>
              <a:gd name="connsiteY4" fmla="*/ 2621280 h 2621280"/>
              <a:gd name="connsiteX5" fmla="*/ 2948940 w 2948940"/>
              <a:gd name="connsiteY5" fmla="*/ 129540 h 2621280"/>
              <a:gd name="connsiteX6" fmla="*/ 1051560 w 2948940"/>
              <a:gd name="connsiteY6" fmla="*/ 129540 h 2621280"/>
              <a:gd name="connsiteX7" fmla="*/ 1051560 w 2948940"/>
              <a:gd name="connsiteY7" fmla="*/ 0 h 2621280"/>
              <a:gd name="connsiteX8" fmla="*/ 647700 w 2948940"/>
              <a:gd name="connsiteY8" fmla="*/ 7620 h 262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8940" h="2621280">
                <a:moveTo>
                  <a:pt x="647700" y="7620"/>
                </a:moveTo>
                <a:lnTo>
                  <a:pt x="647700" y="137160"/>
                </a:lnTo>
                <a:lnTo>
                  <a:pt x="0" y="137160"/>
                </a:lnTo>
                <a:lnTo>
                  <a:pt x="0" y="2621280"/>
                </a:lnTo>
                <a:lnTo>
                  <a:pt x="2948940" y="2621280"/>
                </a:lnTo>
                <a:lnTo>
                  <a:pt x="2948940" y="129540"/>
                </a:lnTo>
                <a:lnTo>
                  <a:pt x="1051560" y="129540"/>
                </a:lnTo>
                <a:lnTo>
                  <a:pt x="1051560" y="0"/>
                </a:lnTo>
                <a:lnTo>
                  <a:pt x="647700" y="762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E79B9F4-B642-D247-91D7-071B51F83B1E}"/>
              </a:ext>
            </a:extLst>
          </p:cNvPr>
          <p:cNvSpPr/>
          <p:nvPr/>
        </p:nvSpPr>
        <p:spPr>
          <a:xfrm>
            <a:off x="6228578" y="4115677"/>
            <a:ext cx="3078719" cy="1440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44C9DF6-AA98-E058-2D94-1F0B01B3CA49}"/>
              </a:ext>
            </a:extLst>
          </p:cNvPr>
          <p:cNvSpPr txBox="1"/>
          <p:nvPr/>
        </p:nvSpPr>
        <p:spPr>
          <a:xfrm>
            <a:off x="6228578" y="3706732"/>
            <a:ext cx="1925527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0070C0"/>
                </a:solidFill>
              </a:rPr>
              <a:t>工事工種体系ツリーコード</a:t>
            </a: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2C7AA8F8-6F78-738F-E369-F87D8ADCFEBF}"/>
              </a:ext>
            </a:extLst>
          </p:cNvPr>
          <p:cNvSpPr/>
          <p:nvPr/>
        </p:nvSpPr>
        <p:spPr>
          <a:xfrm rot="16200000">
            <a:off x="1826774" y="5295140"/>
            <a:ext cx="87006" cy="1167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703A83E-18F9-70C6-DAF2-B1252A16CF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7423" y="2811229"/>
            <a:ext cx="3928292" cy="3582996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FE05046-E044-F8F1-58B9-C32A2E57A72B}"/>
              </a:ext>
            </a:extLst>
          </p:cNvPr>
          <p:cNvSpPr/>
          <p:nvPr/>
        </p:nvSpPr>
        <p:spPr>
          <a:xfrm>
            <a:off x="2324746" y="5832427"/>
            <a:ext cx="2176842" cy="521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4A95D29-7874-1FEE-366C-0A135BE7D0D7}"/>
              </a:ext>
            </a:extLst>
          </p:cNvPr>
          <p:cNvSpPr txBox="1"/>
          <p:nvPr/>
        </p:nvSpPr>
        <p:spPr>
          <a:xfrm>
            <a:off x="2277561" y="5499787"/>
            <a:ext cx="1391728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積算に必要な情報</a:t>
            </a:r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D95D078-65E6-6469-C18E-085833728A1C}"/>
              </a:ext>
            </a:extLst>
          </p:cNvPr>
          <p:cNvSpPr/>
          <p:nvPr/>
        </p:nvSpPr>
        <p:spPr>
          <a:xfrm>
            <a:off x="2104430" y="2841491"/>
            <a:ext cx="3808135" cy="3534701"/>
          </a:xfrm>
          <a:custGeom>
            <a:avLst/>
            <a:gdLst>
              <a:gd name="connsiteX0" fmla="*/ 0 w 2943225"/>
              <a:gd name="connsiteY0" fmla="*/ 0 h 2609850"/>
              <a:gd name="connsiteX1" fmla="*/ 0 w 2943225"/>
              <a:gd name="connsiteY1" fmla="*/ 2609850 h 2609850"/>
              <a:gd name="connsiteX2" fmla="*/ 2943225 w 2943225"/>
              <a:gd name="connsiteY2" fmla="*/ 2609850 h 2609850"/>
              <a:gd name="connsiteX3" fmla="*/ 2943225 w 2943225"/>
              <a:gd name="connsiteY3" fmla="*/ 123825 h 2609850"/>
              <a:gd name="connsiteX4" fmla="*/ 342900 w 2943225"/>
              <a:gd name="connsiteY4" fmla="*/ 123825 h 2609850"/>
              <a:gd name="connsiteX5" fmla="*/ 342900 w 2943225"/>
              <a:gd name="connsiteY5" fmla="*/ 9525 h 2609850"/>
              <a:gd name="connsiteX6" fmla="*/ 0 w 2943225"/>
              <a:gd name="connsiteY6" fmla="*/ 0 h 2609850"/>
              <a:gd name="connsiteX0" fmla="*/ 0 w 2943225"/>
              <a:gd name="connsiteY0" fmla="*/ 3175 h 2613025"/>
              <a:gd name="connsiteX1" fmla="*/ 0 w 2943225"/>
              <a:gd name="connsiteY1" fmla="*/ 2613025 h 2613025"/>
              <a:gd name="connsiteX2" fmla="*/ 2943225 w 2943225"/>
              <a:gd name="connsiteY2" fmla="*/ 2613025 h 2613025"/>
              <a:gd name="connsiteX3" fmla="*/ 2943225 w 2943225"/>
              <a:gd name="connsiteY3" fmla="*/ 127000 h 2613025"/>
              <a:gd name="connsiteX4" fmla="*/ 342900 w 2943225"/>
              <a:gd name="connsiteY4" fmla="*/ 127000 h 2613025"/>
              <a:gd name="connsiteX5" fmla="*/ 342900 w 2943225"/>
              <a:gd name="connsiteY5" fmla="*/ 0 h 2613025"/>
              <a:gd name="connsiteX6" fmla="*/ 0 w 2943225"/>
              <a:gd name="connsiteY6" fmla="*/ 3175 h 261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3225" h="2613025">
                <a:moveTo>
                  <a:pt x="0" y="3175"/>
                </a:moveTo>
                <a:lnTo>
                  <a:pt x="0" y="2613025"/>
                </a:lnTo>
                <a:lnTo>
                  <a:pt x="2943225" y="2613025"/>
                </a:lnTo>
                <a:lnTo>
                  <a:pt x="2943225" y="127000"/>
                </a:lnTo>
                <a:lnTo>
                  <a:pt x="342900" y="127000"/>
                </a:lnTo>
                <a:lnTo>
                  <a:pt x="342900" y="0"/>
                </a:lnTo>
                <a:lnTo>
                  <a:pt x="0" y="3175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133044"/>
      </p:ext>
    </p:extLst>
  </p:cSld>
  <p:clrMapOvr>
    <a:masterClrMapping/>
  </p:clrMapOvr>
</p:sld>
</file>

<file path=ppt/theme/theme1.xml><?xml version="1.0" encoding="utf-8"?>
<a:theme xmlns:a="http://schemas.openxmlformats.org/drawingml/2006/main" name="5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29766</TotalTime>
  <Words>1788</Words>
  <Application>Microsoft Office PowerPoint</Application>
  <PresentationFormat>A4 210 x 297 mm</PresentationFormat>
  <Paragraphs>280</Paragraphs>
  <Slides>11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24" baseType="lpstr">
      <vt:lpstr>BIZ UDPゴシック</vt:lpstr>
      <vt:lpstr>HGP創英角ｺﾞｼｯｸUB</vt:lpstr>
      <vt:lpstr>Meiryo UI</vt:lpstr>
      <vt:lpstr>ＭＳ Ｐゴシック</vt:lpstr>
      <vt:lpstr>メイリオ</vt:lpstr>
      <vt:lpstr>Amasis MT Pro Black</vt:lpstr>
      <vt:lpstr>Arial</vt:lpstr>
      <vt:lpstr>Calibri</vt:lpstr>
      <vt:lpstr>Calibri Light</vt:lpstr>
      <vt:lpstr>Times New Roman</vt:lpstr>
      <vt:lpstr>Wingdings</vt:lpstr>
      <vt:lpstr>5_標準デザイン</vt:lpstr>
      <vt:lpstr>2_Office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BIM/CIM原則適用の概要</vt:lpstr>
      <vt:lpstr>BIM/CIMによるこれまでの取組と今後の方向性</vt:lpstr>
      <vt:lpstr>生産性向上に向けて先行的に進める内容</vt:lpstr>
      <vt:lpstr>３次元モデルと２次元図面の連動イメージ</vt:lpstr>
      <vt:lpstr>BIM/CIM積算（属性情報の活用）</vt:lpstr>
      <vt:lpstr>積算で使用するフォーマット等について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電子納品保管管理システムの利活用について</dc:title>
  <dc:creator>なし</dc:creator>
  <cp:lastModifiedBy>桝谷 有吾</cp:lastModifiedBy>
  <cp:revision>1037</cp:revision>
  <cp:lastPrinted>2024-07-25T01:55:02Z</cp:lastPrinted>
  <dcterms:created xsi:type="dcterms:W3CDTF">2017-09-22T10:29:01Z</dcterms:created>
  <dcterms:modified xsi:type="dcterms:W3CDTF">2024-10-29T05:05:42Z</dcterms:modified>
</cp:coreProperties>
</file>