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4"/>
  </p:sldMasterIdLst>
  <p:sldIdLst>
    <p:sldId id="971" r:id="rId5"/>
    <p:sldId id="972" r:id="rId6"/>
    <p:sldId id="259" r:id="rId7"/>
    <p:sldId id="974" r:id="rId8"/>
    <p:sldId id="985" r:id="rId9"/>
    <p:sldId id="986" r:id="rId10"/>
    <p:sldId id="992" r:id="rId11"/>
    <p:sldId id="977" r:id="rId12"/>
    <p:sldId id="991" r:id="rId13"/>
    <p:sldId id="979" r:id="rId14"/>
    <p:sldId id="980" r:id="rId15"/>
    <p:sldId id="978" r:id="rId16"/>
    <p:sldId id="981" r:id="rId17"/>
    <p:sldId id="983" r:id="rId18"/>
    <p:sldId id="973" r:id="rId19"/>
    <p:sldId id="993" r:id="rId20"/>
    <p:sldId id="962" r:id="rId21"/>
    <p:sldId id="965" r:id="rId22"/>
    <p:sldId id="969" r:id="rId23"/>
    <p:sldId id="966" r:id="rId24"/>
    <p:sldId id="794" r:id="rId25"/>
    <p:sldId id="264" r:id="rId26"/>
    <p:sldId id="950" r:id="rId27"/>
    <p:sldId id="961" r:id="rId28"/>
    <p:sldId id="257" r:id="rId29"/>
    <p:sldId id="970" r:id="rId30"/>
    <p:sldId id="968"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6464"/>
    <a:srgbClr val="B2886C"/>
    <a:srgbClr val="5D79AB"/>
    <a:srgbClr val="242F44"/>
    <a:srgbClr val="6C7D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A27132-7BF6-4D4B-AF9A-E00C38F6369B}" v="3290" dt="2024-09-11T18:27:57.263"/>
    <p1510:client id="{60432F99-E87B-42DA-B8AD-164F5315B17A}" v="6" dt="2024-09-11T22:12:41.2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97" d="100"/>
          <a:sy n="197" d="100"/>
        </p:scale>
        <p:origin x="163" y="4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712421"/>
            <a:ext cx="9144000" cy="1822479"/>
          </a:xfrm>
        </p:spPr>
        <p:txBody>
          <a:bodyPr anchor="b"/>
          <a:lstStyle>
            <a:lvl1pPr algn="ctr">
              <a:defRPr sz="6000"/>
            </a:lvl1pPr>
          </a:lstStyle>
          <a:p>
            <a:r>
              <a:rPr lang="ja-JP" altLang="en-US"/>
              <a:t>タイトルを入力</a:t>
            </a:r>
            <a:endParaRPr lang="en-US"/>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サブタイトルを入力</a:t>
            </a:r>
            <a:endParaRPr lang="en-US"/>
          </a:p>
        </p:txBody>
      </p:sp>
      <p:sp>
        <p:nvSpPr>
          <p:cNvPr id="4" name="Date Placeholder 3"/>
          <p:cNvSpPr>
            <a:spLocks noGrp="1"/>
          </p:cNvSpPr>
          <p:nvPr>
            <p:ph type="dt" sz="half" idx="10"/>
          </p:nvPr>
        </p:nvSpPr>
        <p:spPr/>
        <p:txBody>
          <a:bodyPr anchor="b"/>
          <a:lstStyle>
            <a:lvl1pPr>
              <a:defRPr>
                <a:solidFill>
                  <a:schemeClr val="bg1"/>
                </a:solidFill>
              </a:defRPr>
            </a:lvl1pPr>
          </a:lstStyle>
          <a:p>
            <a:fld id="{5FA1F5D1-0D3B-42C9-B520-D5CDB99D7735}" type="datetimeFigureOut">
              <a:rPr lang="en-US" smtClean="0"/>
              <a:t>10/30/2024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AADA779-15DD-4931-A5D8-BF189C77BE25}" type="slidenum">
              <a:rPr lang="en-US" smtClean="0"/>
              <a:t>‹#›</a:t>
            </a:fld>
            <a:endParaRPr lang="en-US"/>
          </a:p>
        </p:txBody>
      </p:sp>
      <p:pic>
        <p:nvPicPr>
          <p:cNvPr id="9" name="図 8">
            <a:extLst>
              <a:ext uri="{FF2B5EF4-FFF2-40B4-BE49-F238E27FC236}">
                <a16:creationId xmlns:a16="http://schemas.microsoft.com/office/drawing/2014/main" id="{BE197CEA-E4CB-41BF-A07E-D52CE0682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60" y="78334"/>
            <a:ext cx="12119680" cy="1434836"/>
          </a:xfrm>
          <a:prstGeom prst="rect">
            <a:avLst/>
          </a:prstGeom>
        </p:spPr>
      </p:pic>
    </p:spTree>
    <p:extLst>
      <p:ext uri="{BB962C8B-B14F-4D97-AF65-F5344CB8AC3E}">
        <p14:creationId xmlns:p14="http://schemas.microsoft.com/office/powerpoint/2010/main" val="18836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11A-FA9E-4E25-97DA-CB5A32AC6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A3CBED-24EC-429A-8286-5B18BEA1D0A5}"/>
              </a:ext>
            </a:extLst>
          </p:cNvPr>
          <p:cNvSpPr>
            <a:spLocks noGrp="1"/>
          </p:cNvSpPr>
          <p:nvPr>
            <p:ph type="body" orient="vert" idx="1"/>
          </p:nvPr>
        </p:nvSpPr>
        <p:spPr/>
        <p:txBody>
          <a:bodyPr vert="eaVert"/>
          <a:lstStyle>
            <a:lvl1pPr>
              <a:defRPr>
                <a:latin typeface="UD デジタル 教科書体 NK-R" panose="02020400000000000000" pitchFamily="18" charset="-128"/>
                <a:ea typeface="UD デジタル 教科書体 NK-R" panose="02020400000000000000" pitchFamily="18" charset="-128"/>
              </a:defRPr>
            </a:lvl1pPr>
            <a:lvl2pPr>
              <a:defRPr>
                <a:latin typeface="UD デジタル 教科書体 NK-R" panose="02020400000000000000" pitchFamily="18" charset="-128"/>
                <a:ea typeface="UD デジタル 教科書体 NK-R" panose="02020400000000000000" pitchFamily="18" charset="-128"/>
              </a:defRPr>
            </a:lvl2pPr>
            <a:lvl3pPr>
              <a:defRPr>
                <a:latin typeface="UD デジタル 教科書体 NK-R" panose="02020400000000000000" pitchFamily="18" charset="-128"/>
                <a:ea typeface="UD デジタル 教科書体 NK-R" panose="02020400000000000000" pitchFamily="18" charset="-128"/>
              </a:defRPr>
            </a:lvl3pPr>
            <a:lvl4pPr>
              <a:defRPr>
                <a:latin typeface="UD デジタル 教科書体 NK-R" panose="02020400000000000000" pitchFamily="18" charset="-128"/>
                <a:ea typeface="UD デジタル 教科書体 NK-R" panose="02020400000000000000" pitchFamily="18" charset="-128"/>
              </a:defRPr>
            </a:lvl4pPr>
            <a:lvl5pPr>
              <a:defRPr>
                <a:latin typeface="UD デジタル 教科書体 NK-R" panose="02020400000000000000" pitchFamily="18" charset="-128"/>
                <a:ea typeface="UD デジタル 教科書体 NK-R" panose="02020400000000000000" pitchFamily="18"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67A5FF-4CD5-4882-94C0-524A5833E85E}"/>
              </a:ext>
            </a:extLst>
          </p:cNvPr>
          <p:cNvSpPr>
            <a:spLocks noGrp="1"/>
          </p:cNvSpPr>
          <p:nvPr>
            <p:ph type="dt" sz="half" idx="10"/>
          </p:nvPr>
        </p:nvSpPr>
        <p:spPr/>
        <p:txBody>
          <a:bodyPr/>
          <a:lstStyle/>
          <a:p>
            <a:fld id="{5FA1F5D1-0D3B-42C9-B520-D5CDB99D7735}" type="datetimeFigureOut">
              <a:rPr lang="en-US" smtClean="0"/>
              <a:t>10/30/2024</a:t>
            </a:fld>
            <a:endParaRPr lang="en-US"/>
          </a:p>
        </p:txBody>
      </p:sp>
      <p:sp>
        <p:nvSpPr>
          <p:cNvPr id="5" name="Footer Placeholder 4">
            <a:extLst>
              <a:ext uri="{FF2B5EF4-FFF2-40B4-BE49-F238E27FC236}">
                <a16:creationId xmlns:a16="http://schemas.microsoft.com/office/drawing/2014/main" id="{8CB8DDB7-A64F-4A85-9E9B-CD7A756DC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D35EBA-FDAB-4DE0-BCDD-01B61F41CF4B}"/>
              </a:ext>
            </a:extLst>
          </p:cNvPr>
          <p:cNvSpPr>
            <a:spLocks noGrp="1"/>
          </p:cNvSpPr>
          <p:nvPr>
            <p:ph type="sldNum" sz="quarter" idx="12"/>
          </p:nvPr>
        </p:nvSpPr>
        <p:spPr/>
        <p:txBody>
          <a:bodyPr/>
          <a:lstStyle/>
          <a:p>
            <a:fld id="{8AADA779-15DD-4931-A5D8-BF189C77BE25}" type="slidenum">
              <a:rPr lang="en-US" smtClean="0"/>
              <a:t>‹#›</a:t>
            </a:fld>
            <a:endParaRPr lang="en-US"/>
          </a:p>
        </p:txBody>
      </p:sp>
    </p:spTree>
    <p:extLst>
      <p:ext uri="{BB962C8B-B14F-4D97-AF65-F5344CB8AC3E}">
        <p14:creationId xmlns:p14="http://schemas.microsoft.com/office/powerpoint/2010/main" val="2377726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8FAF65-E33F-482E-AF6D-3B956B4037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7EB21C-0799-4E9F-9387-8C72F08C3B52}"/>
              </a:ext>
            </a:extLst>
          </p:cNvPr>
          <p:cNvSpPr>
            <a:spLocks noGrp="1"/>
          </p:cNvSpPr>
          <p:nvPr>
            <p:ph type="body" orient="vert" idx="1"/>
          </p:nvPr>
        </p:nvSpPr>
        <p:spPr>
          <a:xfrm>
            <a:off x="838200" y="365125"/>
            <a:ext cx="7734300" cy="5811838"/>
          </a:xfrm>
        </p:spPr>
        <p:txBody>
          <a:bodyPr vert="eaVert"/>
          <a:lstStyle>
            <a:lvl1pPr>
              <a:defRPr>
                <a:latin typeface="UD デジタル 教科書体 NK-R" panose="02020400000000000000" pitchFamily="18" charset="-128"/>
                <a:ea typeface="UD デジタル 教科書体 NK-R" panose="02020400000000000000" pitchFamily="18" charset="-128"/>
              </a:defRPr>
            </a:lvl1pPr>
            <a:lvl2pPr>
              <a:defRPr>
                <a:latin typeface="UD デジタル 教科書体 NK-R" panose="02020400000000000000" pitchFamily="18" charset="-128"/>
                <a:ea typeface="UD デジタル 教科書体 NK-R" panose="02020400000000000000" pitchFamily="18" charset="-128"/>
              </a:defRPr>
            </a:lvl2pPr>
            <a:lvl3pPr>
              <a:defRPr>
                <a:latin typeface="UD デジタル 教科書体 NK-R" panose="02020400000000000000" pitchFamily="18" charset="-128"/>
                <a:ea typeface="UD デジタル 教科書体 NK-R" panose="02020400000000000000" pitchFamily="18" charset="-128"/>
              </a:defRPr>
            </a:lvl3pPr>
            <a:lvl4pPr>
              <a:defRPr>
                <a:latin typeface="UD デジタル 教科書体 NK-R" panose="02020400000000000000" pitchFamily="18" charset="-128"/>
                <a:ea typeface="UD デジタル 教科書体 NK-R" panose="02020400000000000000" pitchFamily="18" charset="-128"/>
              </a:defRPr>
            </a:lvl4pPr>
            <a:lvl5pPr>
              <a:defRPr>
                <a:latin typeface="UD デジタル 教科書体 NK-R" panose="02020400000000000000" pitchFamily="18" charset="-128"/>
                <a:ea typeface="UD デジタル 教科書体 NK-R" panose="02020400000000000000" pitchFamily="18"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9C972-3EB5-494E-A5E6-672AF8A0333B}"/>
              </a:ext>
            </a:extLst>
          </p:cNvPr>
          <p:cNvSpPr>
            <a:spLocks noGrp="1"/>
          </p:cNvSpPr>
          <p:nvPr>
            <p:ph type="dt" sz="half" idx="10"/>
          </p:nvPr>
        </p:nvSpPr>
        <p:spPr/>
        <p:txBody>
          <a:bodyPr/>
          <a:lstStyle/>
          <a:p>
            <a:fld id="{5FA1F5D1-0D3B-42C9-B520-D5CDB99D7735}" type="datetimeFigureOut">
              <a:rPr lang="en-US" smtClean="0"/>
              <a:t>10/30/2024</a:t>
            </a:fld>
            <a:endParaRPr lang="en-US"/>
          </a:p>
        </p:txBody>
      </p:sp>
      <p:sp>
        <p:nvSpPr>
          <p:cNvPr id="5" name="Footer Placeholder 4">
            <a:extLst>
              <a:ext uri="{FF2B5EF4-FFF2-40B4-BE49-F238E27FC236}">
                <a16:creationId xmlns:a16="http://schemas.microsoft.com/office/drawing/2014/main" id="{2396DB06-6017-4FF5-ACE1-8B863940A6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A72DAF-B714-4B44-BEAB-1D30DACAF1E2}"/>
              </a:ext>
            </a:extLst>
          </p:cNvPr>
          <p:cNvSpPr>
            <a:spLocks noGrp="1"/>
          </p:cNvSpPr>
          <p:nvPr>
            <p:ph type="sldNum" sz="quarter" idx="12"/>
          </p:nvPr>
        </p:nvSpPr>
        <p:spPr/>
        <p:txBody>
          <a:bodyPr/>
          <a:lstStyle/>
          <a:p>
            <a:fld id="{8AADA779-15DD-4931-A5D8-BF189C77BE25}" type="slidenum">
              <a:rPr lang="en-US" smtClean="0"/>
              <a:t>‹#›</a:t>
            </a:fld>
            <a:endParaRPr lang="en-US"/>
          </a:p>
        </p:txBody>
      </p:sp>
    </p:spTree>
    <p:extLst>
      <p:ext uri="{BB962C8B-B14F-4D97-AF65-F5344CB8AC3E}">
        <p14:creationId xmlns:p14="http://schemas.microsoft.com/office/powerpoint/2010/main" val="2263338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415637"/>
            <a:ext cx="9924819" cy="798022"/>
          </a:xfrm>
        </p:spPr>
        <p:txBody>
          <a:bodyPr anchor="b">
            <a:normAutofit/>
          </a:bodyPr>
          <a:lstStyle>
            <a:lvl1pPr>
              <a:defRPr sz="4400"/>
            </a:lvl1pPr>
          </a:lstStyle>
          <a:p>
            <a:r>
              <a:rPr lang="ja-JP" altLang="en-US"/>
              <a:t>タイトルを入力</a:t>
            </a:r>
            <a:endParaRPr lang="en-US"/>
          </a:p>
        </p:txBody>
      </p:sp>
      <p:sp>
        <p:nvSpPr>
          <p:cNvPr id="3" name="Text Placeholder 2"/>
          <p:cNvSpPr>
            <a:spLocks noGrp="1"/>
          </p:cNvSpPr>
          <p:nvPr>
            <p:ph type="body" idx="1" hasCustomPrompt="1"/>
          </p:nvPr>
        </p:nvSpPr>
        <p:spPr>
          <a:xfrm>
            <a:off x="831850" y="1404851"/>
            <a:ext cx="10515600" cy="4684799"/>
          </a:xfrm>
        </p:spPr>
        <p:txBody>
          <a:bodyPr>
            <a:normAutofit/>
          </a:bodyPr>
          <a:lstStyle>
            <a:lvl1pPr marL="457200" indent="-457200">
              <a:buFont typeface="Arial" panose="020B0604020202020204" pitchFamily="34" charset="0"/>
              <a:buChar char="•"/>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テキストを入力</a:t>
            </a:r>
          </a:p>
        </p:txBody>
      </p:sp>
      <p:sp>
        <p:nvSpPr>
          <p:cNvPr id="4" name="Date Placeholder 3"/>
          <p:cNvSpPr>
            <a:spLocks noGrp="1"/>
          </p:cNvSpPr>
          <p:nvPr>
            <p:ph type="dt" sz="half" idx="10"/>
          </p:nvPr>
        </p:nvSpPr>
        <p:spPr/>
        <p:txBody>
          <a:bodyPr/>
          <a:lstStyle/>
          <a:p>
            <a:fld id="{5FA1F5D1-0D3B-42C9-B520-D5CDB99D7735}" type="datetimeFigureOut">
              <a:rPr lang="en-US" smtClean="0"/>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DA779-15DD-4931-A5D8-BF189C77BE25}" type="slidenum">
              <a:rPr lang="en-US" smtClean="0"/>
              <a:t>‹#›</a:t>
            </a:fld>
            <a:endParaRPr lang="en-US"/>
          </a:p>
        </p:txBody>
      </p:sp>
    </p:spTree>
    <p:extLst>
      <p:ext uri="{BB962C8B-B14F-4D97-AF65-F5344CB8AC3E}">
        <p14:creationId xmlns:p14="http://schemas.microsoft.com/office/powerpoint/2010/main" val="2977076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E6BFC-7BBB-46CB-AFD6-4994528BB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6E2DCD-7902-469F-A0E8-09EEA77EAFA6}"/>
              </a:ext>
            </a:extLst>
          </p:cNvPr>
          <p:cNvSpPr>
            <a:spLocks noGrp="1"/>
          </p:cNvSpPr>
          <p:nvPr>
            <p:ph idx="1"/>
          </p:nvPr>
        </p:nvSpPr>
        <p:spPr/>
        <p:txBody>
          <a:bodyPr/>
          <a:lstStyle>
            <a:lvl1pPr>
              <a:defRPr>
                <a:latin typeface="UD デジタル 教科書体 NK-R" panose="02020400000000000000" pitchFamily="18" charset="-128"/>
                <a:ea typeface="UD デジタル 教科書体 NK-R" panose="02020400000000000000" pitchFamily="18" charset="-128"/>
              </a:defRPr>
            </a:lvl1pPr>
            <a:lvl2pPr>
              <a:defRPr>
                <a:latin typeface="UD デジタル 教科書体 NK-R" panose="02020400000000000000" pitchFamily="18" charset="-128"/>
                <a:ea typeface="UD デジタル 教科書体 NK-R" panose="02020400000000000000" pitchFamily="18" charset="-128"/>
              </a:defRPr>
            </a:lvl2pPr>
            <a:lvl3pPr>
              <a:defRPr>
                <a:latin typeface="UD デジタル 教科書体 NK-R" panose="02020400000000000000" pitchFamily="18" charset="-128"/>
                <a:ea typeface="UD デジタル 教科書体 NK-R" panose="02020400000000000000" pitchFamily="18" charset="-128"/>
              </a:defRPr>
            </a:lvl3pPr>
            <a:lvl4pPr>
              <a:defRPr>
                <a:latin typeface="UD デジタル 教科書体 NK-R" panose="02020400000000000000" pitchFamily="18" charset="-128"/>
                <a:ea typeface="UD デジタル 教科書体 NK-R" panose="02020400000000000000" pitchFamily="18" charset="-128"/>
              </a:defRPr>
            </a:lvl4pPr>
            <a:lvl5pPr>
              <a:defRPr>
                <a:latin typeface="UD デジタル 教科書体 NK-R" panose="02020400000000000000" pitchFamily="18" charset="-128"/>
                <a:ea typeface="UD デジタル 教科書体 NK-R" panose="02020400000000000000" pitchFamily="18"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1D24E-515D-41DC-9D53-DF98F67793FD}"/>
              </a:ext>
            </a:extLst>
          </p:cNvPr>
          <p:cNvSpPr>
            <a:spLocks noGrp="1"/>
          </p:cNvSpPr>
          <p:nvPr>
            <p:ph type="dt" sz="half" idx="10"/>
          </p:nvPr>
        </p:nvSpPr>
        <p:spPr/>
        <p:txBody>
          <a:bodyPr/>
          <a:lstStyle/>
          <a:p>
            <a:fld id="{5FA1F5D1-0D3B-42C9-B520-D5CDB99D7735}" type="datetimeFigureOut">
              <a:rPr lang="en-US" smtClean="0"/>
              <a:t>10/30/2024</a:t>
            </a:fld>
            <a:endParaRPr lang="en-US"/>
          </a:p>
        </p:txBody>
      </p:sp>
      <p:sp>
        <p:nvSpPr>
          <p:cNvPr id="5" name="Footer Placeholder 4">
            <a:extLst>
              <a:ext uri="{FF2B5EF4-FFF2-40B4-BE49-F238E27FC236}">
                <a16:creationId xmlns:a16="http://schemas.microsoft.com/office/drawing/2014/main" id="{321FBD8F-0D00-4C9E-81C7-FC65E648F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5256A-2BD1-44F0-96C0-6C2C54312638}"/>
              </a:ext>
            </a:extLst>
          </p:cNvPr>
          <p:cNvSpPr>
            <a:spLocks noGrp="1"/>
          </p:cNvSpPr>
          <p:nvPr>
            <p:ph type="sldNum" sz="quarter" idx="12"/>
          </p:nvPr>
        </p:nvSpPr>
        <p:spPr/>
        <p:txBody>
          <a:bodyPr/>
          <a:lstStyle/>
          <a:p>
            <a:fld id="{8AADA779-15DD-4931-A5D8-BF189C77BE25}" type="slidenum">
              <a:rPr lang="en-US" smtClean="0"/>
              <a:t>‹#›</a:t>
            </a:fld>
            <a:endParaRPr lang="en-US"/>
          </a:p>
        </p:txBody>
      </p:sp>
    </p:spTree>
    <p:extLst>
      <p:ext uri="{BB962C8B-B14F-4D97-AF65-F5344CB8AC3E}">
        <p14:creationId xmlns:p14="http://schemas.microsoft.com/office/powerpoint/2010/main" val="348591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DF6E6-D1F8-49F5-9F68-0E16DF9C39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DE84E8-F07D-47F7-9A04-6947D65619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FEC273-6D5F-467B-8C00-FB46952737B6}"/>
              </a:ext>
            </a:extLst>
          </p:cNvPr>
          <p:cNvSpPr>
            <a:spLocks noGrp="1"/>
          </p:cNvSpPr>
          <p:nvPr>
            <p:ph type="dt" sz="half" idx="10"/>
          </p:nvPr>
        </p:nvSpPr>
        <p:spPr/>
        <p:txBody>
          <a:bodyPr/>
          <a:lstStyle/>
          <a:p>
            <a:fld id="{5FA1F5D1-0D3B-42C9-B520-D5CDB99D7735}" type="datetimeFigureOut">
              <a:rPr lang="en-US" smtClean="0"/>
              <a:t>10/30/2024</a:t>
            </a:fld>
            <a:endParaRPr lang="en-US"/>
          </a:p>
        </p:txBody>
      </p:sp>
      <p:sp>
        <p:nvSpPr>
          <p:cNvPr id="5" name="Footer Placeholder 4">
            <a:extLst>
              <a:ext uri="{FF2B5EF4-FFF2-40B4-BE49-F238E27FC236}">
                <a16:creationId xmlns:a16="http://schemas.microsoft.com/office/drawing/2014/main" id="{0E40A605-B662-413C-8C3F-2FEDCD0969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B750D5-99B2-47B9-BF5B-6413C3AE5DA9}"/>
              </a:ext>
            </a:extLst>
          </p:cNvPr>
          <p:cNvSpPr>
            <a:spLocks noGrp="1"/>
          </p:cNvSpPr>
          <p:nvPr>
            <p:ph type="sldNum" sz="quarter" idx="12"/>
          </p:nvPr>
        </p:nvSpPr>
        <p:spPr/>
        <p:txBody>
          <a:bodyPr/>
          <a:lstStyle/>
          <a:p>
            <a:fld id="{8AADA779-15DD-4931-A5D8-BF189C77BE25}" type="slidenum">
              <a:rPr lang="en-US" smtClean="0"/>
              <a:t>‹#›</a:t>
            </a:fld>
            <a:endParaRPr lang="en-US"/>
          </a:p>
        </p:txBody>
      </p:sp>
    </p:spTree>
    <p:extLst>
      <p:ext uri="{BB962C8B-B14F-4D97-AF65-F5344CB8AC3E}">
        <p14:creationId xmlns:p14="http://schemas.microsoft.com/office/powerpoint/2010/main" val="3001766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0808A-36FF-4538-96A8-318C812B69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12FDC8-9AFB-4DB8-84A9-70358152C393}"/>
              </a:ext>
            </a:extLst>
          </p:cNvPr>
          <p:cNvSpPr>
            <a:spLocks noGrp="1"/>
          </p:cNvSpPr>
          <p:nvPr>
            <p:ph sz="half" idx="1"/>
          </p:nvPr>
        </p:nvSpPr>
        <p:spPr>
          <a:xfrm>
            <a:off x="838200" y="1825625"/>
            <a:ext cx="5181600" cy="4351338"/>
          </a:xfrm>
        </p:spPr>
        <p:txBody>
          <a:bodyPr/>
          <a:lstStyle>
            <a:lvl1pPr>
              <a:defRPr>
                <a:latin typeface="UD デジタル 教科書体 NK-R" panose="02020400000000000000" pitchFamily="18" charset="-128"/>
                <a:ea typeface="UD デジタル 教科書体 NK-R" panose="02020400000000000000" pitchFamily="18" charset="-128"/>
              </a:defRPr>
            </a:lvl1pPr>
            <a:lvl2pPr>
              <a:defRPr>
                <a:latin typeface="UD デジタル 教科書体 NK-R" panose="02020400000000000000" pitchFamily="18" charset="-128"/>
                <a:ea typeface="UD デジタル 教科書体 NK-R" panose="02020400000000000000" pitchFamily="18" charset="-128"/>
              </a:defRPr>
            </a:lvl2pPr>
            <a:lvl3pPr>
              <a:defRPr>
                <a:latin typeface="UD デジタル 教科書体 NK-R" panose="02020400000000000000" pitchFamily="18" charset="-128"/>
                <a:ea typeface="UD デジタル 教科書体 NK-R" panose="02020400000000000000" pitchFamily="18" charset="-128"/>
              </a:defRPr>
            </a:lvl3pPr>
            <a:lvl4pPr>
              <a:defRPr>
                <a:latin typeface="UD デジタル 教科書体 NK-R" panose="02020400000000000000" pitchFamily="18" charset="-128"/>
                <a:ea typeface="UD デジタル 教科書体 NK-R" panose="02020400000000000000" pitchFamily="18" charset="-128"/>
              </a:defRPr>
            </a:lvl4pPr>
            <a:lvl5pPr>
              <a:defRPr>
                <a:latin typeface="UD デジタル 教科書体 NK-R" panose="02020400000000000000" pitchFamily="18" charset="-128"/>
                <a:ea typeface="UD デジタル 教科書体 NK-R" panose="02020400000000000000" pitchFamily="18"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9EF5AB-E4AE-4248-A3F3-AA1E4CC6EC19}"/>
              </a:ext>
            </a:extLst>
          </p:cNvPr>
          <p:cNvSpPr>
            <a:spLocks noGrp="1"/>
          </p:cNvSpPr>
          <p:nvPr>
            <p:ph sz="half" idx="2"/>
          </p:nvPr>
        </p:nvSpPr>
        <p:spPr>
          <a:xfrm>
            <a:off x="6172200" y="1825625"/>
            <a:ext cx="5181600" cy="4351338"/>
          </a:xfrm>
        </p:spPr>
        <p:txBody>
          <a:bodyPr/>
          <a:lstStyle>
            <a:lvl1pPr>
              <a:defRPr>
                <a:latin typeface="UD デジタル 教科書体 NK-R" panose="02020400000000000000" pitchFamily="18" charset="-128"/>
                <a:ea typeface="UD デジタル 教科書体 NK-R" panose="02020400000000000000" pitchFamily="18" charset="-128"/>
              </a:defRPr>
            </a:lvl1pPr>
            <a:lvl2pPr>
              <a:defRPr>
                <a:latin typeface="UD デジタル 教科書体 NK-R" panose="02020400000000000000" pitchFamily="18" charset="-128"/>
                <a:ea typeface="UD デジタル 教科書体 NK-R" panose="02020400000000000000" pitchFamily="18" charset="-128"/>
              </a:defRPr>
            </a:lvl2pPr>
            <a:lvl3pPr>
              <a:defRPr>
                <a:latin typeface="UD デジタル 教科書体 NK-R" panose="02020400000000000000" pitchFamily="18" charset="-128"/>
                <a:ea typeface="UD デジタル 教科書体 NK-R" panose="02020400000000000000" pitchFamily="18" charset="-128"/>
              </a:defRPr>
            </a:lvl3pPr>
            <a:lvl4pPr>
              <a:defRPr>
                <a:latin typeface="UD デジタル 教科書体 NK-R" panose="02020400000000000000" pitchFamily="18" charset="-128"/>
                <a:ea typeface="UD デジタル 教科書体 NK-R" panose="02020400000000000000" pitchFamily="18" charset="-128"/>
              </a:defRPr>
            </a:lvl4pPr>
            <a:lvl5pPr>
              <a:defRPr>
                <a:latin typeface="UD デジタル 教科書体 NK-R" panose="02020400000000000000" pitchFamily="18" charset="-128"/>
                <a:ea typeface="UD デジタル 教科書体 NK-R" panose="02020400000000000000" pitchFamily="18"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516B57-0410-4FE6-BC8A-7269222D6531}"/>
              </a:ext>
            </a:extLst>
          </p:cNvPr>
          <p:cNvSpPr>
            <a:spLocks noGrp="1"/>
          </p:cNvSpPr>
          <p:nvPr>
            <p:ph type="dt" sz="half" idx="10"/>
          </p:nvPr>
        </p:nvSpPr>
        <p:spPr/>
        <p:txBody>
          <a:bodyPr/>
          <a:lstStyle/>
          <a:p>
            <a:fld id="{5FA1F5D1-0D3B-42C9-B520-D5CDB99D7735}" type="datetimeFigureOut">
              <a:rPr lang="en-US" smtClean="0"/>
              <a:t>10/30/2024</a:t>
            </a:fld>
            <a:endParaRPr lang="en-US"/>
          </a:p>
        </p:txBody>
      </p:sp>
      <p:sp>
        <p:nvSpPr>
          <p:cNvPr id="6" name="Footer Placeholder 5">
            <a:extLst>
              <a:ext uri="{FF2B5EF4-FFF2-40B4-BE49-F238E27FC236}">
                <a16:creationId xmlns:a16="http://schemas.microsoft.com/office/drawing/2014/main" id="{98A18516-14B0-4128-8514-7F957D8349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E9D56C-07D1-4D8D-B41B-4F9CDFA0E377}"/>
              </a:ext>
            </a:extLst>
          </p:cNvPr>
          <p:cNvSpPr>
            <a:spLocks noGrp="1"/>
          </p:cNvSpPr>
          <p:nvPr>
            <p:ph type="sldNum" sz="quarter" idx="12"/>
          </p:nvPr>
        </p:nvSpPr>
        <p:spPr/>
        <p:txBody>
          <a:bodyPr/>
          <a:lstStyle/>
          <a:p>
            <a:fld id="{8AADA779-15DD-4931-A5D8-BF189C77BE25}" type="slidenum">
              <a:rPr lang="en-US" smtClean="0"/>
              <a:t>‹#›</a:t>
            </a:fld>
            <a:endParaRPr lang="en-US"/>
          </a:p>
        </p:txBody>
      </p:sp>
    </p:spTree>
    <p:extLst>
      <p:ext uri="{BB962C8B-B14F-4D97-AF65-F5344CB8AC3E}">
        <p14:creationId xmlns:p14="http://schemas.microsoft.com/office/powerpoint/2010/main" val="2562841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77A4F-F304-4166-A31E-B808A9D0BA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FDA421-253D-421C-B5D6-6EC588CB7D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D42746-5DF3-4B6E-A553-2A6974CBE94C}"/>
              </a:ext>
            </a:extLst>
          </p:cNvPr>
          <p:cNvSpPr>
            <a:spLocks noGrp="1"/>
          </p:cNvSpPr>
          <p:nvPr>
            <p:ph sz="half" idx="2"/>
          </p:nvPr>
        </p:nvSpPr>
        <p:spPr>
          <a:xfrm>
            <a:off x="839788" y="2505075"/>
            <a:ext cx="5157787" cy="3684588"/>
          </a:xfrm>
        </p:spPr>
        <p:txBody>
          <a:bodyPr/>
          <a:lstStyle>
            <a:lvl1pPr>
              <a:defRPr>
                <a:latin typeface="UD デジタル 教科書体 NK-R" panose="02020400000000000000" pitchFamily="18" charset="-128"/>
                <a:ea typeface="UD デジタル 教科書体 NK-R" panose="02020400000000000000" pitchFamily="18" charset="-128"/>
              </a:defRPr>
            </a:lvl1pPr>
            <a:lvl2pPr>
              <a:defRPr>
                <a:latin typeface="UD デジタル 教科書体 NK-R" panose="02020400000000000000" pitchFamily="18" charset="-128"/>
                <a:ea typeface="UD デジタル 教科書体 NK-R" panose="02020400000000000000" pitchFamily="18" charset="-128"/>
              </a:defRPr>
            </a:lvl2pPr>
            <a:lvl3pPr>
              <a:defRPr>
                <a:latin typeface="UD デジタル 教科書体 NK-R" panose="02020400000000000000" pitchFamily="18" charset="-128"/>
                <a:ea typeface="UD デジタル 教科書体 NK-R" panose="02020400000000000000" pitchFamily="18" charset="-128"/>
              </a:defRPr>
            </a:lvl3pPr>
            <a:lvl4pPr>
              <a:defRPr>
                <a:latin typeface="UD デジタル 教科書体 NK-R" panose="02020400000000000000" pitchFamily="18" charset="-128"/>
                <a:ea typeface="UD デジタル 教科書体 NK-R" panose="02020400000000000000" pitchFamily="18" charset="-128"/>
              </a:defRPr>
            </a:lvl4pPr>
            <a:lvl5pPr>
              <a:defRPr>
                <a:latin typeface="UD デジタル 教科書体 NK-R" panose="02020400000000000000" pitchFamily="18" charset="-128"/>
                <a:ea typeface="UD デジタル 教科書体 NK-R" panose="02020400000000000000" pitchFamily="18"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D54CA5-E081-4892-9353-0A47D0AC21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869CCA-66E5-4880-A57C-47371B86DBB6}"/>
              </a:ext>
            </a:extLst>
          </p:cNvPr>
          <p:cNvSpPr>
            <a:spLocks noGrp="1"/>
          </p:cNvSpPr>
          <p:nvPr>
            <p:ph sz="quarter" idx="4"/>
          </p:nvPr>
        </p:nvSpPr>
        <p:spPr>
          <a:xfrm>
            <a:off x="6172200" y="2505075"/>
            <a:ext cx="5183188" cy="3684588"/>
          </a:xfrm>
        </p:spPr>
        <p:txBody>
          <a:bodyPr/>
          <a:lstStyle>
            <a:lvl1pPr>
              <a:defRPr>
                <a:latin typeface="UD デジタル 教科書体 NK-R" panose="02020400000000000000" pitchFamily="18" charset="-128"/>
                <a:ea typeface="UD デジタル 教科書体 NK-R" panose="02020400000000000000" pitchFamily="18" charset="-128"/>
              </a:defRPr>
            </a:lvl1pPr>
            <a:lvl2pPr>
              <a:defRPr>
                <a:latin typeface="UD デジタル 教科書体 NK-R" panose="02020400000000000000" pitchFamily="18" charset="-128"/>
                <a:ea typeface="UD デジタル 教科書体 NK-R" panose="02020400000000000000" pitchFamily="18" charset="-128"/>
              </a:defRPr>
            </a:lvl2pPr>
            <a:lvl3pPr>
              <a:defRPr>
                <a:latin typeface="UD デジタル 教科書体 NK-R" panose="02020400000000000000" pitchFamily="18" charset="-128"/>
                <a:ea typeface="UD デジタル 教科書体 NK-R" panose="02020400000000000000" pitchFamily="18" charset="-128"/>
              </a:defRPr>
            </a:lvl3pPr>
            <a:lvl4pPr>
              <a:defRPr>
                <a:latin typeface="UD デジタル 教科書体 NK-R" panose="02020400000000000000" pitchFamily="18" charset="-128"/>
                <a:ea typeface="UD デジタル 教科書体 NK-R" panose="02020400000000000000" pitchFamily="18" charset="-128"/>
              </a:defRPr>
            </a:lvl4pPr>
            <a:lvl5pPr>
              <a:defRPr>
                <a:latin typeface="UD デジタル 教科書体 NK-R" panose="02020400000000000000" pitchFamily="18" charset="-128"/>
                <a:ea typeface="UD デジタル 教科書体 NK-R" panose="02020400000000000000" pitchFamily="18"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F14737-DE19-4E69-91BD-04E6135041AB}"/>
              </a:ext>
            </a:extLst>
          </p:cNvPr>
          <p:cNvSpPr>
            <a:spLocks noGrp="1"/>
          </p:cNvSpPr>
          <p:nvPr>
            <p:ph type="dt" sz="half" idx="10"/>
          </p:nvPr>
        </p:nvSpPr>
        <p:spPr/>
        <p:txBody>
          <a:bodyPr/>
          <a:lstStyle/>
          <a:p>
            <a:fld id="{5FA1F5D1-0D3B-42C9-B520-D5CDB99D7735}" type="datetimeFigureOut">
              <a:rPr lang="en-US" smtClean="0"/>
              <a:t>10/30/2024</a:t>
            </a:fld>
            <a:endParaRPr lang="en-US"/>
          </a:p>
        </p:txBody>
      </p:sp>
      <p:sp>
        <p:nvSpPr>
          <p:cNvPr id="8" name="Footer Placeholder 7">
            <a:extLst>
              <a:ext uri="{FF2B5EF4-FFF2-40B4-BE49-F238E27FC236}">
                <a16:creationId xmlns:a16="http://schemas.microsoft.com/office/drawing/2014/main" id="{39609A08-A6B0-4F67-8CF7-184938D3A1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B939E4-963D-4D5C-B992-AD45CF63F188}"/>
              </a:ext>
            </a:extLst>
          </p:cNvPr>
          <p:cNvSpPr>
            <a:spLocks noGrp="1"/>
          </p:cNvSpPr>
          <p:nvPr>
            <p:ph type="sldNum" sz="quarter" idx="12"/>
          </p:nvPr>
        </p:nvSpPr>
        <p:spPr/>
        <p:txBody>
          <a:bodyPr/>
          <a:lstStyle/>
          <a:p>
            <a:fld id="{8AADA779-15DD-4931-A5D8-BF189C77BE25}" type="slidenum">
              <a:rPr lang="en-US" smtClean="0"/>
              <a:t>‹#›</a:t>
            </a:fld>
            <a:endParaRPr lang="en-US"/>
          </a:p>
        </p:txBody>
      </p:sp>
    </p:spTree>
    <p:extLst>
      <p:ext uri="{BB962C8B-B14F-4D97-AF65-F5344CB8AC3E}">
        <p14:creationId xmlns:p14="http://schemas.microsoft.com/office/powerpoint/2010/main" val="3335882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4EAFE-59B4-441D-8BDA-3DDA1EF992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EA14B2-0CDE-43FC-975A-7263FDEA146C}"/>
              </a:ext>
            </a:extLst>
          </p:cNvPr>
          <p:cNvSpPr>
            <a:spLocks noGrp="1"/>
          </p:cNvSpPr>
          <p:nvPr>
            <p:ph type="dt" sz="half" idx="10"/>
          </p:nvPr>
        </p:nvSpPr>
        <p:spPr/>
        <p:txBody>
          <a:bodyPr/>
          <a:lstStyle/>
          <a:p>
            <a:fld id="{5FA1F5D1-0D3B-42C9-B520-D5CDB99D7735}" type="datetimeFigureOut">
              <a:rPr lang="en-US" smtClean="0"/>
              <a:t>10/30/2024</a:t>
            </a:fld>
            <a:endParaRPr lang="en-US"/>
          </a:p>
        </p:txBody>
      </p:sp>
      <p:sp>
        <p:nvSpPr>
          <p:cNvPr id="4" name="Footer Placeholder 3">
            <a:extLst>
              <a:ext uri="{FF2B5EF4-FFF2-40B4-BE49-F238E27FC236}">
                <a16:creationId xmlns:a16="http://schemas.microsoft.com/office/drawing/2014/main" id="{3C796A1F-9C7E-4E01-8E38-D2DEE7EF2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262E5E-5400-4FC8-97AB-665402EE430F}"/>
              </a:ext>
            </a:extLst>
          </p:cNvPr>
          <p:cNvSpPr>
            <a:spLocks noGrp="1"/>
          </p:cNvSpPr>
          <p:nvPr>
            <p:ph type="sldNum" sz="quarter" idx="12"/>
          </p:nvPr>
        </p:nvSpPr>
        <p:spPr/>
        <p:txBody>
          <a:bodyPr/>
          <a:lstStyle/>
          <a:p>
            <a:fld id="{8AADA779-15DD-4931-A5D8-BF189C77BE25}" type="slidenum">
              <a:rPr lang="en-US" smtClean="0"/>
              <a:t>‹#›</a:t>
            </a:fld>
            <a:endParaRPr lang="en-US"/>
          </a:p>
        </p:txBody>
      </p:sp>
    </p:spTree>
    <p:extLst>
      <p:ext uri="{BB962C8B-B14F-4D97-AF65-F5344CB8AC3E}">
        <p14:creationId xmlns:p14="http://schemas.microsoft.com/office/powerpoint/2010/main" val="2472876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D0AE64-E77E-4B9F-8EAD-512B09A358B5}"/>
              </a:ext>
            </a:extLst>
          </p:cNvPr>
          <p:cNvSpPr>
            <a:spLocks noGrp="1"/>
          </p:cNvSpPr>
          <p:nvPr>
            <p:ph type="dt" sz="half" idx="10"/>
          </p:nvPr>
        </p:nvSpPr>
        <p:spPr/>
        <p:txBody>
          <a:bodyPr/>
          <a:lstStyle/>
          <a:p>
            <a:fld id="{5FA1F5D1-0D3B-42C9-B520-D5CDB99D7735}" type="datetimeFigureOut">
              <a:rPr lang="en-US" smtClean="0"/>
              <a:t>10/30/2024</a:t>
            </a:fld>
            <a:endParaRPr lang="en-US"/>
          </a:p>
        </p:txBody>
      </p:sp>
      <p:sp>
        <p:nvSpPr>
          <p:cNvPr id="3" name="Footer Placeholder 2">
            <a:extLst>
              <a:ext uri="{FF2B5EF4-FFF2-40B4-BE49-F238E27FC236}">
                <a16:creationId xmlns:a16="http://schemas.microsoft.com/office/drawing/2014/main" id="{4009BE81-6F0E-44EF-B3B9-6C6FC24B8A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B0B7BC-6651-447E-8798-CCBFB0F08995}"/>
              </a:ext>
            </a:extLst>
          </p:cNvPr>
          <p:cNvSpPr>
            <a:spLocks noGrp="1"/>
          </p:cNvSpPr>
          <p:nvPr>
            <p:ph type="sldNum" sz="quarter" idx="12"/>
          </p:nvPr>
        </p:nvSpPr>
        <p:spPr/>
        <p:txBody>
          <a:bodyPr/>
          <a:lstStyle/>
          <a:p>
            <a:fld id="{8AADA779-15DD-4931-A5D8-BF189C77BE25}" type="slidenum">
              <a:rPr lang="en-US" smtClean="0"/>
              <a:t>‹#›</a:t>
            </a:fld>
            <a:endParaRPr lang="en-US"/>
          </a:p>
        </p:txBody>
      </p:sp>
    </p:spTree>
    <p:extLst>
      <p:ext uri="{BB962C8B-B14F-4D97-AF65-F5344CB8AC3E}">
        <p14:creationId xmlns:p14="http://schemas.microsoft.com/office/powerpoint/2010/main" val="160708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F2C35-7901-4CC8-8EFA-C7582E3C82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C6CF7D-A007-4812-BCFA-2AFBAF90131E}"/>
              </a:ext>
            </a:extLst>
          </p:cNvPr>
          <p:cNvSpPr>
            <a:spLocks noGrp="1"/>
          </p:cNvSpPr>
          <p:nvPr>
            <p:ph idx="1"/>
          </p:nvPr>
        </p:nvSpPr>
        <p:spPr>
          <a:xfrm>
            <a:off x="5183188" y="987425"/>
            <a:ext cx="6172200" cy="4873625"/>
          </a:xfrm>
        </p:spPr>
        <p:txBody>
          <a:bodyPr/>
          <a:lstStyle>
            <a:lvl1pPr>
              <a:defRPr sz="3200">
                <a:latin typeface="UD デジタル 教科書体 NK-R" panose="02020400000000000000" pitchFamily="18" charset="-128"/>
                <a:ea typeface="UD デジタル 教科書体 NK-R" panose="02020400000000000000" pitchFamily="18" charset="-128"/>
              </a:defRPr>
            </a:lvl1pPr>
            <a:lvl2pPr>
              <a:defRPr sz="2800">
                <a:latin typeface="UD デジタル 教科書体 NK-R" panose="02020400000000000000" pitchFamily="18" charset="-128"/>
                <a:ea typeface="UD デジタル 教科書体 NK-R" panose="02020400000000000000" pitchFamily="18" charset="-128"/>
              </a:defRPr>
            </a:lvl2pPr>
            <a:lvl3pPr>
              <a:defRPr sz="2400">
                <a:latin typeface="UD デジタル 教科書体 NK-R" panose="02020400000000000000" pitchFamily="18" charset="-128"/>
                <a:ea typeface="UD デジタル 教科書体 NK-R" panose="02020400000000000000" pitchFamily="18" charset="-128"/>
              </a:defRPr>
            </a:lvl3pPr>
            <a:lvl4pPr>
              <a:defRPr sz="2000">
                <a:latin typeface="UD デジタル 教科書体 NK-R" panose="02020400000000000000" pitchFamily="18" charset="-128"/>
                <a:ea typeface="UD デジタル 教科書体 NK-R" panose="02020400000000000000" pitchFamily="18" charset="-128"/>
              </a:defRPr>
            </a:lvl4pPr>
            <a:lvl5pPr>
              <a:defRPr sz="2000">
                <a:latin typeface="UD デジタル 教科書体 NK-R" panose="02020400000000000000" pitchFamily="18" charset="-128"/>
                <a:ea typeface="UD デジタル 教科書体 NK-R" panose="02020400000000000000" pitchFamily="18" charset="-128"/>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9D22A4-B92A-4421-A5A5-7AAD3194F5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1D9FF3-FF91-4533-99AC-51D887EE66F1}"/>
              </a:ext>
            </a:extLst>
          </p:cNvPr>
          <p:cNvSpPr>
            <a:spLocks noGrp="1"/>
          </p:cNvSpPr>
          <p:nvPr>
            <p:ph type="dt" sz="half" idx="10"/>
          </p:nvPr>
        </p:nvSpPr>
        <p:spPr/>
        <p:txBody>
          <a:bodyPr/>
          <a:lstStyle/>
          <a:p>
            <a:fld id="{5FA1F5D1-0D3B-42C9-B520-D5CDB99D7735}" type="datetimeFigureOut">
              <a:rPr lang="en-US" smtClean="0"/>
              <a:t>10/30/2024</a:t>
            </a:fld>
            <a:endParaRPr lang="en-US"/>
          </a:p>
        </p:txBody>
      </p:sp>
      <p:sp>
        <p:nvSpPr>
          <p:cNvPr id="6" name="Footer Placeholder 5">
            <a:extLst>
              <a:ext uri="{FF2B5EF4-FFF2-40B4-BE49-F238E27FC236}">
                <a16:creationId xmlns:a16="http://schemas.microsoft.com/office/drawing/2014/main" id="{468C0E2B-5B95-4EA0-B916-5BA9530DD6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C0ED74-B554-4743-B198-70CC2124B071}"/>
              </a:ext>
            </a:extLst>
          </p:cNvPr>
          <p:cNvSpPr>
            <a:spLocks noGrp="1"/>
          </p:cNvSpPr>
          <p:nvPr>
            <p:ph type="sldNum" sz="quarter" idx="12"/>
          </p:nvPr>
        </p:nvSpPr>
        <p:spPr/>
        <p:txBody>
          <a:bodyPr/>
          <a:lstStyle/>
          <a:p>
            <a:fld id="{8AADA779-15DD-4931-A5D8-BF189C77BE25}" type="slidenum">
              <a:rPr lang="en-US" smtClean="0"/>
              <a:t>‹#›</a:t>
            </a:fld>
            <a:endParaRPr lang="en-US"/>
          </a:p>
        </p:txBody>
      </p:sp>
    </p:spTree>
    <p:extLst>
      <p:ext uri="{BB962C8B-B14F-4D97-AF65-F5344CB8AC3E}">
        <p14:creationId xmlns:p14="http://schemas.microsoft.com/office/powerpoint/2010/main" val="4131302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D9072-079D-4C21-AA07-BE92743F8D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3BEBC0-305A-4976-8E46-AE4E61BA93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B27878B-729B-4A66-9F0D-642AC8AFC2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37A2AA-6DF4-4617-A113-2C74CDFD515B}"/>
              </a:ext>
            </a:extLst>
          </p:cNvPr>
          <p:cNvSpPr>
            <a:spLocks noGrp="1"/>
          </p:cNvSpPr>
          <p:nvPr>
            <p:ph type="dt" sz="half" idx="10"/>
          </p:nvPr>
        </p:nvSpPr>
        <p:spPr/>
        <p:txBody>
          <a:bodyPr/>
          <a:lstStyle/>
          <a:p>
            <a:fld id="{5FA1F5D1-0D3B-42C9-B520-D5CDB99D7735}" type="datetimeFigureOut">
              <a:rPr lang="en-US" smtClean="0"/>
              <a:t>10/30/2024</a:t>
            </a:fld>
            <a:endParaRPr lang="en-US"/>
          </a:p>
        </p:txBody>
      </p:sp>
      <p:sp>
        <p:nvSpPr>
          <p:cNvPr id="6" name="Footer Placeholder 5">
            <a:extLst>
              <a:ext uri="{FF2B5EF4-FFF2-40B4-BE49-F238E27FC236}">
                <a16:creationId xmlns:a16="http://schemas.microsoft.com/office/drawing/2014/main" id="{DF8A0228-EBEB-4C29-9FD7-D78AA864CA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9F38E7-6DC7-445B-B272-1B8FCFD9DF81}"/>
              </a:ext>
            </a:extLst>
          </p:cNvPr>
          <p:cNvSpPr>
            <a:spLocks noGrp="1"/>
          </p:cNvSpPr>
          <p:nvPr>
            <p:ph type="sldNum" sz="quarter" idx="12"/>
          </p:nvPr>
        </p:nvSpPr>
        <p:spPr/>
        <p:txBody>
          <a:bodyPr/>
          <a:lstStyle/>
          <a:p>
            <a:fld id="{8AADA779-15DD-4931-A5D8-BF189C77BE25}" type="slidenum">
              <a:rPr lang="en-US" smtClean="0"/>
              <a:t>‹#›</a:t>
            </a:fld>
            <a:endParaRPr lang="en-US"/>
          </a:p>
        </p:txBody>
      </p:sp>
    </p:spTree>
    <p:extLst>
      <p:ext uri="{BB962C8B-B14F-4D97-AF65-F5344CB8AC3E}">
        <p14:creationId xmlns:p14="http://schemas.microsoft.com/office/powerpoint/2010/main" val="358137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52EE58D6-CCBF-45CC-93F8-DD8EDAE045C9}"/>
              </a:ext>
            </a:extLst>
          </p:cNvPr>
          <p:cNvSpPr/>
          <p:nvPr/>
        </p:nvSpPr>
        <p:spPr>
          <a:xfrm>
            <a:off x="0" y="6492875"/>
            <a:ext cx="12192000" cy="365125"/>
          </a:xfrm>
          <a:prstGeom prst="rect">
            <a:avLst/>
          </a:prstGeom>
          <a:solidFill>
            <a:srgbClr val="018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Placeholder 1"/>
          <p:cNvSpPr>
            <a:spLocks noGrp="1"/>
          </p:cNvSpPr>
          <p:nvPr>
            <p:ph type="title"/>
          </p:nvPr>
        </p:nvSpPr>
        <p:spPr>
          <a:xfrm>
            <a:off x="838200" y="439502"/>
            <a:ext cx="9899622" cy="944793"/>
          </a:xfrm>
          <a:prstGeom prst="rect">
            <a:avLst/>
          </a:prstGeom>
        </p:spPr>
        <p:txBody>
          <a:bodyPr vert="horz" lIns="91440" tIns="45720" rIns="91440" bIns="45720" rtlCol="0" anchor="ctr">
            <a:normAutofit/>
          </a:bodyPr>
          <a:lstStyle/>
          <a:p>
            <a:r>
              <a:rPr lang="ja-JP" altLang="en-US"/>
              <a:t>タイトルを入力</a:t>
            </a:r>
            <a:endParaRPr lang="en-US"/>
          </a:p>
        </p:txBody>
      </p:sp>
      <p:sp>
        <p:nvSpPr>
          <p:cNvPr id="3" name="Text Placeholder 2"/>
          <p:cNvSpPr>
            <a:spLocks noGrp="1"/>
          </p:cNvSpPr>
          <p:nvPr>
            <p:ph type="body" idx="1"/>
          </p:nvPr>
        </p:nvSpPr>
        <p:spPr>
          <a:xfrm>
            <a:off x="838200" y="1638059"/>
            <a:ext cx="10515600" cy="4538904"/>
          </a:xfrm>
          <a:prstGeom prst="rect">
            <a:avLst/>
          </a:prstGeom>
        </p:spPr>
        <p:txBody>
          <a:bodyPr vert="horz" lIns="91440" tIns="45720" rIns="91440" bIns="45720" rtlCol="0">
            <a:normAutofit/>
          </a:bodyPr>
          <a:lstStyle/>
          <a:p>
            <a:pPr lvl="0"/>
            <a:r>
              <a:rPr lang="ja-JP" altLang="en-US"/>
              <a:t>テキストを入力</a:t>
            </a:r>
            <a:endParaRPr lang="en-US"/>
          </a:p>
        </p:txBody>
      </p:sp>
      <p:sp>
        <p:nvSpPr>
          <p:cNvPr id="4" name="Date Placeholder 3"/>
          <p:cNvSpPr>
            <a:spLocks noGrp="1"/>
          </p:cNvSpPr>
          <p:nvPr>
            <p:ph type="dt" sz="half" idx="2"/>
          </p:nvPr>
        </p:nvSpPr>
        <p:spPr>
          <a:xfrm>
            <a:off x="838200" y="6414541"/>
            <a:ext cx="2743200" cy="365125"/>
          </a:xfrm>
          <a:prstGeom prst="rect">
            <a:avLst/>
          </a:prstGeom>
        </p:spPr>
        <p:txBody>
          <a:bodyPr vert="horz" lIns="91440" tIns="45720" rIns="91440" bIns="45720" rtlCol="0" anchor="b"/>
          <a:lstStyle>
            <a:lvl1pPr algn="l">
              <a:defRPr sz="1200">
                <a:solidFill>
                  <a:schemeClr val="bg1"/>
                </a:solidFill>
                <a:latin typeface="UD デジタル 教科書体 NK-R" panose="02020400000000000000" pitchFamily="18" charset="-128"/>
                <a:ea typeface="UD デジタル 教科書体 NK-R" panose="02020400000000000000" pitchFamily="18" charset="-128"/>
              </a:defRPr>
            </a:lvl1pPr>
          </a:lstStyle>
          <a:p>
            <a:fld id="{5FA1F5D1-0D3B-42C9-B520-D5CDB99D7735}" type="datetimeFigureOut">
              <a:rPr lang="en-US" smtClean="0"/>
              <a:t>10/30/2024</a:t>
            </a:fld>
            <a:endParaRPr lang="en-US"/>
          </a:p>
        </p:txBody>
      </p:sp>
      <p:sp>
        <p:nvSpPr>
          <p:cNvPr id="5" name="Footer Placeholder 4"/>
          <p:cNvSpPr>
            <a:spLocks noGrp="1"/>
          </p:cNvSpPr>
          <p:nvPr>
            <p:ph type="ftr" sz="quarter" idx="3"/>
          </p:nvPr>
        </p:nvSpPr>
        <p:spPr>
          <a:xfrm>
            <a:off x="7997951" y="6428280"/>
            <a:ext cx="4114800" cy="365125"/>
          </a:xfrm>
          <a:prstGeom prst="rect">
            <a:avLst/>
          </a:prstGeom>
        </p:spPr>
        <p:txBody>
          <a:bodyPr vert="horz" lIns="91440" tIns="45720" rIns="91440" bIns="45720" rtlCol="0" anchor="b"/>
          <a:lstStyle>
            <a:lvl1pPr algn="r">
              <a:defRPr sz="1200">
                <a:solidFill>
                  <a:schemeClr val="bg1"/>
                </a:solidFill>
                <a:latin typeface="UD デジタル 教科書体 NK-R" panose="02020400000000000000" pitchFamily="18" charset="-128"/>
                <a:ea typeface="UD デジタル 教科書体 NK-R" panose="02020400000000000000" pitchFamily="18" charset="-128"/>
              </a:defRPr>
            </a:lvl1pPr>
          </a:lstStyle>
          <a:p>
            <a:endParaRPr lang="en-US"/>
          </a:p>
        </p:txBody>
      </p:sp>
      <p:sp>
        <p:nvSpPr>
          <p:cNvPr id="6" name="Slide Number Placeholder 5"/>
          <p:cNvSpPr>
            <a:spLocks noGrp="1"/>
          </p:cNvSpPr>
          <p:nvPr>
            <p:ph type="sldNum" sz="quarter" idx="4"/>
          </p:nvPr>
        </p:nvSpPr>
        <p:spPr>
          <a:xfrm>
            <a:off x="4724400" y="6428280"/>
            <a:ext cx="2743200" cy="365125"/>
          </a:xfrm>
          <a:prstGeom prst="rect">
            <a:avLst/>
          </a:prstGeom>
        </p:spPr>
        <p:txBody>
          <a:bodyPr vert="horz" lIns="91440" tIns="45720" rIns="91440" bIns="45720" rtlCol="0" anchor="b"/>
          <a:lstStyle>
            <a:lvl1pPr algn="ctr">
              <a:defRPr sz="1200">
                <a:solidFill>
                  <a:schemeClr val="bg1"/>
                </a:solidFill>
                <a:latin typeface="UD デジタル 教科書体 NK-R" panose="02020400000000000000" pitchFamily="18" charset="-128"/>
                <a:ea typeface="UD デジタル 教科書体 NK-R" panose="02020400000000000000" pitchFamily="18" charset="-128"/>
              </a:defRPr>
            </a:lvl1pPr>
          </a:lstStyle>
          <a:p>
            <a:fld id="{8AADA779-15DD-4931-A5D8-BF189C77BE25}" type="slidenum">
              <a:rPr lang="en-US" smtClean="0"/>
              <a:t>‹#›</a:t>
            </a:fld>
            <a:endParaRPr lang="en-US"/>
          </a:p>
        </p:txBody>
      </p:sp>
      <p:pic>
        <p:nvPicPr>
          <p:cNvPr id="9" name="図 8">
            <a:extLst>
              <a:ext uri="{FF2B5EF4-FFF2-40B4-BE49-F238E27FC236}">
                <a16:creationId xmlns:a16="http://schemas.microsoft.com/office/drawing/2014/main" id="{DE839823-A7B8-4E67-897A-5CBF4048C01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37822" y="185738"/>
            <a:ext cx="1374929" cy="1198557"/>
          </a:xfrm>
          <a:prstGeom prst="rect">
            <a:avLst/>
          </a:prstGeom>
        </p:spPr>
      </p:pic>
    </p:spTree>
    <p:extLst>
      <p:ext uri="{BB962C8B-B14F-4D97-AF65-F5344CB8AC3E}">
        <p14:creationId xmlns:p14="http://schemas.microsoft.com/office/powerpoint/2010/main" val="411864837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kumimoji="1" sz="4400" kern="1200">
          <a:solidFill>
            <a:schemeClr val="tx1"/>
          </a:solidFill>
          <a:latin typeface="UD デジタル 教科書体 NK-R" panose="02020400000000000000" pitchFamily="18" charset="-128"/>
          <a:ea typeface="UD デジタル 教科書体 NK-R" panose="02020400000000000000" pitchFamily="18"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UD デジタル 教科書体 NK-R" panose="02020400000000000000" pitchFamily="18" charset="-128"/>
          <a:ea typeface="UD デジタル 教科書体 NK-R" panose="020204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1.jpeg"/><Relationship Id="rId2"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0764E27-D67F-1035-32DB-95BFC6AE67B6}"/>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AB7B14-36E2-1D91-B8E2-578CBC5CA9F6}"/>
              </a:ext>
            </a:extLst>
          </p:cNvPr>
          <p:cNvSpPr txBox="1"/>
          <p:nvPr/>
        </p:nvSpPr>
        <p:spPr>
          <a:xfrm>
            <a:off x="6858000" y="6550223"/>
            <a:ext cx="5334000" cy="276999"/>
          </a:xfrm>
          <a:prstGeom prst="rect">
            <a:avLst/>
          </a:prstGeom>
          <a:noFill/>
        </p:spPr>
        <p:txBody>
          <a:bodyPr wrap="square">
            <a:spAutoFit/>
          </a:bodyPr>
          <a:lstStyle/>
          <a:p>
            <a:r>
              <a:rPr lang="en-US" sz="1200">
                <a:latin typeface="Consolas" panose="020B0609020204030204" pitchFamily="49" charset="0"/>
              </a:rPr>
              <a:t>https://www.computinghistory.org.uk/det/53350/NEC-8801-BE/</a:t>
            </a:r>
          </a:p>
        </p:txBody>
      </p:sp>
      <p:sp>
        <p:nvSpPr>
          <p:cNvPr id="4" name="TextBox 3">
            <a:extLst>
              <a:ext uri="{FF2B5EF4-FFF2-40B4-BE49-F238E27FC236}">
                <a16:creationId xmlns:a16="http://schemas.microsoft.com/office/drawing/2014/main" id="{FB96798B-E9C4-A807-6E77-ED3F207EE3E4}"/>
              </a:ext>
            </a:extLst>
          </p:cNvPr>
          <p:cNvSpPr txBox="1"/>
          <p:nvPr/>
        </p:nvSpPr>
        <p:spPr>
          <a:xfrm>
            <a:off x="2772012" y="5139563"/>
            <a:ext cx="6647974" cy="1200329"/>
          </a:xfrm>
          <a:prstGeom prst="rect">
            <a:avLst/>
          </a:prstGeom>
          <a:noFill/>
        </p:spPr>
        <p:txBody>
          <a:bodyPr wrap="none" rtlCol="0">
            <a:spAutoFit/>
          </a:bodyPr>
          <a:lstStyle/>
          <a:p>
            <a:pPr algn="ctr"/>
            <a:r>
              <a:rPr lang="ja-JP" altLang="en-US" sz="3600">
                <a:latin typeface="UD デジタル 教科書体 NP-R" panose="02020400000000000000" pitchFamily="18" charset="-128"/>
                <a:ea typeface="UD デジタル 教科書体 NP-R" panose="02020400000000000000" pitchFamily="18" charset="-128"/>
              </a:rPr>
              <a:t>オタク？　理系？</a:t>
            </a:r>
            <a:endParaRPr lang="en-US" altLang="ja-JP" sz="3600">
              <a:latin typeface="UD デジタル 教科書体 NP-R" panose="02020400000000000000" pitchFamily="18" charset="-128"/>
              <a:ea typeface="UD デジタル 教科書体 NP-R" panose="02020400000000000000" pitchFamily="18" charset="-128"/>
            </a:endParaRPr>
          </a:p>
          <a:p>
            <a:pPr algn="ctr"/>
            <a:r>
              <a:rPr lang="ja-JP" altLang="en-US" sz="3600">
                <a:latin typeface="UD デジタル 教科書体 NP-R" panose="02020400000000000000" pitchFamily="18" charset="-128"/>
                <a:ea typeface="UD デジタル 教科書体 NP-R" panose="02020400000000000000" pitchFamily="18" charset="-128"/>
              </a:rPr>
              <a:t>いいえ、</a:t>
            </a:r>
            <a:r>
              <a:rPr lang="ja-JP" altLang="en-US" sz="3600" b="1">
                <a:latin typeface="UD デジタル 教科書体 NP-R" panose="02020400000000000000" pitchFamily="18" charset="-128"/>
                <a:ea typeface="UD デジタル 教科書体 NP-R" panose="02020400000000000000" pitchFamily="18" charset="-128"/>
              </a:rPr>
              <a:t>あらゆる人</a:t>
            </a:r>
            <a:r>
              <a:rPr lang="ja-JP" altLang="en-US" sz="3600">
                <a:latin typeface="UD デジタル 教科書体 NP-R" panose="02020400000000000000" pitchFamily="18" charset="-128"/>
                <a:ea typeface="UD デジタル 教科書体 NP-R" panose="02020400000000000000" pitchFamily="18" charset="-128"/>
              </a:rPr>
              <a:t>が使います</a:t>
            </a:r>
            <a:endParaRPr lang="en-US" sz="3600">
              <a:latin typeface="UD デジタル 教科書体 NP-R" panose="02020400000000000000" pitchFamily="18" charset="-128"/>
              <a:ea typeface="UD デジタル 教科書体 NP-R" panose="02020400000000000000" pitchFamily="18" charset="-128"/>
            </a:endParaRPr>
          </a:p>
        </p:txBody>
      </p:sp>
      <p:pic>
        <p:nvPicPr>
          <p:cNvPr id="2" name="Picture 2">
            <a:extLst>
              <a:ext uri="{FF2B5EF4-FFF2-40B4-BE49-F238E27FC236}">
                <a16:creationId xmlns:a16="http://schemas.microsoft.com/office/drawing/2014/main" id="{9A3BE3BC-91E9-F830-2BDE-E4E335874B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1603" y="56034"/>
            <a:ext cx="6168792" cy="4978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093031"/>
      </p:ext>
    </p:extLst>
  </p:cSld>
  <p:clrMapOvr>
    <a:masterClrMapping/>
  </p:clrMapOvr>
  <mc:AlternateContent xmlns:mc="http://schemas.openxmlformats.org/markup-compatibility/2006" xmlns:p14="http://schemas.microsoft.com/office/powerpoint/2010/main">
    <mc:Choice Requires="p14">
      <p:transition spd="slow" p14:dur="2000" advTm="8822"/>
    </mc:Choice>
    <mc:Fallback xmlns="">
      <p:transition spd="slow" advTm="882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46AB5-49F3-36B3-4C10-2FB0D6FA0E27}"/>
              </a:ext>
            </a:extLst>
          </p:cNvPr>
          <p:cNvSpPr>
            <a:spLocks noGrp="1"/>
          </p:cNvSpPr>
          <p:nvPr>
            <p:ph type="title"/>
          </p:nvPr>
        </p:nvSpPr>
        <p:spPr/>
        <p:txBody>
          <a:bodyPr/>
          <a:lstStyle/>
          <a:p>
            <a:r>
              <a:rPr lang="ja-JP" altLang="en-US"/>
              <a:t>市場概況と</a:t>
            </a:r>
            <a:r>
              <a:rPr lang="en-US" altLang="ja-JP"/>
              <a:t>GLODAL</a:t>
            </a:r>
            <a:r>
              <a:rPr lang="ja-JP" altLang="en-US"/>
              <a:t>の貢献</a:t>
            </a:r>
            <a:endParaRPr lang="en-US"/>
          </a:p>
        </p:txBody>
      </p:sp>
      <p:sp>
        <p:nvSpPr>
          <p:cNvPr id="4" name="TextBox 3">
            <a:extLst>
              <a:ext uri="{FF2B5EF4-FFF2-40B4-BE49-F238E27FC236}">
                <a16:creationId xmlns:a16="http://schemas.microsoft.com/office/drawing/2014/main" id="{C915BE5C-714C-F966-4811-86FFB289C534}"/>
              </a:ext>
            </a:extLst>
          </p:cNvPr>
          <p:cNvSpPr txBox="1"/>
          <p:nvPr/>
        </p:nvSpPr>
        <p:spPr>
          <a:xfrm>
            <a:off x="7943534" y="1259523"/>
            <a:ext cx="1700751" cy="461665"/>
          </a:xfrm>
          <a:prstGeom prst="rect">
            <a:avLst/>
          </a:prstGeom>
          <a:noFill/>
        </p:spPr>
        <p:txBody>
          <a:bodyPr wrap="square">
            <a:spAutoFit/>
          </a:bodyPr>
          <a:lstStyle/>
          <a:p>
            <a:pPr algn="ctr"/>
            <a:r>
              <a:rPr lang="en-US" altLang="ja-JP" sz="2400">
                <a:solidFill>
                  <a:schemeClr val="accent1"/>
                </a:solidFill>
                <a:latin typeface="UD デジタル 教科書体 NP-B" panose="02020700000000000000" pitchFamily="18" charset="-128"/>
                <a:ea typeface="UD デジタル 教科書体 NP-B" panose="02020700000000000000" pitchFamily="18" charset="-128"/>
              </a:rPr>
              <a:t>AI</a:t>
            </a:r>
            <a:r>
              <a:rPr lang="ja-JP" altLang="en-US" sz="2400">
                <a:solidFill>
                  <a:schemeClr val="accent1"/>
                </a:solidFill>
                <a:latin typeface="UD デジタル 教科書体 NP-B" panose="02020700000000000000" pitchFamily="18" charset="-128"/>
                <a:ea typeface="UD デジタル 教科書体 NP-B" panose="02020700000000000000" pitchFamily="18" charset="-128"/>
              </a:rPr>
              <a:t>産業</a:t>
            </a:r>
            <a:endParaRPr lang="en-US" sz="2400">
              <a:solidFill>
                <a:schemeClr val="accent1"/>
              </a:solidFill>
              <a:latin typeface="UD デジタル 教科書体 NP-B" panose="02020700000000000000" pitchFamily="18" charset="-128"/>
              <a:ea typeface="UD デジタル 教科書体 NP-B" panose="02020700000000000000" pitchFamily="18" charset="-128"/>
            </a:endParaRPr>
          </a:p>
        </p:txBody>
      </p:sp>
      <p:sp>
        <p:nvSpPr>
          <p:cNvPr id="5" name="TextBox 4">
            <a:extLst>
              <a:ext uri="{FF2B5EF4-FFF2-40B4-BE49-F238E27FC236}">
                <a16:creationId xmlns:a16="http://schemas.microsoft.com/office/drawing/2014/main" id="{4B13D429-E3EF-E7BF-1D33-2DF8290BE572}"/>
              </a:ext>
            </a:extLst>
          </p:cNvPr>
          <p:cNvSpPr txBox="1"/>
          <p:nvPr/>
        </p:nvSpPr>
        <p:spPr>
          <a:xfrm>
            <a:off x="2832042" y="1719254"/>
            <a:ext cx="1736439" cy="830997"/>
          </a:xfrm>
          <a:prstGeom prst="rect">
            <a:avLst/>
          </a:prstGeom>
          <a:noFill/>
        </p:spPr>
        <p:txBody>
          <a:bodyPr wrap="square">
            <a:spAutoFit/>
          </a:bodyPr>
          <a:lstStyle/>
          <a:p>
            <a:pPr algn="ctr"/>
            <a:r>
              <a:rPr lang="ja-JP" altLang="en-US" sz="2400">
                <a:solidFill>
                  <a:srgbClr val="00B050"/>
                </a:solidFill>
                <a:latin typeface="UD デジタル 教科書体 NP-B" panose="02020700000000000000" pitchFamily="18" charset="-128"/>
                <a:ea typeface="UD デジタル 教科書体 NP-B" panose="02020700000000000000" pitchFamily="18" charset="-128"/>
              </a:rPr>
              <a:t>衛星データ</a:t>
            </a:r>
            <a:br>
              <a:rPr lang="en-US" altLang="ja-JP" sz="2400">
                <a:solidFill>
                  <a:srgbClr val="00B050"/>
                </a:solidFill>
                <a:latin typeface="UD デジタル 教科書体 NP-B" panose="02020700000000000000" pitchFamily="18" charset="-128"/>
                <a:ea typeface="UD デジタル 教科書体 NP-B" panose="02020700000000000000" pitchFamily="18" charset="-128"/>
              </a:rPr>
            </a:br>
            <a:r>
              <a:rPr lang="ja-JP" altLang="en-US" sz="2400">
                <a:solidFill>
                  <a:srgbClr val="00B050"/>
                </a:solidFill>
                <a:latin typeface="UD デジタル 教科書体 NP-B" panose="02020700000000000000" pitchFamily="18" charset="-128"/>
                <a:ea typeface="UD デジタル 教科書体 NP-B" panose="02020700000000000000" pitchFamily="18" charset="-128"/>
              </a:rPr>
              <a:t>サービス</a:t>
            </a:r>
            <a:endParaRPr lang="en-US" sz="2400">
              <a:solidFill>
                <a:srgbClr val="00B050"/>
              </a:solidFill>
              <a:latin typeface="UD デジタル 教科書体 NP-B" panose="02020700000000000000" pitchFamily="18" charset="-128"/>
              <a:ea typeface="UD デジタル 教科書体 NP-B" panose="02020700000000000000" pitchFamily="18" charset="-128"/>
            </a:endParaRPr>
          </a:p>
        </p:txBody>
      </p:sp>
      <p:grpSp>
        <p:nvGrpSpPr>
          <p:cNvPr id="19" name="Group 18">
            <a:extLst>
              <a:ext uri="{FF2B5EF4-FFF2-40B4-BE49-F238E27FC236}">
                <a16:creationId xmlns:a16="http://schemas.microsoft.com/office/drawing/2014/main" id="{3F00B8C8-E885-1107-6F07-E69B3D5D51B2}"/>
              </a:ext>
            </a:extLst>
          </p:cNvPr>
          <p:cNvGrpSpPr/>
          <p:nvPr/>
        </p:nvGrpSpPr>
        <p:grpSpPr>
          <a:xfrm>
            <a:off x="255684" y="2539812"/>
            <a:ext cx="7057172" cy="2241436"/>
            <a:chOff x="2082725" y="2873740"/>
            <a:chExt cx="3629900" cy="2241436"/>
          </a:xfrm>
        </p:grpSpPr>
        <p:sp>
          <p:nvSpPr>
            <p:cNvPr id="6" name="Oval 5">
              <a:extLst>
                <a:ext uri="{FF2B5EF4-FFF2-40B4-BE49-F238E27FC236}">
                  <a16:creationId xmlns:a16="http://schemas.microsoft.com/office/drawing/2014/main" id="{BA94F1A3-B0C3-21C9-03FF-06F40BDB938E}"/>
                </a:ext>
              </a:extLst>
            </p:cNvPr>
            <p:cNvSpPr/>
            <p:nvPr/>
          </p:nvSpPr>
          <p:spPr>
            <a:xfrm>
              <a:off x="2082725" y="2873740"/>
              <a:ext cx="3629900" cy="2241436"/>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23CA411-DA88-1A52-3832-B2D8A053CEAE}"/>
                </a:ext>
              </a:extLst>
            </p:cNvPr>
            <p:cNvSpPr txBox="1"/>
            <p:nvPr/>
          </p:nvSpPr>
          <p:spPr>
            <a:xfrm>
              <a:off x="2364746" y="3394294"/>
              <a:ext cx="2031637" cy="1200329"/>
            </a:xfrm>
            <a:prstGeom prst="rect">
              <a:avLst/>
            </a:prstGeom>
            <a:noFill/>
          </p:spPr>
          <p:txBody>
            <a:bodyPr wrap="square" rtlCol="0">
              <a:spAutoFit/>
            </a:bodyPr>
            <a:lstStyle/>
            <a:p>
              <a:r>
                <a:rPr lang="en-US" altLang="ja-JP" sz="2400">
                  <a:latin typeface="UD デジタル 教科書体 NP-R" panose="02020400000000000000" pitchFamily="18" charset="-128"/>
                  <a:ea typeface="UD デジタル 教科書体 NP-R" panose="02020400000000000000" pitchFamily="18" charset="-128"/>
                </a:rPr>
                <a:t>CAGR 19%</a:t>
              </a:r>
            </a:p>
            <a:p>
              <a:r>
                <a:rPr lang="ja-JP" altLang="en-US" sz="2400">
                  <a:latin typeface="UD デジタル 教科書体 NP-R" panose="02020400000000000000" pitchFamily="18" charset="-128"/>
                  <a:ea typeface="UD デジタル 教科書体 NP-R" panose="02020400000000000000" pitchFamily="18" charset="-128"/>
                </a:rPr>
                <a:t>今後</a:t>
              </a:r>
              <a:r>
                <a:rPr lang="en-US" altLang="ja-JP" sz="2400">
                  <a:latin typeface="UD デジタル 教科書体 NP-R" panose="02020400000000000000" pitchFamily="18" charset="-128"/>
                  <a:ea typeface="UD デジタル 教科書体 NP-R" panose="02020400000000000000" pitchFamily="18" charset="-128"/>
                </a:rPr>
                <a:t>8</a:t>
              </a:r>
              <a:r>
                <a:rPr lang="ja-JP" altLang="en-US" sz="2400">
                  <a:latin typeface="UD デジタル 教科書体 NP-R" panose="02020400000000000000" pitchFamily="18" charset="-128"/>
                  <a:ea typeface="UD デジタル 教科書体 NP-R" panose="02020400000000000000" pitchFamily="18" charset="-128"/>
                </a:rPr>
                <a:t>年で</a:t>
              </a:r>
              <a:br>
                <a:rPr lang="en-US" altLang="ja-JP" sz="2400">
                  <a:latin typeface="UD デジタル 教科書体 NP-R" panose="02020400000000000000" pitchFamily="18" charset="-128"/>
                  <a:ea typeface="UD デジタル 教科書体 NP-R" panose="02020400000000000000" pitchFamily="18" charset="-128"/>
                </a:rPr>
              </a:br>
              <a:r>
                <a:rPr lang="en-US" altLang="ja-JP" sz="2400" b="1">
                  <a:latin typeface="UD デジタル 教科書体 NP-R" panose="02020400000000000000" pitchFamily="18" charset="-128"/>
                  <a:ea typeface="UD デジタル 教科書体 NP-R" panose="02020400000000000000" pitchFamily="18" charset="-128"/>
                </a:rPr>
                <a:t>USD 91</a:t>
              </a:r>
              <a:r>
                <a:rPr lang="ja-JP" altLang="en-US" sz="2400" b="1">
                  <a:latin typeface="UD デジタル 教科書体 NP-R" panose="02020400000000000000" pitchFamily="18" charset="-128"/>
                  <a:ea typeface="UD デジタル 教科書体 NP-R" panose="02020400000000000000" pitchFamily="18" charset="-128"/>
                </a:rPr>
                <a:t>億</a:t>
              </a:r>
              <a:r>
                <a:rPr lang="en-US" altLang="ja-JP" sz="2400" b="1">
                  <a:latin typeface="UD デジタル 教科書体 NP-R" panose="02020400000000000000" pitchFamily="18" charset="-128"/>
                  <a:ea typeface="UD デジタル 教科書体 NP-R" panose="02020400000000000000" pitchFamily="18" charset="-128"/>
                  <a:sym typeface="Wingdings" panose="05000000000000000000" pitchFamily="2" charset="2"/>
                </a:rPr>
                <a:t>450</a:t>
              </a:r>
              <a:r>
                <a:rPr lang="ja-JP" altLang="en-US" sz="2400" b="1">
                  <a:latin typeface="UD デジタル 教科書体 NP-R" panose="02020400000000000000" pitchFamily="18" charset="-128"/>
                  <a:ea typeface="UD デジタル 教科書体 NP-R" panose="02020400000000000000" pitchFamily="18" charset="-128"/>
                  <a:sym typeface="Wingdings" panose="05000000000000000000" pitchFamily="2" charset="2"/>
                </a:rPr>
                <a:t>億</a:t>
              </a:r>
              <a:r>
                <a:rPr lang="en-US" altLang="ja-JP" sz="2400" b="1" baseline="30000">
                  <a:latin typeface="UD デジタル 教科書体 NP-R" panose="02020400000000000000" pitchFamily="18" charset="-128"/>
                  <a:ea typeface="UD デジタル 教科書体 NP-R" panose="02020400000000000000" pitchFamily="18" charset="-128"/>
                  <a:sym typeface="Wingdings" panose="05000000000000000000" pitchFamily="2" charset="2"/>
                </a:rPr>
                <a:t>[1] </a:t>
              </a:r>
              <a:endParaRPr lang="en-US" altLang="ja-JP" sz="2400" b="1" baseline="30000">
                <a:latin typeface="UD デジタル 教科書体 NP-R" panose="02020400000000000000" pitchFamily="18" charset="-128"/>
                <a:ea typeface="UD デジタル 教科書体 NP-R" panose="02020400000000000000" pitchFamily="18" charset="-128"/>
              </a:endParaRPr>
            </a:p>
          </p:txBody>
        </p:sp>
      </p:grpSp>
      <p:grpSp>
        <p:nvGrpSpPr>
          <p:cNvPr id="20" name="Group 19">
            <a:extLst>
              <a:ext uri="{FF2B5EF4-FFF2-40B4-BE49-F238E27FC236}">
                <a16:creationId xmlns:a16="http://schemas.microsoft.com/office/drawing/2014/main" id="{6BB89955-98B4-DAE0-7A0F-A6AF8F896D51}"/>
              </a:ext>
            </a:extLst>
          </p:cNvPr>
          <p:cNvGrpSpPr/>
          <p:nvPr/>
        </p:nvGrpSpPr>
        <p:grpSpPr>
          <a:xfrm>
            <a:off x="5824847" y="1201336"/>
            <a:ext cx="5944023" cy="4918389"/>
            <a:chOff x="4998440" y="2055292"/>
            <a:chExt cx="6191043" cy="3620302"/>
          </a:xfrm>
        </p:grpSpPr>
        <p:sp>
          <p:nvSpPr>
            <p:cNvPr id="7" name="Oval 6">
              <a:extLst>
                <a:ext uri="{FF2B5EF4-FFF2-40B4-BE49-F238E27FC236}">
                  <a16:creationId xmlns:a16="http://schemas.microsoft.com/office/drawing/2014/main" id="{9B3DF85E-257A-FFAE-30D3-B9CDD8A0129A}"/>
                </a:ext>
              </a:extLst>
            </p:cNvPr>
            <p:cNvSpPr/>
            <p:nvPr/>
          </p:nvSpPr>
          <p:spPr>
            <a:xfrm>
              <a:off x="4998440" y="2055292"/>
              <a:ext cx="6191043" cy="3620302"/>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EDDCC5B-AAA6-CA74-34CA-F9957442E170}"/>
                </a:ext>
              </a:extLst>
            </p:cNvPr>
            <p:cNvSpPr txBox="1"/>
            <p:nvPr/>
          </p:nvSpPr>
          <p:spPr>
            <a:xfrm>
              <a:off x="8228471" y="3294750"/>
              <a:ext cx="2285324" cy="1155387"/>
            </a:xfrm>
            <a:prstGeom prst="rect">
              <a:avLst/>
            </a:prstGeom>
            <a:noFill/>
          </p:spPr>
          <p:txBody>
            <a:bodyPr wrap="square" rtlCol="0">
              <a:spAutoFit/>
            </a:bodyPr>
            <a:lstStyle/>
            <a:p>
              <a:r>
                <a:rPr lang="en-US" altLang="ja-JP" sz="2400">
                  <a:latin typeface="UD デジタル 教科書体 NP-R" panose="02020400000000000000" pitchFamily="18" charset="-128"/>
                  <a:ea typeface="UD デジタル 教科書体 NP-R" panose="02020400000000000000" pitchFamily="18" charset="-128"/>
                </a:rPr>
                <a:t>CAGR 36.6%</a:t>
              </a:r>
            </a:p>
            <a:p>
              <a:r>
                <a:rPr lang="ja-JP" altLang="en-US" sz="2400">
                  <a:latin typeface="UD デジタル 教科書体 NP-R" panose="02020400000000000000" pitchFamily="18" charset="-128"/>
                  <a:ea typeface="UD デジタル 教科書体 NP-R" panose="02020400000000000000" pitchFamily="18" charset="-128"/>
                </a:rPr>
                <a:t>今後</a:t>
              </a:r>
              <a:r>
                <a:rPr lang="en-US" altLang="ja-JP" sz="2400">
                  <a:latin typeface="UD デジタル 教科書体 NP-R" panose="02020400000000000000" pitchFamily="18" charset="-128"/>
                  <a:ea typeface="UD デジタル 教科書体 NP-R" panose="02020400000000000000" pitchFamily="18" charset="-128"/>
                </a:rPr>
                <a:t>6</a:t>
              </a:r>
              <a:r>
                <a:rPr lang="ja-JP" altLang="en-US" sz="2400">
                  <a:latin typeface="UD デジタル 教科書体 NP-R" panose="02020400000000000000" pitchFamily="18" charset="-128"/>
                  <a:ea typeface="UD デジタル 教科書体 NP-R" panose="02020400000000000000" pitchFamily="18" charset="-128"/>
                </a:rPr>
                <a:t>年で</a:t>
              </a:r>
              <a:endParaRPr lang="en-US" altLang="ja-JP" sz="2400">
                <a:latin typeface="UD デジタル 教科書体 NP-R" panose="02020400000000000000" pitchFamily="18" charset="-128"/>
                <a:ea typeface="UD デジタル 教科書体 NP-R" panose="02020400000000000000" pitchFamily="18" charset="-128"/>
              </a:endParaRPr>
            </a:p>
            <a:p>
              <a:r>
                <a:rPr lang="en-US" altLang="ja-JP" sz="2400" b="1">
                  <a:latin typeface="UD デジタル 教科書体 NP-R" panose="02020400000000000000" pitchFamily="18" charset="-128"/>
                  <a:ea typeface="UD デジタル 教科書体 NP-R" panose="02020400000000000000" pitchFamily="18" charset="-128"/>
                </a:rPr>
                <a:t>USD 1840</a:t>
              </a:r>
              <a:r>
                <a:rPr lang="ja-JP" altLang="en-US" sz="2400" b="1">
                  <a:latin typeface="UD デジタル 教科書体 NP-R" panose="02020400000000000000" pitchFamily="18" charset="-128"/>
                  <a:ea typeface="UD デジタル 教科書体 NP-R" panose="02020400000000000000" pitchFamily="18" charset="-128"/>
                </a:rPr>
                <a:t>億</a:t>
              </a:r>
              <a:endParaRPr lang="en-US" altLang="ja-JP" sz="2400" b="1">
                <a:latin typeface="UD デジタル 教科書体 NP-R" panose="02020400000000000000" pitchFamily="18" charset="-128"/>
                <a:ea typeface="UD デジタル 教科書体 NP-R" panose="02020400000000000000" pitchFamily="18" charset="-128"/>
              </a:endParaRPr>
            </a:p>
            <a:p>
              <a:r>
                <a:rPr lang="en-US" sz="2400" b="1">
                  <a:latin typeface="UD デジタル 教科書体 NP-R" panose="02020400000000000000" pitchFamily="18" charset="-128"/>
                  <a:ea typeface="UD デジタル 教科書体 NP-R" panose="02020400000000000000" pitchFamily="18" charset="-128"/>
                  <a:sym typeface="Wingdings" panose="05000000000000000000" pitchFamily="2" charset="2"/>
                </a:rPr>
                <a:t> 8260</a:t>
              </a:r>
              <a:r>
                <a:rPr lang="ja-JP" altLang="en-US" sz="2400" b="1">
                  <a:latin typeface="UD デジタル 教科書体 NP-R" panose="02020400000000000000" pitchFamily="18" charset="-128"/>
                  <a:ea typeface="UD デジタル 教科書体 NP-R" panose="02020400000000000000" pitchFamily="18" charset="-128"/>
                  <a:sym typeface="Wingdings" panose="05000000000000000000" pitchFamily="2" charset="2"/>
                </a:rPr>
                <a:t>億</a:t>
              </a:r>
              <a:r>
                <a:rPr lang="en-US" altLang="ja-JP" sz="2400" b="1" baseline="30000">
                  <a:latin typeface="UD デジタル 教科書体 NP-R" panose="02020400000000000000" pitchFamily="18" charset="-128"/>
                  <a:ea typeface="UD デジタル 教科書体 NP-R" panose="02020400000000000000" pitchFamily="18" charset="-128"/>
                  <a:sym typeface="Wingdings" panose="05000000000000000000" pitchFamily="2" charset="2"/>
                </a:rPr>
                <a:t>[2]</a:t>
              </a:r>
              <a:endParaRPr lang="en-US" sz="2400" b="1" baseline="30000">
                <a:latin typeface="UD デジタル 教科書体 NP-R" panose="02020400000000000000" pitchFamily="18" charset="-128"/>
                <a:ea typeface="UD デジタル 教科書体 NP-R" panose="02020400000000000000" pitchFamily="18" charset="-128"/>
              </a:endParaRPr>
            </a:p>
          </p:txBody>
        </p:sp>
      </p:grpSp>
      <p:sp>
        <p:nvSpPr>
          <p:cNvPr id="18" name="TextBox 17">
            <a:extLst>
              <a:ext uri="{FF2B5EF4-FFF2-40B4-BE49-F238E27FC236}">
                <a16:creationId xmlns:a16="http://schemas.microsoft.com/office/drawing/2014/main" id="{43C9493A-8D59-8C79-E814-25A6024E2915}"/>
              </a:ext>
            </a:extLst>
          </p:cNvPr>
          <p:cNvSpPr txBox="1"/>
          <p:nvPr/>
        </p:nvSpPr>
        <p:spPr>
          <a:xfrm>
            <a:off x="52275" y="6033795"/>
            <a:ext cx="7813297" cy="461665"/>
          </a:xfrm>
          <a:prstGeom prst="rect">
            <a:avLst/>
          </a:prstGeom>
          <a:noFill/>
        </p:spPr>
        <p:txBody>
          <a:bodyPr wrap="square">
            <a:spAutoFit/>
          </a:bodyPr>
          <a:lstStyle/>
          <a:p>
            <a:r>
              <a:rPr lang="en-US" sz="1200">
                <a:latin typeface="Consolas" panose="020B0609020204030204" pitchFamily="49" charset="0"/>
              </a:rPr>
              <a:t>[1] https://www.gminsights.com/ja/industry-analysis/satellite-data-services-market</a:t>
            </a:r>
          </a:p>
          <a:p>
            <a:r>
              <a:rPr lang="en-US" sz="1200">
                <a:latin typeface="Consolas" panose="020B0609020204030204" pitchFamily="49" charset="0"/>
              </a:rPr>
              <a:t>[2] https://www.grandviewresearch.com/industry-analysis/artificial-intelligence-ai-market</a:t>
            </a:r>
          </a:p>
        </p:txBody>
      </p:sp>
      <p:pic>
        <p:nvPicPr>
          <p:cNvPr id="23" name="Picture 22" descr="A blue and black logo&#10;&#10;Description automatically generated">
            <a:extLst>
              <a:ext uri="{FF2B5EF4-FFF2-40B4-BE49-F238E27FC236}">
                <a16:creationId xmlns:a16="http://schemas.microsoft.com/office/drawing/2014/main" id="{F28819E4-9FB9-36E0-4D07-5CC00F4C93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1202" y="2419448"/>
            <a:ext cx="1798533" cy="1798533"/>
          </a:xfrm>
          <a:prstGeom prst="rect">
            <a:avLst/>
          </a:prstGeom>
          <a:solidFill>
            <a:schemeClr val="bg1">
              <a:alpha val="50000"/>
            </a:schemeClr>
          </a:solidFill>
        </p:spPr>
      </p:pic>
      <p:sp>
        <p:nvSpPr>
          <p:cNvPr id="24" name="Arrow: Right 23">
            <a:extLst>
              <a:ext uri="{FF2B5EF4-FFF2-40B4-BE49-F238E27FC236}">
                <a16:creationId xmlns:a16="http://schemas.microsoft.com/office/drawing/2014/main" id="{B8D047C1-B43F-F1F6-2BC6-0598B5F885E2}"/>
              </a:ext>
            </a:extLst>
          </p:cNvPr>
          <p:cNvSpPr/>
          <p:nvPr/>
        </p:nvSpPr>
        <p:spPr>
          <a:xfrm rot="10800000">
            <a:off x="4481302" y="2989514"/>
            <a:ext cx="1359744" cy="658401"/>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 name="Speech Bubble: Oval 11">
            <a:extLst>
              <a:ext uri="{FF2B5EF4-FFF2-40B4-BE49-F238E27FC236}">
                <a16:creationId xmlns:a16="http://schemas.microsoft.com/office/drawing/2014/main" id="{F3B74294-782F-71CC-BCFA-284E3552CDC8}"/>
              </a:ext>
            </a:extLst>
          </p:cNvPr>
          <p:cNvSpPr/>
          <p:nvPr/>
        </p:nvSpPr>
        <p:spPr>
          <a:xfrm>
            <a:off x="1294070" y="4551893"/>
            <a:ext cx="4262668" cy="1421650"/>
          </a:xfrm>
          <a:prstGeom prst="wedgeEllipseCallout">
            <a:avLst>
              <a:gd name="adj1" fmla="val 43125"/>
              <a:gd name="adj2" fmla="val -127003"/>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2400">
                <a:latin typeface="UD デジタル 教科書体 NP-R" panose="02020400000000000000" pitchFamily="18" charset="-128"/>
                <a:ea typeface="UD デジタル 教科書体 NP-R" panose="02020400000000000000" pitchFamily="18" charset="-128"/>
              </a:rPr>
              <a:t>エンドユーザーの</a:t>
            </a:r>
            <a:br>
              <a:rPr lang="en-US" altLang="ja-JP" sz="2400">
                <a:latin typeface="UD デジタル 教科書体 NP-R" panose="02020400000000000000" pitchFamily="18" charset="-128"/>
                <a:ea typeface="UD デジタル 教科書体 NP-R" panose="02020400000000000000" pitchFamily="18" charset="-128"/>
              </a:rPr>
            </a:br>
            <a:r>
              <a:rPr lang="ja-JP" altLang="en-US" sz="2400">
                <a:latin typeface="UD デジタル 教科書体 NP-R" panose="02020400000000000000" pitchFamily="18" charset="-128"/>
                <a:ea typeface="UD デジタル 教科書体 NP-R" panose="02020400000000000000" pitchFamily="18" charset="-128"/>
              </a:rPr>
              <a:t>能力開発による</a:t>
            </a:r>
            <a:br>
              <a:rPr lang="en-US" altLang="ja-JP" sz="2400">
                <a:latin typeface="UD デジタル 教科書体 NP-R" panose="02020400000000000000" pitchFamily="18" charset="-128"/>
                <a:ea typeface="UD デジタル 教科書体 NP-R" panose="02020400000000000000" pitchFamily="18" charset="-128"/>
              </a:rPr>
            </a:br>
            <a:r>
              <a:rPr lang="ja-JP" altLang="en-US" sz="2400">
                <a:latin typeface="UD デジタル 教科書体 NP-R" panose="02020400000000000000" pitchFamily="18" charset="-128"/>
                <a:ea typeface="UD デジタル 教科書体 NP-R" panose="02020400000000000000" pitchFamily="18" charset="-128"/>
              </a:rPr>
              <a:t>ビジネス利活用促進</a:t>
            </a:r>
            <a:endParaRPr lang="en-US" sz="2400">
              <a:latin typeface="UD デジタル 教科書体 NP-R" panose="02020400000000000000" pitchFamily="18" charset="-128"/>
              <a:ea typeface="UD デジタル 教科書体 NP-R" panose="02020400000000000000" pitchFamily="18" charset="-128"/>
            </a:endParaRPr>
          </a:p>
        </p:txBody>
      </p:sp>
      <p:sp>
        <p:nvSpPr>
          <p:cNvPr id="13" name="Arrow: Right 12">
            <a:extLst>
              <a:ext uri="{FF2B5EF4-FFF2-40B4-BE49-F238E27FC236}">
                <a16:creationId xmlns:a16="http://schemas.microsoft.com/office/drawing/2014/main" id="{ACA2F70C-57C0-90CF-7E7C-0D5C361B6153}"/>
              </a:ext>
            </a:extLst>
          </p:cNvPr>
          <p:cNvSpPr/>
          <p:nvPr/>
        </p:nvSpPr>
        <p:spPr>
          <a:xfrm>
            <a:off x="7111482" y="2989515"/>
            <a:ext cx="1359744" cy="658401"/>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4" name="Speech Bubble: Oval 13">
            <a:extLst>
              <a:ext uri="{FF2B5EF4-FFF2-40B4-BE49-F238E27FC236}">
                <a16:creationId xmlns:a16="http://schemas.microsoft.com/office/drawing/2014/main" id="{5E97C799-17C3-2256-3599-3770718DC74D}"/>
              </a:ext>
            </a:extLst>
          </p:cNvPr>
          <p:cNvSpPr/>
          <p:nvPr/>
        </p:nvSpPr>
        <p:spPr>
          <a:xfrm>
            <a:off x="6175254" y="4511011"/>
            <a:ext cx="4722676" cy="1462532"/>
          </a:xfrm>
          <a:prstGeom prst="wedgeEllipseCallout">
            <a:avLst>
              <a:gd name="adj1" fmla="val -20331"/>
              <a:gd name="adj2" fmla="val -12473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2400">
                <a:latin typeface="UD デジタル 教科書体 NP-R" panose="02020400000000000000" pitchFamily="18" charset="-128"/>
                <a:ea typeface="UD デジタル 教科書体 NP-R" panose="02020400000000000000" pitchFamily="18" charset="-128"/>
              </a:rPr>
              <a:t>オープンデータ</a:t>
            </a:r>
            <a:br>
              <a:rPr lang="en-US" altLang="ja-JP" sz="2400">
                <a:latin typeface="UD デジタル 教科書体 NP-R" panose="02020400000000000000" pitchFamily="18" charset="-128"/>
                <a:ea typeface="UD デジタル 教科書体 NP-R" panose="02020400000000000000" pitchFamily="18" charset="-128"/>
              </a:rPr>
            </a:br>
            <a:r>
              <a:rPr lang="ja-JP" altLang="en-US" sz="2400">
                <a:latin typeface="UD デジタル 教科書体 NP-R" panose="02020400000000000000" pitchFamily="18" charset="-128"/>
                <a:ea typeface="UD デジタル 教科書体 NP-R" panose="02020400000000000000" pitchFamily="18" charset="-128"/>
              </a:rPr>
              <a:t>低コストデータによる実践機会の拡張</a:t>
            </a:r>
            <a:endParaRPr lang="en-US" sz="2400">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1034945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C8374-573B-4B58-831D-A9E23B82C058}"/>
              </a:ext>
            </a:extLst>
          </p:cNvPr>
          <p:cNvSpPr>
            <a:spLocks noGrp="1"/>
          </p:cNvSpPr>
          <p:nvPr>
            <p:ph type="title"/>
          </p:nvPr>
        </p:nvSpPr>
        <p:spPr>
          <a:xfrm>
            <a:off x="488203" y="197980"/>
            <a:ext cx="9899622" cy="944793"/>
          </a:xfrm>
        </p:spPr>
        <p:txBody>
          <a:bodyPr/>
          <a:lstStyle/>
          <a:p>
            <a:r>
              <a:rPr lang="ja-JP" altLang="en-US"/>
              <a:t>ビジネスモデル</a:t>
            </a:r>
            <a:endParaRPr lang="en-US"/>
          </a:p>
        </p:txBody>
      </p:sp>
      <p:grpSp>
        <p:nvGrpSpPr>
          <p:cNvPr id="3" name="グループ化 3">
            <a:extLst>
              <a:ext uri="{FF2B5EF4-FFF2-40B4-BE49-F238E27FC236}">
                <a16:creationId xmlns:a16="http://schemas.microsoft.com/office/drawing/2014/main" id="{5B6E8D98-F3E8-94C7-20DA-38DE87552D50}"/>
              </a:ext>
            </a:extLst>
          </p:cNvPr>
          <p:cNvGrpSpPr/>
          <p:nvPr/>
        </p:nvGrpSpPr>
        <p:grpSpPr>
          <a:xfrm>
            <a:off x="6584507" y="2725476"/>
            <a:ext cx="1292616" cy="1219200"/>
            <a:chOff x="4453754" y="2468685"/>
            <a:chExt cx="1292616" cy="1219200"/>
          </a:xfrm>
        </p:grpSpPr>
        <p:pic>
          <p:nvPicPr>
            <p:cNvPr id="4" name="図 4">
              <a:extLst>
                <a:ext uri="{FF2B5EF4-FFF2-40B4-BE49-F238E27FC236}">
                  <a16:creationId xmlns:a16="http://schemas.microsoft.com/office/drawing/2014/main" id="{88281213-BC1E-019B-AD3D-AB07D9D79A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0462" y="2468685"/>
              <a:ext cx="1219200" cy="1219200"/>
            </a:xfrm>
            <a:prstGeom prst="rect">
              <a:avLst/>
            </a:prstGeom>
          </p:spPr>
        </p:pic>
        <p:sp>
          <p:nvSpPr>
            <p:cNvPr id="5" name="テキスト ボックス 5">
              <a:extLst>
                <a:ext uri="{FF2B5EF4-FFF2-40B4-BE49-F238E27FC236}">
                  <a16:creationId xmlns:a16="http://schemas.microsoft.com/office/drawing/2014/main" id="{36016F59-9293-7256-27DC-A4071A203A01}"/>
                </a:ext>
              </a:extLst>
            </p:cNvPr>
            <p:cNvSpPr txBox="1"/>
            <p:nvPr/>
          </p:nvSpPr>
          <p:spPr>
            <a:xfrm>
              <a:off x="4453754" y="2893619"/>
              <a:ext cx="1292616" cy="369332"/>
            </a:xfrm>
            <a:prstGeom prst="rect">
              <a:avLst/>
            </a:prstGeom>
            <a:solidFill>
              <a:schemeClr val="bg1">
                <a:alpha val="50000"/>
              </a:schemeClr>
            </a:solidFill>
          </p:spPr>
          <p:txBody>
            <a:bodyPr wrap="square" lIns="0" rIns="0" rtlCol="0">
              <a:spAutoFit/>
            </a:bodyPr>
            <a:lstStyle/>
            <a:p>
              <a:pPr algn="ctr"/>
              <a:r>
                <a:rPr kumimoji="1" lang="ja-JP" altLang="en-US">
                  <a:latin typeface="UD デジタル 教科書体 NP-B" panose="02020700000000000000" pitchFamily="18" charset="-128"/>
                  <a:ea typeface="UD デジタル 教科書体 NP-B" panose="02020700000000000000" pitchFamily="18" charset="-128"/>
                </a:rPr>
                <a:t>プロバイダ</a:t>
              </a:r>
            </a:p>
          </p:txBody>
        </p:sp>
      </p:grpSp>
      <p:grpSp>
        <p:nvGrpSpPr>
          <p:cNvPr id="6" name="グループ化 6">
            <a:extLst>
              <a:ext uri="{FF2B5EF4-FFF2-40B4-BE49-F238E27FC236}">
                <a16:creationId xmlns:a16="http://schemas.microsoft.com/office/drawing/2014/main" id="{38AC6167-4398-5B98-657C-FAA65230CE6C}"/>
              </a:ext>
            </a:extLst>
          </p:cNvPr>
          <p:cNvGrpSpPr/>
          <p:nvPr/>
        </p:nvGrpSpPr>
        <p:grpSpPr>
          <a:xfrm>
            <a:off x="8210747" y="5290486"/>
            <a:ext cx="1620000" cy="1219200"/>
            <a:chOff x="5014299" y="1215512"/>
            <a:chExt cx="1620000" cy="1219200"/>
          </a:xfrm>
        </p:grpSpPr>
        <p:pic>
          <p:nvPicPr>
            <p:cNvPr id="7" name="図 7">
              <a:extLst>
                <a:ext uri="{FF2B5EF4-FFF2-40B4-BE49-F238E27FC236}">
                  <a16:creationId xmlns:a16="http://schemas.microsoft.com/office/drawing/2014/main" id="{9B0BDB1F-7DCC-490D-19E7-95E738B1A3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4699" y="1215512"/>
              <a:ext cx="1219200" cy="1219200"/>
            </a:xfrm>
            <a:prstGeom prst="rect">
              <a:avLst/>
            </a:prstGeom>
          </p:spPr>
        </p:pic>
        <p:pic>
          <p:nvPicPr>
            <p:cNvPr id="8" name="図 8">
              <a:extLst>
                <a:ext uri="{FF2B5EF4-FFF2-40B4-BE49-F238E27FC236}">
                  <a16:creationId xmlns:a16="http://schemas.microsoft.com/office/drawing/2014/main" id="{D9B5DC6D-C661-8E2A-E39A-51388A9DC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4299" y="1604444"/>
              <a:ext cx="1620000" cy="536760"/>
            </a:xfrm>
            <a:prstGeom prst="rect">
              <a:avLst/>
            </a:prstGeom>
          </p:spPr>
        </p:pic>
      </p:grpSp>
      <p:sp>
        <p:nvSpPr>
          <p:cNvPr id="9" name="思考の吹き出し: 雲形 9">
            <a:extLst>
              <a:ext uri="{FF2B5EF4-FFF2-40B4-BE49-F238E27FC236}">
                <a16:creationId xmlns:a16="http://schemas.microsoft.com/office/drawing/2014/main" id="{B4CABC45-1EAE-2CD4-C0EF-894D82A8A57C}"/>
              </a:ext>
            </a:extLst>
          </p:cNvPr>
          <p:cNvSpPr/>
          <p:nvPr/>
        </p:nvSpPr>
        <p:spPr>
          <a:xfrm>
            <a:off x="6191534" y="1674838"/>
            <a:ext cx="5954973" cy="1038577"/>
          </a:xfrm>
          <a:prstGeom prst="cloudCallout">
            <a:avLst>
              <a:gd name="adj1" fmla="val -29667"/>
              <a:gd name="adj2" fmla="val 65413"/>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latin typeface="UD デジタル 教科書体 NP-R" panose="02020400000000000000" pitchFamily="18" charset="-128"/>
                <a:ea typeface="UD デジタル 教科書体 NP-R" panose="02020400000000000000" pitchFamily="18" charset="-128"/>
              </a:rPr>
              <a:t>顧客にとって本当に役立つ仕様がわからない😓</a:t>
            </a:r>
          </a:p>
        </p:txBody>
      </p:sp>
      <p:grpSp>
        <p:nvGrpSpPr>
          <p:cNvPr id="10" name="グループ化 10">
            <a:extLst>
              <a:ext uri="{FF2B5EF4-FFF2-40B4-BE49-F238E27FC236}">
                <a16:creationId xmlns:a16="http://schemas.microsoft.com/office/drawing/2014/main" id="{605D78B2-8C65-6CA0-1205-8CB68A115E3D}"/>
              </a:ext>
            </a:extLst>
          </p:cNvPr>
          <p:cNvGrpSpPr/>
          <p:nvPr/>
        </p:nvGrpSpPr>
        <p:grpSpPr>
          <a:xfrm>
            <a:off x="10290218" y="2725476"/>
            <a:ext cx="1219200" cy="1219200"/>
            <a:chOff x="8890648" y="3039621"/>
            <a:chExt cx="1219200" cy="1219200"/>
          </a:xfrm>
        </p:grpSpPr>
        <p:pic>
          <p:nvPicPr>
            <p:cNvPr id="11" name="図 11">
              <a:extLst>
                <a:ext uri="{FF2B5EF4-FFF2-40B4-BE49-F238E27FC236}">
                  <a16:creationId xmlns:a16="http://schemas.microsoft.com/office/drawing/2014/main" id="{64A48FCC-1CF9-9F9E-4E79-DE49AB423F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648" y="3039621"/>
              <a:ext cx="1219200" cy="1219200"/>
            </a:xfrm>
            <a:prstGeom prst="rect">
              <a:avLst/>
            </a:prstGeom>
          </p:spPr>
        </p:pic>
        <p:sp>
          <p:nvSpPr>
            <p:cNvPr id="12" name="テキスト ボックス 12">
              <a:extLst>
                <a:ext uri="{FF2B5EF4-FFF2-40B4-BE49-F238E27FC236}">
                  <a16:creationId xmlns:a16="http://schemas.microsoft.com/office/drawing/2014/main" id="{7AF71600-0DD1-7B07-47C4-C02E8AB3215D}"/>
                </a:ext>
              </a:extLst>
            </p:cNvPr>
            <p:cNvSpPr txBox="1"/>
            <p:nvPr/>
          </p:nvSpPr>
          <p:spPr>
            <a:xfrm>
              <a:off x="8999951" y="3326056"/>
              <a:ext cx="1107996" cy="646331"/>
            </a:xfrm>
            <a:prstGeom prst="rect">
              <a:avLst/>
            </a:prstGeom>
            <a:solidFill>
              <a:schemeClr val="bg1">
                <a:alpha val="50000"/>
              </a:schemeClr>
            </a:solidFill>
          </p:spPr>
          <p:txBody>
            <a:bodyPr wrap="none" rtlCol="0">
              <a:spAutoFit/>
            </a:bodyPr>
            <a:lstStyle/>
            <a:p>
              <a:pPr algn="ctr"/>
              <a:r>
                <a:rPr kumimoji="1" lang="ja-JP" altLang="en-US">
                  <a:latin typeface="UD デジタル 教科書体 NP-B" panose="02020700000000000000" pitchFamily="18" charset="-128"/>
                  <a:ea typeface="UD デジタル 教科書体 NP-B" panose="02020700000000000000" pitchFamily="18" charset="-128"/>
                </a:rPr>
                <a:t>エンド</a:t>
              </a:r>
              <a:endParaRPr kumimoji="1" lang="en-US" altLang="ja-JP">
                <a:latin typeface="UD デジタル 教科書体 NP-B" panose="02020700000000000000" pitchFamily="18" charset="-128"/>
                <a:ea typeface="UD デジタル 教科書体 NP-B" panose="02020700000000000000" pitchFamily="18" charset="-128"/>
              </a:endParaRPr>
            </a:p>
            <a:p>
              <a:pPr algn="ctr"/>
              <a:r>
                <a:rPr kumimoji="1" lang="ja-JP" altLang="en-US">
                  <a:latin typeface="UD デジタル 教科書体 NP-B" panose="02020700000000000000" pitchFamily="18" charset="-128"/>
                  <a:ea typeface="UD デジタル 教科書体 NP-B" panose="02020700000000000000" pitchFamily="18" charset="-128"/>
                </a:rPr>
                <a:t>ユーザー</a:t>
              </a:r>
            </a:p>
          </p:txBody>
        </p:sp>
      </p:grpSp>
      <p:cxnSp>
        <p:nvCxnSpPr>
          <p:cNvPr id="13" name="直線矢印コネクタ 16">
            <a:extLst>
              <a:ext uri="{FF2B5EF4-FFF2-40B4-BE49-F238E27FC236}">
                <a16:creationId xmlns:a16="http://schemas.microsoft.com/office/drawing/2014/main" id="{7AEC618F-6FBE-C892-5736-CCF264DCF382}"/>
              </a:ext>
            </a:extLst>
          </p:cNvPr>
          <p:cNvCxnSpPr>
            <a:cxnSpLocks/>
            <a:stCxn id="8" idx="3"/>
            <a:endCxn id="11" idx="2"/>
          </p:cNvCxnSpPr>
          <p:nvPr/>
        </p:nvCxnSpPr>
        <p:spPr>
          <a:xfrm flipV="1">
            <a:off x="9830747" y="3944676"/>
            <a:ext cx="1069071" cy="20031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7">
            <a:extLst>
              <a:ext uri="{FF2B5EF4-FFF2-40B4-BE49-F238E27FC236}">
                <a16:creationId xmlns:a16="http://schemas.microsoft.com/office/drawing/2014/main" id="{EB6AE2C8-BD9F-9642-0CA5-2AAC532E7E52}"/>
              </a:ext>
            </a:extLst>
          </p:cNvPr>
          <p:cNvSpPr txBox="1"/>
          <p:nvPr/>
        </p:nvSpPr>
        <p:spPr>
          <a:xfrm>
            <a:off x="9916866" y="4693103"/>
            <a:ext cx="2221433"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2000">
                <a:latin typeface="UD デジタル 教科書体 NP-R" panose="02020400000000000000" pitchFamily="18" charset="-128"/>
                <a:ea typeface="UD デジタル 教科書体 NP-R" panose="02020400000000000000" pitchFamily="18" charset="-128"/>
              </a:rPr>
              <a:t>製品・サービスに関連する講座提供</a:t>
            </a:r>
          </a:p>
        </p:txBody>
      </p:sp>
      <p:cxnSp>
        <p:nvCxnSpPr>
          <p:cNvPr id="15" name="直線矢印コネクタ 18">
            <a:extLst>
              <a:ext uri="{FF2B5EF4-FFF2-40B4-BE49-F238E27FC236}">
                <a16:creationId xmlns:a16="http://schemas.microsoft.com/office/drawing/2014/main" id="{2764963A-C4A3-C740-C457-6168464816C2}"/>
              </a:ext>
            </a:extLst>
          </p:cNvPr>
          <p:cNvCxnSpPr>
            <a:cxnSpLocks/>
            <a:stCxn id="11" idx="1"/>
            <a:endCxn id="5" idx="3"/>
          </p:cNvCxnSpPr>
          <p:nvPr/>
        </p:nvCxnSpPr>
        <p:spPr>
          <a:xfrm flipH="1">
            <a:off x="7877123" y="3335076"/>
            <a:ext cx="241309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21">
            <a:extLst>
              <a:ext uri="{FF2B5EF4-FFF2-40B4-BE49-F238E27FC236}">
                <a16:creationId xmlns:a16="http://schemas.microsoft.com/office/drawing/2014/main" id="{8C7EA73C-4D3C-8673-F895-D5C825025F55}"/>
              </a:ext>
            </a:extLst>
          </p:cNvPr>
          <p:cNvSpPr txBox="1"/>
          <p:nvPr/>
        </p:nvSpPr>
        <p:spPr>
          <a:xfrm>
            <a:off x="8435660" y="3126862"/>
            <a:ext cx="1421867"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sz="2400">
                <a:latin typeface="UD デジタル 教科書体 NP-R" panose="02020400000000000000" pitchFamily="18" charset="-128"/>
                <a:ea typeface="UD デジタル 教科書体 NP-R" panose="02020400000000000000" pitchFamily="18" charset="-128"/>
              </a:rPr>
              <a:t>技術要件</a:t>
            </a:r>
          </a:p>
        </p:txBody>
      </p:sp>
      <p:cxnSp>
        <p:nvCxnSpPr>
          <p:cNvPr id="17" name="直線矢印コネクタ 22">
            <a:extLst>
              <a:ext uri="{FF2B5EF4-FFF2-40B4-BE49-F238E27FC236}">
                <a16:creationId xmlns:a16="http://schemas.microsoft.com/office/drawing/2014/main" id="{23AC037F-F7C7-2D60-8B2D-AE0A131AC507}"/>
              </a:ext>
            </a:extLst>
          </p:cNvPr>
          <p:cNvCxnSpPr>
            <a:cxnSpLocks/>
            <a:stCxn id="8" idx="1"/>
            <a:endCxn id="4" idx="2"/>
          </p:cNvCxnSpPr>
          <p:nvPr/>
        </p:nvCxnSpPr>
        <p:spPr>
          <a:xfrm flipH="1" flipV="1">
            <a:off x="7230815" y="3944676"/>
            <a:ext cx="979932" cy="20031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27">
            <a:extLst>
              <a:ext uri="{FF2B5EF4-FFF2-40B4-BE49-F238E27FC236}">
                <a16:creationId xmlns:a16="http://schemas.microsoft.com/office/drawing/2014/main" id="{F6ED07E4-CD31-DF71-4E1A-5C02306D98BE}"/>
              </a:ext>
            </a:extLst>
          </p:cNvPr>
          <p:cNvSpPr txBox="1"/>
          <p:nvPr/>
        </p:nvSpPr>
        <p:spPr>
          <a:xfrm>
            <a:off x="6587599" y="4715615"/>
            <a:ext cx="1219201" cy="132343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2000">
                <a:latin typeface="UD デジタル 教科書体 NP-R" panose="02020400000000000000" pitchFamily="18" charset="-128"/>
                <a:ea typeface="UD デジタル 教科書体 NP-R" panose="02020400000000000000" pitchFamily="18" charset="-128"/>
              </a:rPr>
              <a:t>製品・サービスの特徴を理解</a:t>
            </a:r>
          </a:p>
        </p:txBody>
      </p:sp>
      <p:sp>
        <p:nvSpPr>
          <p:cNvPr id="19" name="TextBox 18">
            <a:extLst>
              <a:ext uri="{FF2B5EF4-FFF2-40B4-BE49-F238E27FC236}">
                <a16:creationId xmlns:a16="http://schemas.microsoft.com/office/drawing/2014/main" id="{D7469A13-6896-7128-AAED-C9BCEFE729F1}"/>
              </a:ext>
            </a:extLst>
          </p:cNvPr>
          <p:cNvSpPr txBox="1"/>
          <p:nvPr/>
        </p:nvSpPr>
        <p:spPr>
          <a:xfrm>
            <a:off x="6287336" y="388070"/>
            <a:ext cx="3570208" cy="1200329"/>
          </a:xfrm>
          <a:prstGeom prst="rect">
            <a:avLst/>
          </a:prstGeom>
          <a:noFill/>
        </p:spPr>
        <p:txBody>
          <a:bodyPr wrap="none" rtlCol="0">
            <a:spAutoFit/>
          </a:bodyPr>
          <a:lstStyle/>
          <a:p>
            <a:r>
              <a:rPr lang="ja-JP" altLang="en-US" sz="2400" b="1">
                <a:latin typeface="UD デジタル 教科書体 NP-B" panose="02020700000000000000" pitchFamily="18" charset="-128"/>
                <a:ea typeface="UD デジタル 教科書体 NP-B" panose="02020700000000000000" pitchFamily="18" charset="-128"/>
              </a:rPr>
              <a:t>プロバイダ事業者様向け</a:t>
            </a:r>
            <a:endParaRPr lang="en-US" altLang="ja-JP" sz="2400" b="1">
              <a:latin typeface="UD デジタル 教科書体 NP-B" panose="02020700000000000000" pitchFamily="18" charset="-128"/>
              <a:ea typeface="UD デジタル 教科書体 NP-B" panose="02020700000000000000" pitchFamily="18" charset="-128"/>
            </a:endParaRPr>
          </a:p>
          <a:p>
            <a:r>
              <a:rPr lang="ja-JP" altLang="en-US" sz="2400">
                <a:latin typeface="UD デジタル 教科書体 NP-R" panose="02020400000000000000" pitchFamily="18" charset="-128"/>
                <a:ea typeface="UD デジタル 教科書体 NP-R" panose="02020400000000000000" pitchFamily="18" charset="-128"/>
              </a:rPr>
              <a:t>衛星データサービス、</a:t>
            </a:r>
            <a:endParaRPr lang="en-US" altLang="ja-JP" sz="2400">
              <a:latin typeface="UD デジタル 教科書体 NP-R" panose="02020400000000000000" pitchFamily="18" charset="-128"/>
              <a:ea typeface="UD デジタル 教科書体 NP-R" panose="02020400000000000000" pitchFamily="18" charset="-128"/>
            </a:endParaRPr>
          </a:p>
          <a:p>
            <a:r>
              <a:rPr lang="ja-JP" altLang="en-US" sz="2400">
                <a:latin typeface="UD デジタル 教科書体 NP-R" panose="02020400000000000000" pitchFamily="18" charset="-128"/>
                <a:ea typeface="UD デジタル 教科書体 NP-R" panose="02020400000000000000" pitchFamily="18" charset="-128"/>
              </a:rPr>
              <a:t>ソリューション </a:t>
            </a:r>
            <a:r>
              <a:rPr lang="en-US" altLang="ja-JP" sz="2400">
                <a:latin typeface="UD デジタル 教科書体 NP-R" panose="02020400000000000000" pitchFamily="18" charset="-128"/>
                <a:ea typeface="UD デジタル 教科書体 NP-R" panose="02020400000000000000" pitchFamily="18" charset="-128"/>
              </a:rPr>
              <a:t>etc.</a:t>
            </a:r>
            <a:endParaRPr lang="en-US" sz="2400">
              <a:latin typeface="UD デジタル 教科書体 NP-R" panose="02020400000000000000" pitchFamily="18" charset="-128"/>
              <a:ea typeface="UD デジタル 教科書体 NP-R" panose="02020400000000000000" pitchFamily="18" charset="-128"/>
            </a:endParaRPr>
          </a:p>
        </p:txBody>
      </p:sp>
      <p:grpSp>
        <p:nvGrpSpPr>
          <p:cNvPr id="20" name="グループ化 6">
            <a:extLst>
              <a:ext uri="{FF2B5EF4-FFF2-40B4-BE49-F238E27FC236}">
                <a16:creationId xmlns:a16="http://schemas.microsoft.com/office/drawing/2014/main" id="{494B68CF-564F-DF72-BD6F-328BB1C4DC63}"/>
              </a:ext>
            </a:extLst>
          </p:cNvPr>
          <p:cNvGrpSpPr/>
          <p:nvPr/>
        </p:nvGrpSpPr>
        <p:grpSpPr>
          <a:xfrm>
            <a:off x="3503520" y="2526224"/>
            <a:ext cx="1620000" cy="1219200"/>
            <a:chOff x="5014299" y="1215512"/>
            <a:chExt cx="1620000" cy="1219200"/>
          </a:xfrm>
        </p:grpSpPr>
        <p:pic>
          <p:nvPicPr>
            <p:cNvPr id="21" name="図 7">
              <a:extLst>
                <a:ext uri="{FF2B5EF4-FFF2-40B4-BE49-F238E27FC236}">
                  <a16:creationId xmlns:a16="http://schemas.microsoft.com/office/drawing/2014/main" id="{B747EFDE-D705-FC9E-9DA2-6AAFA07CD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4699" y="1215512"/>
              <a:ext cx="1219200" cy="1219200"/>
            </a:xfrm>
            <a:prstGeom prst="rect">
              <a:avLst/>
            </a:prstGeom>
          </p:spPr>
        </p:pic>
        <p:pic>
          <p:nvPicPr>
            <p:cNvPr id="22" name="図 8">
              <a:extLst>
                <a:ext uri="{FF2B5EF4-FFF2-40B4-BE49-F238E27FC236}">
                  <a16:creationId xmlns:a16="http://schemas.microsoft.com/office/drawing/2014/main" id="{DF368AF7-D8E4-9F1B-CF67-490F95343F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4299" y="1604444"/>
              <a:ext cx="1620000" cy="536760"/>
            </a:xfrm>
            <a:prstGeom prst="rect">
              <a:avLst/>
            </a:prstGeom>
          </p:spPr>
        </p:pic>
      </p:grpSp>
      <p:grpSp>
        <p:nvGrpSpPr>
          <p:cNvPr id="23" name="グループ化 10">
            <a:extLst>
              <a:ext uri="{FF2B5EF4-FFF2-40B4-BE49-F238E27FC236}">
                <a16:creationId xmlns:a16="http://schemas.microsoft.com/office/drawing/2014/main" id="{3FBD39F0-9A9C-176E-B1EA-76B1CAC24290}"/>
              </a:ext>
            </a:extLst>
          </p:cNvPr>
          <p:cNvGrpSpPr/>
          <p:nvPr/>
        </p:nvGrpSpPr>
        <p:grpSpPr>
          <a:xfrm>
            <a:off x="885825" y="2601285"/>
            <a:ext cx="1219200" cy="1219200"/>
            <a:chOff x="8890648" y="3039621"/>
            <a:chExt cx="1219200" cy="1219200"/>
          </a:xfrm>
        </p:grpSpPr>
        <p:pic>
          <p:nvPicPr>
            <p:cNvPr id="24" name="図 11">
              <a:extLst>
                <a:ext uri="{FF2B5EF4-FFF2-40B4-BE49-F238E27FC236}">
                  <a16:creationId xmlns:a16="http://schemas.microsoft.com/office/drawing/2014/main" id="{A5067A80-EC1C-1BF5-96B9-CC1DB88847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648" y="3039621"/>
              <a:ext cx="1219200" cy="1219200"/>
            </a:xfrm>
            <a:prstGeom prst="rect">
              <a:avLst/>
            </a:prstGeom>
          </p:spPr>
        </p:pic>
        <p:sp>
          <p:nvSpPr>
            <p:cNvPr id="25" name="テキスト ボックス 12">
              <a:extLst>
                <a:ext uri="{FF2B5EF4-FFF2-40B4-BE49-F238E27FC236}">
                  <a16:creationId xmlns:a16="http://schemas.microsoft.com/office/drawing/2014/main" id="{F62F2091-F4AD-5D03-66C9-26984579CAAD}"/>
                </a:ext>
              </a:extLst>
            </p:cNvPr>
            <p:cNvSpPr txBox="1"/>
            <p:nvPr/>
          </p:nvSpPr>
          <p:spPr>
            <a:xfrm>
              <a:off x="8946250" y="3326056"/>
              <a:ext cx="1107996" cy="646331"/>
            </a:xfrm>
            <a:prstGeom prst="rect">
              <a:avLst/>
            </a:prstGeom>
            <a:solidFill>
              <a:schemeClr val="bg1">
                <a:alpha val="50000"/>
              </a:schemeClr>
            </a:solidFill>
          </p:spPr>
          <p:txBody>
            <a:bodyPr wrap="none" rtlCol="0">
              <a:spAutoFit/>
            </a:bodyPr>
            <a:lstStyle/>
            <a:p>
              <a:pPr algn="ctr"/>
              <a:r>
                <a:rPr kumimoji="1" lang="ja-JP" altLang="en-US">
                  <a:latin typeface="UD デジタル 教科書体 NP-B" panose="02020700000000000000" pitchFamily="18" charset="-128"/>
                  <a:ea typeface="UD デジタル 教科書体 NP-B" panose="02020700000000000000" pitchFamily="18" charset="-128"/>
                </a:rPr>
                <a:t>エンド</a:t>
              </a:r>
              <a:br>
                <a:rPr kumimoji="1" lang="en-US" altLang="ja-JP">
                  <a:latin typeface="UD デジタル 教科書体 NP-B" panose="02020700000000000000" pitchFamily="18" charset="-128"/>
                  <a:ea typeface="UD デジタル 教科書体 NP-B" panose="02020700000000000000" pitchFamily="18" charset="-128"/>
                </a:rPr>
              </a:br>
              <a:r>
                <a:rPr kumimoji="1" lang="ja-JP" altLang="en-US">
                  <a:latin typeface="UD デジタル 教科書体 NP-B" panose="02020700000000000000" pitchFamily="18" charset="-128"/>
                  <a:ea typeface="UD デジタル 教科書体 NP-B" panose="02020700000000000000" pitchFamily="18" charset="-128"/>
                </a:rPr>
                <a:t>ユーザー</a:t>
              </a:r>
            </a:p>
          </p:txBody>
        </p:sp>
      </p:grpSp>
      <p:sp>
        <p:nvSpPr>
          <p:cNvPr id="26" name="TextBox 25">
            <a:extLst>
              <a:ext uri="{FF2B5EF4-FFF2-40B4-BE49-F238E27FC236}">
                <a16:creationId xmlns:a16="http://schemas.microsoft.com/office/drawing/2014/main" id="{45E93A26-06EA-FD45-F20C-223887481DD7}"/>
              </a:ext>
            </a:extLst>
          </p:cNvPr>
          <p:cNvSpPr txBox="1"/>
          <p:nvPr/>
        </p:nvSpPr>
        <p:spPr>
          <a:xfrm>
            <a:off x="488203" y="1058699"/>
            <a:ext cx="5335735" cy="1200329"/>
          </a:xfrm>
          <a:prstGeom prst="rect">
            <a:avLst/>
          </a:prstGeom>
          <a:noFill/>
        </p:spPr>
        <p:txBody>
          <a:bodyPr wrap="square" rtlCol="0">
            <a:spAutoFit/>
          </a:bodyPr>
          <a:lstStyle/>
          <a:p>
            <a:r>
              <a:rPr lang="ja-JP" altLang="en-US" sz="2400" b="1" dirty="0">
                <a:latin typeface="UD デジタル 教科書体 NP-B" panose="02020700000000000000" pitchFamily="18" charset="-128"/>
                <a:ea typeface="UD デジタル 教科書体 NP-B" panose="02020700000000000000" pitchFamily="18" charset="-128"/>
              </a:rPr>
              <a:t>エンドユーザー事業者様向け</a:t>
            </a:r>
            <a:endParaRPr lang="en-US" altLang="ja-JP" sz="2400" b="1" dirty="0">
              <a:latin typeface="UD デジタル 教科書体 NP-B" panose="02020700000000000000" pitchFamily="18" charset="-128"/>
              <a:ea typeface="UD デジタル 教科書体 NP-B" panose="02020700000000000000" pitchFamily="18" charset="-128"/>
            </a:endParaRPr>
          </a:p>
          <a:p>
            <a:r>
              <a:rPr lang="ja-JP" altLang="en-US" sz="2400" b="0" i="0">
                <a:solidFill>
                  <a:srgbClr val="000000"/>
                </a:solidFill>
                <a:effectLst/>
                <a:latin typeface="UD デジタル 教科書体 NP-R" panose="02020400000000000000" pitchFamily="18" charset="-128"/>
                <a:ea typeface="UD デジタル 教科書体 NP-R" panose="02020400000000000000" pitchFamily="18" charset="-128"/>
              </a:rPr>
              <a:t>金融、保険、都市、物流、不動産、農業、林業、公衆衛生、国際協力 </a:t>
            </a:r>
            <a:r>
              <a:rPr lang="en-US" altLang="ja-JP" sz="2400" b="0" i="0" dirty="0">
                <a:solidFill>
                  <a:srgbClr val="000000"/>
                </a:solidFill>
                <a:effectLst/>
                <a:latin typeface="UD デジタル 教科書体 NP-R" panose="02020400000000000000" pitchFamily="18" charset="-128"/>
                <a:ea typeface="UD デジタル 教科書体 NP-R" panose="02020400000000000000" pitchFamily="18" charset="-128"/>
              </a:rPr>
              <a:t>etc.</a:t>
            </a:r>
            <a:endParaRPr lang="en-US" sz="2400" b="1" dirty="0">
              <a:latin typeface="UD デジタル 教科書体 NP-R" panose="02020400000000000000" pitchFamily="18" charset="-128"/>
              <a:ea typeface="UD デジタル 教科書体 NP-R" panose="02020400000000000000" pitchFamily="18" charset="-128"/>
            </a:endParaRPr>
          </a:p>
        </p:txBody>
      </p:sp>
      <p:cxnSp>
        <p:nvCxnSpPr>
          <p:cNvPr id="29" name="直線矢印コネクタ 16">
            <a:extLst>
              <a:ext uri="{FF2B5EF4-FFF2-40B4-BE49-F238E27FC236}">
                <a16:creationId xmlns:a16="http://schemas.microsoft.com/office/drawing/2014/main" id="{EF142B8B-A72D-C837-5425-9CB65D5E68E3}"/>
              </a:ext>
            </a:extLst>
          </p:cNvPr>
          <p:cNvCxnSpPr>
            <a:cxnSpLocks/>
          </p:cNvCxnSpPr>
          <p:nvPr/>
        </p:nvCxnSpPr>
        <p:spPr>
          <a:xfrm flipH="1">
            <a:off x="2126722" y="2738362"/>
            <a:ext cx="12600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27">
            <a:extLst>
              <a:ext uri="{FF2B5EF4-FFF2-40B4-BE49-F238E27FC236}">
                <a16:creationId xmlns:a16="http://schemas.microsoft.com/office/drawing/2014/main" id="{801E2908-B916-D6C2-196E-79E8AF1FEEFE}"/>
              </a:ext>
            </a:extLst>
          </p:cNvPr>
          <p:cNvSpPr txBox="1"/>
          <p:nvPr/>
        </p:nvSpPr>
        <p:spPr>
          <a:xfrm>
            <a:off x="1985062" y="2263635"/>
            <a:ext cx="1543321" cy="461665"/>
          </a:xfrm>
          <a:prstGeom prst="rect">
            <a:avLst/>
          </a:prstGeom>
          <a:noFill/>
        </p:spPr>
        <p:txBody>
          <a:bodyPr wrap="square" rtlCol="0">
            <a:spAutoFit/>
          </a:bodyPr>
          <a:lstStyle/>
          <a:p>
            <a:pPr algn="ctr"/>
            <a:r>
              <a:rPr kumimoji="1" lang="ja-JP" altLang="en-US" sz="2400">
                <a:latin typeface="UD デジタル 教科書体 NP-R" panose="02020400000000000000" pitchFamily="18" charset="-128"/>
                <a:ea typeface="UD デジタル 教科書体 NP-R" panose="02020400000000000000" pitchFamily="18" charset="-128"/>
              </a:rPr>
              <a:t>講座提供</a:t>
            </a:r>
          </a:p>
        </p:txBody>
      </p:sp>
      <p:cxnSp>
        <p:nvCxnSpPr>
          <p:cNvPr id="33" name="直線矢印コネクタ 16">
            <a:extLst>
              <a:ext uri="{FF2B5EF4-FFF2-40B4-BE49-F238E27FC236}">
                <a16:creationId xmlns:a16="http://schemas.microsoft.com/office/drawing/2014/main" id="{6CAA58C0-3C12-B63D-E108-25A9410FD420}"/>
              </a:ext>
            </a:extLst>
          </p:cNvPr>
          <p:cNvCxnSpPr>
            <a:cxnSpLocks/>
          </p:cNvCxnSpPr>
          <p:nvPr/>
        </p:nvCxnSpPr>
        <p:spPr>
          <a:xfrm>
            <a:off x="2126722" y="3167599"/>
            <a:ext cx="12600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5" name="テキスト ボックス 27">
            <a:extLst>
              <a:ext uri="{FF2B5EF4-FFF2-40B4-BE49-F238E27FC236}">
                <a16:creationId xmlns:a16="http://schemas.microsoft.com/office/drawing/2014/main" id="{023432FA-E51C-3960-CA50-A69783B25845}"/>
              </a:ext>
            </a:extLst>
          </p:cNvPr>
          <p:cNvSpPr txBox="1"/>
          <p:nvPr/>
        </p:nvSpPr>
        <p:spPr>
          <a:xfrm>
            <a:off x="1985062" y="3180964"/>
            <a:ext cx="1543321" cy="830997"/>
          </a:xfrm>
          <a:prstGeom prst="rect">
            <a:avLst/>
          </a:prstGeom>
          <a:noFill/>
        </p:spPr>
        <p:txBody>
          <a:bodyPr wrap="square" rtlCol="0">
            <a:spAutoFit/>
          </a:bodyPr>
          <a:lstStyle/>
          <a:p>
            <a:pPr algn="ctr"/>
            <a:r>
              <a:rPr kumimoji="1" lang="ja-JP" altLang="en-US" sz="2400">
                <a:latin typeface="UD デジタル 教科書体 NP-R" panose="02020400000000000000" pitchFamily="18" charset="-128"/>
                <a:ea typeface="UD デジタル 教科書体 NP-R" panose="02020400000000000000" pitchFamily="18" charset="-128"/>
              </a:rPr>
              <a:t>講座料</a:t>
            </a:r>
            <a:endParaRPr kumimoji="1" lang="en-US" altLang="ja-JP" sz="2400">
              <a:latin typeface="UD デジタル 教科書体 NP-R" panose="02020400000000000000" pitchFamily="18" charset="-128"/>
              <a:ea typeface="UD デジタル 教科書体 NP-R" panose="02020400000000000000" pitchFamily="18" charset="-128"/>
            </a:endParaRPr>
          </a:p>
          <a:p>
            <a:pPr algn="ctr"/>
            <a:r>
              <a:rPr kumimoji="1" lang="ja-JP" altLang="en-US" sz="2400">
                <a:latin typeface="UD デジタル 教科書体 NP-R" panose="02020400000000000000" pitchFamily="18" charset="-128"/>
                <a:ea typeface="UD デジタル 教科書体 NP-R" panose="02020400000000000000" pitchFamily="18" charset="-128"/>
              </a:rPr>
              <a:t>お支払い</a:t>
            </a:r>
          </a:p>
        </p:txBody>
      </p:sp>
      <p:graphicFrame>
        <p:nvGraphicFramePr>
          <p:cNvPr id="43" name="Table 42">
            <a:extLst>
              <a:ext uri="{FF2B5EF4-FFF2-40B4-BE49-F238E27FC236}">
                <a16:creationId xmlns:a16="http://schemas.microsoft.com/office/drawing/2014/main" id="{F44B44E1-5F87-50DA-699B-2EA3E0AF4746}"/>
              </a:ext>
            </a:extLst>
          </p:cNvPr>
          <p:cNvGraphicFramePr>
            <a:graphicFrameLocks noGrp="1"/>
          </p:cNvGraphicFramePr>
          <p:nvPr>
            <p:extLst>
              <p:ext uri="{D42A27DB-BD31-4B8C-83A1-F6EECF244321}">
                <p14:modId xmlns:p14="http://schemas.microsoft.com/office/powerpoint/2010/main" val="3632292258"/>
              </p:ext>
            </p:extLst>
          </p:nvPr>
        </p:nvGraphicFramePr>
        <p:xfrm>
          <a:off x="314669" y="4158135"/>
          <a:ext cx="5554574" cy="2194560"/>
        </p:xfrm>
        <a:graphic>
          <a:graphicData uri="http://schemas.openxmlformats.org/drawingml/2006/table">
            <a:tbl>
              <a:tblPr firstRow="1" bandRow="1">
                <a:tableStyleId>{5C22544A-7EE6-4342-B048-85BDC9FD1C3A}</a:tableStyleId>
              </a:tblPr>
              <a:tblGrid>
                <a:gridCol w="2291080">
                  <a:extLst>
                    <a:ext uri="{9D8B030D-6E8A-4147-A177-3AD203B41FA5}">
                      <a16:colId xmlns:a16="http://schemas.microsoft.com/office/drawing/2014/main" val="1742246330"/>
                    </a:ext>
                  </a:extLst>
                </a:gridCol>
                <a:gridCol w="1508760">
                  <a:extLst>
                    <a:ext uri="{9D8B030D-6E8A-4147-A177-3AD203B41FA5}">
                      <a16:colId xmlns:a16="http://schemas.microsoft.com/office/drawing/2014/main" val="2505223107"/>
                    </a:ext>
                  </a:extLst>
                </a:gridCol>
                <a:gridCol w="1754734">
                  <a:extLst>
                    <a:ext uri="{9D8B030D-6E8A-4147-A177-3AD203B41FA5}">
                      <a16:colId xmlns:a16="http://schemas.microsoft.com/office/drawing/2014/main" val="3756852588"/>
                    </a:ext>
                  </a:extLst>
                </a:gridCol>
              </a:tblGrid>
              <a:tr h="0">
                <a:tc>
                  <a:txBody>
                    <a:bodyPr/>
                    <a:lstStyle/>
                    <a:p>
                      <a:r>
                        <a:rPr lang="ja-JP" altLang="en-US" sz="2000">
                          <a:latin typeface="UD デジタル 教科書体 NP-R" panose="02020400000000000000" pitchFamily="18" charset="-128"/>
                          <a:ea typeface="UD デジタル 教科書体 NP-R" panose="02020400000000000000" pitchFamily="18" charset="-128"/>
                        </a:rPr>
                        <a:t>実施内容</a:t>
                      </a:r>
                      <a:endParaRPr lang="en-US" sz="2000">
                        <a:latin typeface="UD デジタル 教科書体 NP-R" panose="02020400000000000000" pitchFamily="18" charset="-128"/>
                        <a:ea typeface="UD デジタル 教科書体 NP-R" panose="02020400000000000000" pitchFamily="18" charset="-128"/>
                      </a:endParaRPr>
                    </a:p>
                  </a:txBody>
                  <a:tcPr/>
                </a:tc>
                <a:tc>
                  <a:txBody>
                    <a:bodyPr/>
                    <a:lstStyle/>
                    <a:p>
                      <a:r>
                        <a:rPr lang="ja-JP" altLang="en-US" sz="2000">
                          <a:latin typeface="UD デジタル 教科書体 NP-R" panose="02020400000000000000" pitchFamily="18" charset="-128"/>
                          <a:ea typeface="UD デジタル 教科書体 NP-R" panose="02020400000000000000" pitchFamily="18" charset="-128"/>
                        </a:rPr>
                        <a:t>受講生数</a:t>
                      </a:r>
                      <a:endParaRPr lang="en-US" sz="2000">
                        <a:latin typeface="UD デジタル 教科書体 NP-R" panose="02020400000000000000" pitchFamily="18" charset="-128"/>
                        <a:ea typeface="UD デジタル 教科書体 NP-R" panose="02020400000000000000" pitchFamily="18" charset="-128"/>
                      </a:endParaRPr>
                    </a:p>
                  </a:txBody>
                  <a:tcPr/>
                </a:tc>
                <a:tc>
                  <a:txBody>
                    <a:bodyPr/>
                    <a:lstStyle/>
                    <a:p>
                      <a:r>
                        <a:rPr lang="ja-JP" altLang="en-US" sz="2000">
                          <a:latin typeface="UD デジタル 教科書体 NP-R" panose="02020400000000000000" pitchFamily="18" charset="-128"/>
                          <a:ea typeface="UD デジタル 教科書体 NP-R" panose="02020400000000000000" pitchFamily="18" charset="-128"/>
                        </a:rPr>
                        <a:t>講座料概算</a:t>
                      </a:r>
                      <a:endParaRPr lang="en-US" sz="2000">
                        <a:latin typeface="UD デジタル 教科書体 NP-R" panose="02020400000000000000" pitchFamily="18" charset="-128"/>
                        <a:ea typeface="UD デジタル 教科書体 NP-R" panose="02020400000000000000" pitchFamily="18" charset="-128"/>
                      </a:endParaRPr>
                    </a:p>
                  </a:txBody>
                  <a:tcPr/>
                </a:tc>
                <a:extLst>
                  <a:ext uri="{0D108BD9-81ED-4DB2-BD59-A6C34878D82A}">
                    <a16:rowId xmlns:a16="http://schemas.microsoft.com/office/drawing/2014/main" val="4006567541"/>
                  </a:ext>
                </a:extLst>
              </a:tr>
              <a:tr h="370840">
                <a:tc>
                  <a:txBody>
                    <a:bodyPr/>
                    <a:lstStyle/>
                    <a:p>
                      <a:r>
                        <a:rPr lang="ja-JP" altLang="en-US" sz="2000">
                          <a:latin typeface="UD デジタル 教科書体 NP-R" panose="02020400000000000000" pitchFamily="18" charset="-128"/>
                          <a:ea typeface="UD デジタル 教科書体 NP-R" panose="02020400000000000000" pitchFamily="18" charset="-128"/>
                        </a:rPr>
                        <a:t>フルコース７日間</a:t>
                      </a:r>
                      <a:endParaRPr lang="en-US" sz="2000">
                        <a:latin typeface="UD デジタル 教科書体 NP-R" panose="02020400000000000000" pitchFamily="18" charset="-128"/>
                        <a:ea typeface="UD デジタル 教科書体 NP-R" panose="02020400000000000000" pitchFamily="18" charset="-128"/>
                      </a:endParaRPr>
                    </a:p>
                  </a:txBody>
                  <a:tcPr/>
                </a:tc>
                <a:tc>
                  <a:txBody>
                    <a:bodyPr/>
                    <a:lstStyle/>
                    <a:p>
                      <a:r>
                        <a:rPr lang="en-US" sz="2000">
                          <a:latin typeface="UD デジタル 教科書体 NP-R" panose="02020400000000000000" pitchFamily="18" charset="-128"/>
                          <a:ea typeface="UD デジタル 教科書体 NP-R" panose="02020400000000000000" pitchFamily="18" charset="-128"/>
                        </a:rPr>
                        <a:t>20</a:t>
                      </a:r>
                      <a:r>
                        <a:rPr lang="ja-JP" altLang="en-US" sz="2000">
                          <a:latin typeface="UD デジタル 教科書体 NP-R" panose="02020400000000000000" pitchFamily="18" charset="-128"/>
                          <a:ea typeface="UD デジタル 教科書体 NP-R" panose="02020400000000000000" pitchFamily="18" charset="-128"/>
                        </a:rPr>
                        <a:t>名程度</a:t>
                      </a:r>
                      <a:endParaRPr lang="en-US" sz="2000">
                        <a:latin typeface="UD デジタル 教科書体 NP-R" panose="02020400000000000000" pitchFamily="18" charset="-128"/>
                        <a:ea typeface="UD デジタル 教科書体 NP-R" panose="02020400000000000000" pitchFamily="18" charset="-128"/>
                      </a:endParaRPr>
                    </a:p>
                  </a:txBody>
                  <a:tcPr/>
                </a:tc>
                <a:tc>
                  <a:txBody>
                    <a:bodyPr/>
                    <a:lstStyle/>
                    <a:p>
                      <a:r>
                        <a:rPr lang="en-US" altLang="ja-JP" sz="2000">
                          <a:latin typeface="UD デジタル 教科書体 NP-R" panose="02020400000000000000" pitchFamily="18" charset="-128"/>
                          <a:ea typeface="UD デジタル 教科書体 NP-R" panose="02020400000000000000" pitchFamily="18" charset="-128"/>
                        </a:rPr>
                        <a:t>200</a:t>
                      </a:r>
                      <a:r>
                        <a:rPr lang="ja-JP" altLang="en-US" sz="2000">
                          <a:latin typeface="UD デジタル 教科書体 NP-R" panose="02020400000000000000" pitchFamily="18" charset="-128"/>
                          <a:ea typeface="UD デジタル 教科書体 NP-R" panose="02020400000000000000" pitchFamily="18" charset="-128"/>
                        </a:rPr>
                        <a:t>万円</a:t>
                      </a:r>
                      <a:endParaRPr lang="en-US" sz="2000">
                        <a:latin typeface="UD デジタル 教科書体 NP-R" panose="02020400000000000000" pitchFamily="18" charset="-128"/>
                        <a:ea typeface="UD デジタル 教科書体 NP-R" panose="02020400000000000000" pitchFamily="18" charset="-128"/>
                      </a:endParaRPr>
                    </a:p>
                  </a:txBody>
                  <a:tcPr/>
                </a:tc>
                <a:extLst>
                  <a:ext uri="{0D108BD9-81ED-4DB2-BD59-A6C34878D82A}">
                    <a16:rowId xmlns:a16="http://schemas.microsoft.com/office/drawing/2014/main" val="1338884313"/>
                  </a:ext>
                </a:extLst>
              </a:tr>
              <a:tr h="370840">
                <a:tc>
                  <a:txBody>
                    <a:bodyPr/>
                    <a:lstStyle/>
                    <a:p>
                      <a:r>
                        <a:rPr lang="ja-JP" altLang="en-US" sz="2000">
                          <a:latin typeface="UD デジタル 教科書体 NP-R" panose="02020400000000000000" pitchFamily="18" charset="-128"/>
                          <a:ea typeface="UD デジタル 教科書体 NP-R" panose="02020400000000000000" pitchFamily="18" charset="-128"/>
                        </a:rPr>
                        <a:t>講座＆演習１日間</a:t>
                      </a:r>
                      <a:endParaRPr lang="en-US" sz="2000">
                        <a:latin typeface="UD デジタル 教科書体 NP-R" panose="02020400000000000000" pitchFamily="18" charset="-128"/>
                        <a:ea typeface="UD デジタル 教科書体 NP-R" panose="02020400000000000000" pitchFamily="18" charset="-128"/>
                      </a:endParaRPr>
                    </a:p>
                  </a:txBody>
                  <a:tcPr anchor="ctr"/>
                </a:tc>
                <a:tc>
                  <a:txBody>
                    <a:bodyPr/>
                    <a:lstStyle/>
                    <a:p>
                      <a:r>
                        <a:rPr lang="en-US" sz="2000">
                          <a:latin typeface="UD デジタル 教科書体 NP-R" panose="02020400000000000000" pitchFamily="18" charset="-128"/>
                          <a:ea typeface="UD デジタル 教科書体 NP-R" panose="02020400000000000000" pitchFamily="18" charset="-128"/>
                        </a:rPr>
                        <a:t>20</a:t>
                      </a:r>
                      <a:r>
                        <a:rPr lang="ja-JP" altLang="en-US" sz="2000">
                          <a:latin typeface="UD デジタル 教科書体 NP-R" panose="02020400000000000000" pitchFamily="18" charset="-128"/>
                          <a:ea typeface="UD デジタル 教科書体 NP-R" panose="02020400000000000000" pitchFamily="18" charset="-128"/>
                        </a:rPr>
                        <a:t>名程度</a:t>
                      </a:r>
                      <a:endParaRPr lang="en-US" sz="2000">
                        <a:latin typeface="UD デジタル 教科書体 NP-R" panose="02020400000000000000" pitchFamily="18" charset="-128"/>
                        <a:ea typeface="UD デジタル 教科書体 NP-R" panose="02020400000000000000" pitchFamily="18" charset="-128"/>
                      </a:endParaRPr>
                    </a:p>
                  </a:txBody>
                  <a:tcPr anchor="ctr"/>
                </a:tc>
                <a:tc>
                  <a:txBody>
                    <a:bodyPr/>
                    <a:lstStyle/>
                    <a:p>
                      <a:r>
                        <a:rPr lang="en-US" altLang="ja-JP" sz="2000">
                          <a:latin typeface="UD デジタル 教科書体 NP-R" panose="02020400000000000000" pitchFamily="18" charset="-128"/>
                          <a:ea typeface="UD デジタル 教科書体 NP-R" panose="02020400000000000000" pitchFamily="18" charset="-128"/>
                        </a:rPr>
                        <a:t>30</a:t>
                      </a:r>
                      <a:r>
                        <a:rPr lang="ja-JP" altLang="en-US" sz="2000">
                          <a:latin typeface="UD デジタル 教科書体 NP-R" panose="02020400000000000000" pitchFamily="18" charset="-128"/>
                          <a:ea typeface="UD デジタル 教科書体 NP-R" panose="02020400000000000000" pitchFamily="18" charset="-128"/>
                        </a:rPr>
                        <a:t>万円</a:t>
                      </a:r>
                      <a:br>
                        <a:rPr lang="en-US" altLang="ja-JP" sz="2000">
                          <a:latin typeface="UD デジタル 教科書体 NP-R" panose="02020400000000000000" pitchFamily="18" charset="-128"/>
                          <a:ea typeface="UD デジタル 教科書体 NP-R" panose="02020400000000000000" pitchFamily="18" charset="-128"/>
                        </a:rPr>
                      </a:br>
                      <a:r>
                        <a:rPr lang="ja-JP" altLang="en-US" sz="2000">
                          <a:latin typeface="UD デジタル 教科書体 NP-R" panose="02020400000000000000" pitchFamily="18" charset="-128"/>
                          <a:ea typeface="UD デジタル 教科書体 NP-R" panose="02020400000000000000" pitchFamily="18" charset="-128"/>
                        </a:rPr>
                        <a:t>＋演習作成費</a:t>
                      </a:r>
                      <a:endParaRPr lang="en-US" sz="2000">
                        <a:latin typeface="UD デジタル 教科書体 NP-R" panose="02020400000000000000" pitchFamily="18" charset="-128"/>
                        <a:ea typeface="UD デジタル 教科書体 NP-R" panose="02020400000000000000" pitchFamily="18" charset="-128"/>
                      </a:endParaRPr>
                    </a:p>
                  </a:txBody>
                  <a:tcPr/>
                </a:tc>
                <a:extLst>
                  <a:ext uri="{0D108BD9-81ED-4DB2-BD59-A6C34878D82A}">
                    <a16:rowId xmlns:a16="http://schemas.microsoft.com/office/drawing/2014/main" val="4280200705"/>
                  </a:ext>
                </a:extLst>
              </a:tr>
              <a:tr h="370840">
                <a:tc>
                  <a:txBody>
                    <a:bodyPr/>
                    <a:lstStyle/>
                    <a:p>
                      <a:r>
                        <a:rPr lang="ja-JP" altLang="en-US" sz="2000">
                          <a:latin typeface="UD デジタル 教科書体 NP-R" panose="02020400000000000000" pitchFamily="18" charset="-128"/>
                          <a:ea typeface="UD デジタル 教科書体 NP-R" panose="02020400000000000000" pitchFamily="18" charset="-128"/>
                        </a:rPr>
                        <a:t>講義＆演習２時間</a:t>
                      </a:r>
                      <a:endParaRPr lang="en-US" sz="2000">
                        <a:latin typeface="UD デジタル 教科書体 NP-R" panose="02020400000000000000" pitchFamily="18" charset="-128"/>
                        <a:ea typeface="UD デジタル 教科書体 NP-R" panose="02020400000000000000" pitchFamily="18" charset="-128"/>
                      </a:endParaRPr>
                    </a:p>
                  </a:txBody>
                  <a:tcPr anchor="ctr"/>
                </a:tc>
                <a:tc>
                  <a:txBody>
                    <a:bodyPr/>
                    <a:lstStyle/>
                    <a:p>
                      <a:r>
                        <a:rPr lang="en-US" altLang="ja-JP" sz="2000">
                          <a:latin typeface="UD デジタル 教科書体 NP-R" panose="02020400000000000000" pitchFamily="18" charset="-128"/>
                          <a:ea typeface="UD デジタル 教科書体 NP-R" panose="02020400000000000000" pitchFamily="18" charset="-128"/>
                        </a:rPr>
                        <a:t>20</a:t>
                      </a:r>
                      <a:r>
                        <a:rPr lang="ja-JP" altLang="en-US" sz="2000">
                          <a:latin typeface="UD デジタル 教科書体 NP-R" panose="02020400000000000000" pitchFamily="18" charset="-128"/>
                          <a:ea typeface="UD デジタル 教科書体 NP-R" panose="02020400000000000000" pitchFamily="18" charset="-128"/>
                        </a:rPr>
                        <a:t>名程度</a:t>
                      </a:r>
                      <a:endParaRPr lang="en-US" sz="2000">
                        <a:latin typeface="UD デジタル 教科書体 NP-R" panose="02020400000000000000" pitchFamily="18" charset="-128"/>
                        <a:ea typeface="UD デジタル 教科書体 NP-R" panose="02020400000000000000" pitchFamily="18" charset="-128"/>
                      </a:endParaRPr>
                    </a:p>
                  </a:txBody>
                  <a:tcPr anchor="ctr"/>
                </a:tc>
                <a:tc>
                  <a:txBody>
                    <a:bodyPr/>
                    <a:lstStyle/>
                    <a:p>
                      <a:r>
                        <a:rPr lang="en-US" sz="2000">
                          <a:latin typeface="UD デジタル 教科書体 NP-R" panose="02020400000000000000" pitchFamily="18" charset="-128"/>
                          <a:ea typeface="UD デジタル 教科書体 NP-R" panose="02020400000000000000" pitchFamily="18" charset="-128"/>
                        </a:rPr>
                        <a:t>10</a:t>
                      </a:r>
                      <a:r>
                        <a:rPr lang="ja-JP" altLang="en-US" sz="2000">
                          <a:latin typeface="UD デジタル 教科書体 NP-R" panose="02020400000000000000" pitchFamily="18" charset="-128"/>
                          <a:ea typeface="UD デジタル 教科書体 NP-R" panose="02020400000000000000" pitchFamily="18" charset="-128"/>
                        </a:rPr>
                        <a:t>万円</a:t>
                      </a:r>
                      <a:br>
                        <a:rPr lang="en-US" altLang="ja-JP" sz="2000">
                          <a:latin typeface="UD デジタル 教科書体 NP-R" panose="02020400000000000000" pitchFamily="18" charset="-128"/>
                          <a:ea typeface="UD デジタル 教科書体 NP-R" panose="02020400000000000000" pitchFamily="18" charset="-128"/>
                        </a:rPr>
                      </a:br>
                      <a:r>
                        <a:rPr lang="ja-JP" altLang="en-US" sz="2000">
                          <a:latin typeface="UD デジタル 教科書体 NP-R" panose="02020400000000000000" pitchFamily="18" charset="-128"/>
                          <a:ea typeface="UD デジタル 教科書体 NP-R" panose="02020400000000000000" pitchFamily="18" charset="-128"/>
                        </a:rPr>
                        <a:t>＋演習作成費</a:t>
                      </a:r>
                      <a:endParaRPr lang="en-US" sz="2000">
                        <a:latin typeface="UD デジタル 教科書体 NP-R" panose="02020400000000000000" pitchFamily="18" charset="-128"/>
                        <a:ea typeface="UD デジタル 教科書体 NP-R" panose="02020400000000000000" pitchFamily="18" charset="-128"/>
                      </a:endParaRPr>
                    </a:p>
                  </a:txBody>
                  <a:tcPr/>
                </a:tc>
                <a:extLst>
                  <a:ext uri="{0D108BD9-81ED-4DB2-BD59-A6C34878D82A}">
                    <a16:rowId xmlns:a16="http://schemas.microsoft.com/office/drawing/2014/main" val="3360321555"/>
                  </a:ext>
                </a:extLst>
              </a:tr>
            </a:tbl>
          </a:graphicData>
        </a:graphic>
      </p:graphicFrame>
      <p:cxnSp>
        <p:nvCxnSpPr>
          <p:cNvPr id="27" name="直線矢印コネクタ 16">
            <a:extLst>
              <a:ext uri="{FF2B5EF4-FFF2-40B4-BE49-F238E27FC236}">
                <a16:creationId xmlns:a16="http://schemas.microsoft.com/office/drawing/2014/main" id="{B08903AC-863F-499D-9B79-6A5333B8C386}"/>
              </a:ext>
            </a:extLst>
          </p:cNvPr>
          <p:cNvCxnSpPr>
            <a:cxnSpLocks/>
          </p:cNvCxnSpPr>
          <p:nvPr/>
        </p:nvCxnSpPr>
        <p:spPr>
          <a:xfrm>
            <a:off x="7610901" y="3908674"/>
            <a:ext cx="839114" cy="173796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1" name="テキスト ボックス 27">
            <a:extLst>
              <a:ext uri="{FF2B5EF4-FFF2-40B4-BE49-F238E27FC236}">
                <a16:creationId xmlns:a16="http://schemas.microsoft.com/office/drawing/2014/main" id="{C63DE22D-E0FE-8056-BFDD-366195BFCCA0}"/>
              </a:ext>
            </a:extLst>
          </p:cNvPr>
          <p:cNvSpPr txBox="1"/>
          <p:nvPr/>
        </p:nvSpPr>
        <p:spPr>
          <a:xfrm>
            <a:off x="7966119" y="4339160"/>
            <a:ext cx="1215901"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2000">
                <a:latin typeface="UD デジタル 教科書体 NP-R" panose="02020400000000000000" pitchFamily="18" charset="-128"/>
                <a:ea typeface="UD デジタル 教科書体 NP-R" panose="02020400000000000000" pitchFamily="18" charset="-128"/>
              </a:rPr>
              <a:t>講座料等</a:t>
            </a:r>
            <a:endParaRPr kumimoji="1" lang="en-US" altLang="ja-JP" sz="2000">
              <a:latin typeface="UD デジタル 教科書体 NP-R" panose="02020400000000000000" pitchFamily="18" charset="-128"/>
              <a:ea typeface="UD デジタル 教科書体 NP-R" panose="02020400000000000000" pitchFamily="18" charset="-128"/>
            </a:endParaRPr>
          </a:p>
          <a:p>
            <a:r>
              <a:rPr kumimoji="1" lang="ja-JP" altLang="en-US" sz="2000">
                <a:latin typeface="UD デジタル 教科書体 NP-R" panose="02020400000000000000" pitchFamily="18" charset="-128"/>
                <a:ea typeface="UD デジタル 教科書体 NP-R" panose="02020400000000000000" pitchFamily="18" charset="-128"/>
              </a:rPr>
              <a:t>お支払い</a:t>
            </a:r>
            <a:endParaRPr kumimoji="1" lang="en-US" altLang="ja-JP" sz="2000">
              <a:latin typeface="UD デジタル 教科書体 NP-R" panose="02020400000000000000" pitchFamily="18" charset="-128"/>
              <a:ea typeface="UD デジタル 教科書体 NP-R" panose="02020400000000000000" pitchFamily="18" charset="-128"/>
            </a:endParaRPr>
          </a:p>
        </p:txBody>
      </p:sp>
      <p:cxnSp>
        <p:nvCxnSpPr>
          <p:cNvPr id="38" name="Straight Connector 37">
            <a:extLst>
              <a:ext uri="{FF2B5EF4-FFF2-40B4-BE49-F238E27FC236}">
                <a16:creationId xmlns:a16="http://schemas.microsoft.com/office/drawing/2014/main" id="{2C6C888A-40A9-3AB8-9132-9B46F5EC6C5E}"/>
              </a:ext>
            </a:extLst>
          </p:cNvPr>
          <p:cNvCxnSpPr/>
          <p:nvPr/>
        </p:nvCxnSpPr>
        <p:spPr>
          <a:xfrm>
            <a:off x="6050507" y="423081"/>
            <a:ext cx="0" cy="3948752"/>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150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6" grpId="0" animBg="1"/>
      <p:bldP spid="18" grpId="0" animBg="1"/>
      <p:bldP spid="19" grpId="0"/>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85927-07A9-990E-E9DD-4E5C54E6592E}"/>
              </a:ext>
            </a:extLst>
          </p:cNvPr>
          <p:cNvSpPr>
            <a:spLocks noGrp="1"/>
          </p:cNvSpPr>
          <p:nvPr>
            <p:ph type="title"/>
          </p:nvPr>
        </p:nvSpPr>
        <p:spPr>
          <a:xfrm>
            <a:off x="838200" y="139251"/>
            <a:ext cx="9899622" cy="944793"/>
          </a:xfrm>
        </p:spPr>
        <p:txBody>
          <a:bodyPr>
            <a:normAutofit/>
          </a:bodyPr>
          <a:lstStyle/>
          <a:p>
            <a:r>
              <a:rPr lang="ja-JP" altLang="en-US"/>
              <a:t>代表的な協業実績 株式会社パスコ様</a:t>
            </a:r>
            <a:endParaRPr lang="en-US"/>
          </a:p>
        </p:txBody>
      </p:sp>
      <p:sp>
        <p:nvSpPr>
          <p:cNvPr id="5" name="TextBox 4">
            <a:extLst>
              <a:ext uri="{FF2B5EF4-FFF2-40B4-BE49-F238E27FC236}">
                <a16:creationId xmlns:a16="http://schemas.microsoft.com/office/drawing/2014/main" id="{37465A69-AB52-967F-B140-1185BEA19070}"/>
              </a:ext>
            </a:extLst>
          </p:cNvPr>
          <p:cNvSpPr txBox="1"/>
          <p:nvPr/>
        </p:nvSpPr>
        <p:spPr>
          <a:xfrm>
            <a:off x="346879" y="979409"/>
            <a:ext cx="9065527" cy="1200329"/>
          </a:xfrm>
          <a:prstGeom prst="rect">
            <a:avLst/>
          </a:prstGeom>
          <a:noFill/>
        </p:spPr>
        <p:txBody>
          <a:bodyPr wrap="square">
            <a:spAutoFit/>
          </a:bodyPr>
          <a:lstStyle/>
          <a:p>
            <a:r>
              <a:rPr lang="ja-JP" altLang="en-US" sz="2400">
                <a:latin typeface="UD デジタル 教科書体 NP-R" panose="02020400000000000000" pitchFamily="18" charset="-128"/>
                <a:ea typeface="UD デジタル 教科書体 NP-R" panose="02020400000000000000" pitchFamily="18" charset="-128"/>
              </a:rPr>
              <a:t>衛星データ販売促進の一環としてタイ政府機関における人材育成プログラムを実施。相手機関の</a:t>
            </a:r>
            <a:r>
              <a:rPr lang="ja-JP" altLang="en-US" sz="2400" u="sng">
                <a:latin typeface="UD デジタル 教科書体 NP-R" panose="02020400000000000000" pitchFamily="18" charset="-128"/>
                <a:ea typeface="UD デジタル 教科書体 NP-R" panose="02020400000000000000" pitchFamily="18" charset="-128"/>
              </a:rPr>
              <a:t>業務課題における衛星データ</a:t>
            </a:r>
            <a:br>
              <a:rPr lang="en-US" altLang="ja-JP" sz="2400" u="sng">
                <a:latin typeface="UD デジタル 教科書体 NP-R" panose="02020400000000000000" pitchFamily="18" charset="-128"/>
                <a:ea typeface="UD デジタル 教科書体 NP-R" panose="02020400000000000000" pitchFamily="18" charset="-128"/>
              </a:rPr>
            </a:br>
            <a:r>
              <a:rPr lang="ja-JP" altLang="en-US" sz="2400" b="1" u="sng">
                <a:latin typeface="UD デジタル 教科書体 NP-R" panose="02020400000000000000" pitchFamily="18" charset="-128"/>
                <a:ea typeface="UD デジタル 教科書体 NP-R" panose="02020400000000000000" pitchFamily="18" charset="-128"/>
              </a:rPr>
              <a:t>ソリューションの在り方</a:t>
            </a:r>
            <a:r>
              <a:rPr lang="ja-JP" altLang="en-US" sz="2400" u="sng">
                <a:latin typeface="UD デジタル 教科書体 NP-R" panose="02020400000000000000" pitchFamily="18" charset="-128"/>
                <a:ea typeface="UD デジタル 教科書体 NP-R" panose="02020400000000000000" pitchFamily="18" charset="-128"/>
              </a:rPr>
              <a:t>を具体化</a:t>
            </a:r>
            <a:r>
              <a:rPr lang="ja-JP" altLang="en-US" sz="2400">
                <a:latin typeface="UD デジタル 教科書体 NP-R" panose="02020400000000000000" pitchFamily="18" charset="-128"/>
                <a:ea typeface="UD デジタル 教科書体 NP-R" panose="02020400000000000000" pitchFamily="18" charset="-128"/>
              </a:rPr>
              <a:t>し共通理解を促進。</a:t>
            </a:r>
            <a:endParaRPr lang="en-US" sz="2400">
              <a:latin typeface="UD デジタル 教科書体 NP-R" panose="02020400000000000000" pitchFamily="18" charset="-128"/>
              <a:ea typeface="UD デジタル 教科書体 NP-R" panose="02020400000000000000" pitchFamily="18" charset="-128"/>
            </a:endParaRPr>
          </a:p>
        </p:txBody>
      </p:sp>
      <p:pic>
        <p:nvPicPr>
          <p:cNvPr id="6" name="Picture 5">
            <a:extLst>
              <a:ext uri="{FF2B5EF4-FFF2-40B4-BE49-F238E27FC236}">
                <a16:creationId xmlns:a16="http://schemas.microsoft.com/office/drawing/2014/main" id="{45DD8FB6-7DB2-5DAE-BA0D-A0524AD457B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950" y="2658195"/>
            <a:ext cx="3310722" cy="1831744"/>
          </a:xfrm>
          <a:prstGeom prst="rect">
            <a:avLst/>
          </a:prstGeom>
          <a:ln/>
        </p:spPr>
        <p:style>
          <a:lnRef idx="2">
            <a:schemeClr val="dk1"/>
          </a:lnRef>
          <a:fillRef idx="1">
            <a:schemeClr val="lt1"/>
          </a:fillRef>
          <a:effectRef idx="0">
            <a:schemeClr val="dk1"/>
          </a:effectRef>
          <a:fontRef idx="minor">
            <a:schemeClr val="dk1"/>
          </a:fontRef>
        </p:style>
      </p:pic>
      <p:sp>
        <p:nvSpPr>
          <p:cNvPr id="7" name="TextBox 6">
            <a:extLst>
              <a:ext uri="{FF2B5EF4-FFF2-40B4-BE49-F238E27FC236}">
                <a16:creationId xmlns:a16="http://schemas.microsoft.com/office/drawing/2014/main" id="{F466A8D3-ED90-B098-1E73-67BBE6B7248E}"/>
              </a:ext>
            </a:extLst>
          </p:cNvPr>
          <p:cNvSpPr txBox="1"/>
          <p:nvPr/>
        </p:nvSpPr>
        <p:spPr>
          <a:xfrm>
            <a:off x="208558" y="4494947"/>
            <a:ext cx="3317114"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2000">
                <a:latin typeface="UD デジタル 教科書体 NP-R" panose="02020400000000000000" pitchFamily="18" charset="-128"/>
                <a:ea typeface="UD デジタル 教科書体 NP-R" panose="02020400000000000000" pitchFamily="18" charset="-128"/>
              </a:rPr>
              <a:t>コロナ禍には現地専門家と連携しオンラインでも実施</a:t>
            </a:r>
            <a:endParaRPr lang="en-US" sz="2000">
              <a:latin typeface="UD デジタル 教科書体 NP-R" panose="02020400000000000000" pitchFamily="18" charset="-128"/>
              <a:ea typeface="UD デジタル 教科書体 NP-R" panose="02020400000000000000" pitchFamily="18" charset="-128"/>
            </a:endParaRPr>
          </a:p>
        </p:txBody>
      </p:sp>
      <p:sp>
        <p:nvSpPr>
          <p:cNvPr id="10" name="TextBox 9">
            <a:extLst>
              <a:ext uri="{FF2B5EF4-FFF2-40B4-BE49-F238E27FC236}">
                <a16:creationId xmlns:a16="http://schemas.microsoft.com/office/drawing/2014/main" id="{BC00A2E3-4DD9-F9B4-EBFF-0DCE2729F456}"/>
              </a:ext>
            </a:extLst>
          </p:cNvPr>
          <p:cNvSpPr txBox="1"/>
          <p:nvPr/>
        </p:nvSpPr>
        <p:spPr>
          <a:xfrm>
            <a:off x="941694" y="5321108"/>
            <a:ext cx="2885797" cy="110799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2200">
                <a:latin typeface="UD デジタル 教科書体 NP-R" panose="02020400000000000000" pitchFamily="18" charset="-128"/>
                <a:ea typeface="UD デジタル 教科書体 NP-R" panose="02020400000000000000" pitchFamily="18" charset="-128"/>
              </a:rPr>
              <a:t>パスコ社が扱う衛星データ製品を使ったデータ解析演習</a:t>
            </a:r>
            <a:endParaRPr lang="en-US" sz="2200">
              <a:latin typeface="UD デジタル 教科書体 NP-R" panose="02020400000000000000" pitchFamily="18" charset="-128"/>
              <a:ea typeface="UD デジタル 教科書体 NP-R" panose="02020400000000000000" pitchFamily="18" charset="-128"/>
            </a:endParaRPr>
          </a:p>
        </p:txBody>
      </p:sp>
      <p:pic>
        <p:nvPicPr>
          <p:cNvPr id="14" name="Picture 13">
            <a:extLst>
              <a:ext uri="{FF2B5EF4-FFF2-40B4-BE49-F238E27FC236}">
                <a16:creationId xmlns:a16="http://schemas.microsoft.com/office/drawing/2014/main" id="{AD159E11-E0B1-F7F6-454F-71197579FD48}"/>
              </a:ext>
            </a:extLst>
          </p:cNvPr>
          <p:cNvPicPr>
            <a:picLocks noChangeAspect="1"/>
          </p:cNvPicPr>
          <p:nvPr/>
        </p:nvPicPr>
        <p:blipFill>
          <a:blip r:embed="rId3"/>
          <a:srcRect l="11121" t="9287" r="10691" b="10514"/>
          <a:stretch/>
        </p:blipFill>
        <p:spPr>
          <a:xfrm>
            <a:off x="3682620" y="2658195"/>
            <a:ext cx="2838393" cy="3766867"/>
          </a:xfrm>
          <a:prstGeom prst="rect">
            <a:avLst/>
          </a:prstGeom>
        </p:spPr>
        <p:style>
          <a:lnRef idx="2">
            <a:schemeClr val="dk1"/>
          </a:lnRef>
          <a:fillRef idx="1">
            <a:schemeClr val="lt1"/>
          </a:fillRef>
          <a:effectRef idx="0">
            <a:schemeClr val="dk1"/>
          </a:effectRef>
          <a:fontRef idx="minor">
            <a:schemeClr val="dk1"/>
          </a:fontRef>
        </p:style>
      </p:pic>
      <p:pic>
        <p:nvPicPr>
          <p:cNvPr id="15" name="図 5" descr="屋内, 天井, テーブル, 部屋 が含まれている画像&#10;&#10;自動的に生成された説明">
            <a:extLst>
              <a:ext uri="{FF2B5EF4-FFF2-40B4-BE49-F238E27FC236}">
                <a16:creationId xmlns:a16="http://schemas.microsoft.com/office/drawing/2014/main" id="{A5A3BD99-8F1F-5E94-262E-FC438C6DB7A9}"/>
              </a:ext>
            </a:extLst>
          </p:cNvPr>
          <p:cNvPicPr>
            <a:picLocks noChangeAspect="1"/>
          </p:cNvPicPr>
          <p:nvPr/>
        </p:nvPicPr>
        <p:blipFill>
          <a:blip r:embed="rId4">
            <a:extLst>
              <a:ext uri="{28A0092B-C50C-407E-A947-70E740481C1C}">
                <a14:useLocalDpi xmlns:a14="http://schemas.microsoft.com/office/drawing/2010/main" val="0"/>
              </a:ext>
            </a:extLst>
          </a:blip>
          <a:srcRect l="7095" t="36448" r="9081" b="7908"/>
          <a:stretch/>
        </p:blipFill>
        <p:spPr>
          <a:xfrm>
            <a:off x="6850833" y="3111417"/>
            <a:ext cx="2965692" cy="1482295"/>
          </a:xfrm>
          <a:prstGeom prst="rect">
            <a:avLst/>
          </a:prstGeom>
        </p:spPr>
        <p:style>
          <a:lnRef idx="2">
            <a:schemeClr val="dk1"/>
          </a:lnRef>
          <a:fillRef idx="1">
            <a:schemeClr val="lt1"/>
          </a:fillRef>
          <a:effectRef idx="0">
            <a:schemeClr val="dk1"/>
          </a:effectRef>
          <a:fontRef idx="minor">
            <a:schemeClr val="dk1"/>
          </a:fontRef>
        </p:style>
      </p:pic>
      <p:sp>
        <p:nvSpPr>
          <p:cNvPr id="17" name="TextBox 16">
            <a:extLst>
              <a:ext uri="{FF2B5EF4-FFF2-40B4-BE49-F238E27FC236}">
                <a16:creationId xmlns:a16="http://schemas.microsoft.com/office/drawing/2014/main" id="{0690F010-073E-616A-AA0F-728F01F82ACF}"/>
              </a:ext>
            </a:extLst>
          </p:cNvPr>
          <p:cNvSpPr txBox="1"/>
          <p:nvPr/>
        </p:nvSpPr>
        <p:spPr>
          <a:xfrm>
            <a:off x="201761" y="2279258"/>
            <a:ext cx="2169184" cy="369332"/>
          </a:xfrm>
          <a:prstGeom prst="rect">
            <a:avLst/>
          </a:prstGeom>
          <a:noFill/>
        </p:spPr>
        <p:txBody>
          <a:bodyPr wrap="none" rtlCol="0">
            <a:spAutoFit/>
          </a:bodyPr>
          <a:lstStyle/>
          <a:p>
            <a:r>
              <a:rPr lang="ja-JP" altLang="en-US" b="1">
                <a:latin typeface="UD デジタル 教科書体 NP-R" panose="02020400000000000000" pitchFamily="18" charset="-128"/>
                <a:ea typeface="UD デジタル 教科書体 NP-R" panose="02020400000000000000" pitchFamily="18" charset="-128"/>
              </a:rPr>
              <a:t>第１回</a:t>
            </a:r>
            <a:r>
              <a:rPr lang="en-US" altLang="ja-JP" b="1">
                <a:latin typeface="UD デジタル 教科書体 NP-R" panose="02020400000000000000" pitchFamily="18" charset="-128"/>
                <a:ea typeface="UD デジタル 教科書体 NP-R" panose="02020400000000000000" pitchFamily="18" charset="-128"/>
              </a:rPr>
              <a:t> 2022</a:t>
            </a:r>
            <a:r>
              <a:rPr lang="ja-JP" altLang="en-US" b="1">
                <a:latin typeface="UD デジタル 教科書体 NP-R" panose="02020400000000000000" pitchFamily="18" charset="-128"/>
                <a:ea typeface="UD デジタル 教科書体 NP-R" panose="02020400000000000000" pitchFamily="18" charset="-128"/>
              </a:rPr>
              <a:t>年</a:t>
            </a:r>
            <a:r>
              <a:rPr lang="en-US" altLang="ja-JP" b="1">
                <a:latin typeface="UD デジタル 教科書体 NP-R" panose="02020400000000000000" pitchFamily="18" charset="-128"/>
                <a:ea typeface="UD デジタル 教科書体 NP-R" panose="02020400000000000000" pitchFamily="18" charset="-128"/>
              </a:rPr>
              <a:t>1</a:t>
            </a:r>
            <a:r>
              <a:rPr lang="ja-JP" altLang="en-US" b="1">
                <a:latin typeface="UD デジタル 教科書体 NP-R" panose="02020400000000000000" pitchFamily="18" charset="-128"/>
                <a:ea typeface="UD デジタル 教科書体 NP-R" panose="02020400000000000000" pitchFamily="18" charset="-128"/>
              </a:rPr>
              <a:t>月</a:t>
            </a:r>
            <a:endParaRPr lang="en-US" b="1">
              <a:latin typeface="UD デジタル 教科書体 NP-R" panose="02020400000000000000" pitchFamily="18" charset="-128"/>
              <a:ea typeface="UD デジタル 教科書体 NP-R" panose="02020400000000000000" pitchFamily="18" charset="-128"/>
            </a:endParaRPr>
          </a:p>
        </p:txBody>
      </p:sp>
      <p:sp>
        <p:nvSpPr>
          <p:cNvPr id="18" name="TextBox 17">
            <a:extLst>
              <a:ext uri="{FF2B5EF4-FFF2-40B4-BE49-F238E27FC236}">
                <a16:creationId xmlns:a16="http://schemas.microsoft.com/office/drawing/2014/main" id="{8BCC2D56-01B8-BA04-A112-0113E87FAB90}"/>
              </a:ext>
            </a:extLst>
          </p:cNvPr>
          <p:cNvSpPr txBox="1"/>
          <p:nvPr/>
        </p:nvSpPr>
        <p:spPr>
          <a:xfrm>
            <a:off x="6677961" y="2279258"/>
            <a:ext cx="2169184" cy="369332"/>
          </a:xfrm>
          <a:prstGeom prst="rect">
            <a:avLst/>
          </a:prstGeom>
          <a:noFill/>
        </p:spPr>
        <p:txBody>
          <a:bodyPr wrap="none" rtlCol="0">
            <a:spAutoFit/>
          </a:bodyPr>
          <a:lstStyle/>
          <a:p>
            <a:r>
              <a:rPr lang="ja-JP" altLang="en-US" b="1">
                <a:latin typeface="UD デジタル 教科書体 NP-R" panose="02020400000000000000" pitchFamily="18" charset="-128"/>
                <a:ea typeface="UD デジタル 教科書体 NP-R" panose="02020400000000000000" pitchFamily="18" charset="-128"/>
              </a:rPr>
              <a:t>第２回</a:t>
            </a:r>
            <a:r>
              <a:rPr lang="en-US" altLang="ja-JP" b="1">
                <a:latin typeface="UD デジタル 教科書体 NP-R" panose="02020400000000000000" pitchFamily="18" charset="-128"/>
                <a:ea typeface="UD デジタル 教科書体 NP-R" panose="02020400000000000000" pitchFamily="18" charset="-128"/>
              </a:rPr>
              <a:t> 2023</a:t>
            </a:r>
            <a:r>
              <a:rPr lang="ja-JP" altLang="en-US" b="1">
                <a:latin typeface="UD デジタル 教科書体 NP-R" panose="02020400000000000000" pitchFamily="18" charset="-128"/>
                <a:ea typeface="UD デジタル 教科書体 NP-R" panose="02020400000000000000" pitchFamily="18" charset="-128"/>
              </a:rPr>
              <a:t>年</a:t>
            </a:r>
            <a:r>
              <a:rPr lang="en-US" altLang="ja-JP" b="1">
                <a:latin typeface="UD デジタル 教科書体 NP-R" panose="02020400000000000000" pitchFamily="18" charset="-128"/>
                <a:ea typeface="UD デジタル 教科書体 NP-R" panose="02020400000000000000" pitchFamily="18" charset="-128"/>
              </a:rPr>
              <a:t>5</a:t>
            </a:r>
            <a:r>
              <a:rPr lang="ja-JP" altLang="en-US" b="1">
                <a:latin typeface="UD デジタル 教科書体 NP-R" panose="02020400000000000000" pitchFamily="18" charset="-128"/>
                <a:ea typeface="UD デジタル 教科書体 NP-R" panose="02020400000000000000" pitchFamily="18" charset="-128"/>
              </a:rPr>
              <a:t>月</a:t>
            </a:r>
            <a:endParaRPr lang="en-US" b="1">
              <a:latin typeface="UD デジタル 教科書体 NP-R" panose="02020400000000000000" pitchFamily="18" charset="-128"/>
              <a:ea typeface="UD デジタル 教科書体 NP-R" panose="02020400000000000000" pitchFamily="18" charset="-128"/>
            </a:endParaRPr>
          </a:p>
        </p:txBody>
      </p:sp>
      <p:sp>
        <p:nvSpPr>
          <p:cNvPr id="19" name="TextBox 18">
            <a:extLst>
              <a:ext uri="{FF2B5EF4-FFF2-40B4-BE49-F238E27FC236}">
                <a16:creationId xmlns:a16="http://schemas.microsoft.com/office/drawing/2014/main" id="{E274EA5F-FBEB-F681-52B6-CA066432A437}"/>
              </a:ext>
            </a:extLst>
          </p:cNvPr>
          <p:cNvSpPr txBox="1"/>
          <p:nvPr/>
        </p:nvSpPr>
        <p:spPr>
          <a:xfrm>
            <a:off x="6846284" y="2695610"/>
            <a:ext cx="2965692"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2000">
                <a:latin typeface="UD デジタル 教科書体 NP-R" panose="02020400000000000000" pitchFamily="18" charset="-128"/>
                <a:ea typeface="UD デジタル 教科書体 NP-R" panose="02020400000000000000" pitchFamily="18" charset="-128"/>
              </a:rPr>
              <a:t>現地専門家による講義</a:t>
            </a:r>
            <a:endParaRPr lang="en-US" sz="2000">
              <a:latin typeface="UD デジタル 教科書体 NP-R" panose="02020400000000000000" pitchFamily="18" charset="-128"/>
              <a:ea typeface="UD デジタル 教科書体 NP-R" panose="02020400000000000000" pitchFamily="18" charset="-128"/>
            </a:endParaRPr>
          </a:p>
        </p:txBody>
      </p:sp>
      <p:pic>
        <p:nvPicPr>
          <p:cNvPr id="20" name="図 5">
            <a:extLst>
              <a:ext uri="{FF2B5EF4-FFF2-40B4-BE49-F238E27FC236}">
                <a16:creationId xmlns:a16="http://schemas.microsoft.com/office/drawing/2014/main" id="{5B0DB4F2-17D3-9B8D-F3C2-53C742F47B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7755" y="2238217"/>
            <a:ext cx="1939160" cy="2377793"/>
          </a:xfrm>
          <a:prstGeom prst="rect">
            <a:avLst/>
          </a:prstGeom>
        </p:spPr>
        <p:style>
          <a:lnRef idx="2">
            <a:schemeClr val="dk1"/>
          </a:lnRef>
          <a:fillRef idx="1">
            <a:schemeClr val="lt1"/>
          </a:fillRef>
          <a:effectRef idx="0">
            <a:schemeClr val="dk1"/>
          </a:effectRef>
          <a:fontRef idx="minor">
            <a:schemeClr val="dk1"/>
          </a:fontRef>
        </p:style>
      </p:pic>
      <p:sp>
        <p:nvSpPr>
          <p:cNvPr id="21" name="TextBox 20">
            <a:extLst>
              <a:ext uri="{FF2B5EF4-FFF2-40B4-BE49-F238E27FC236}">
                <a16:creationId xmlns:a16="http://schemas.microsoft.com/office/drawing/2014/main" id="{D4C38826-122E-5677-437C-58C2F368A753}"/>
              </a:ext>
            </a:extLst>
          </p:cNvPr>
          <p:cNvSpPr txBox="1"/>
          <p:nvPr/>
        </p:nvSpPr>
        <p:spPr>
          <a:xfrm>
            <a:off x="9943783" y="1509792"/>
            <a:ext cx="1977833"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2000">
                <a:latin typeface="UD デジタル 教科書体 NP-R" panose="02020400000000000000" pitchFamily="18" charset="-128"/>
                <a:ea typeface="UD デジタル 教科書体 NP-R" panose="02020400000000000000" pitchFamily="18" charset="-128"/>
              </a:rPr>
              <a:t>業務に再利用が可能な演習教材</a:t>
            </a:r>
            <a:endParaRPr lang="en-US" sz="2000">
              <a:latin typeface="UD デジタル 教科書体 NP-R" panose="02020400000000000000" pitchFamily="18" charset="-128"/>
              <a:ea typeface="UD デジタル 教科書体 NP-R" panose="02020400000000000000" pitchFamily="18" charset="-128"/>
            </a:endParaRPr>
          </a:p>
        </p:txBody>
      </p:sp>
      <p:pic>
        <p:nvPicPr>
          <p:cNvPr id="23" name="Picture 22">
            <a:extLst>
              <a:ext uri="{FF2B5EF4-FFF2-40B4-BE49-F238E27FC236}">
                <a16:creationId xmlns:a16="http://schemas.microsoft.com/office/drawing/2014/main" id="{E927C80B-AF40-91DA-E2F4-7779A076BF53}"/>
              </a:ext>
            </a:extLst>
          </p:cNvPr>
          <p:cNvPicPr>
            <a:picLocks noChangeAspect="1"/>
          </p:cNvPicPr>
          <p:nvPr/>
        </p:nvPicPr>
        <p:blipFill>
          <a:blip r:embed="rId6"/>
          <a:srcRect t="25077"/>
          <a:stretch/>
        </p:blipFill>
        <p:spPr>
          <a:xfrm>
            <a:off x="9565488" y="5110027"/>
            <a:ext cx="2306190" cy="1291453"/>
          </a:xfrm>
          <a:prstGeom prst="rect">
            <a:avLst/>
          </a:prstGeom>
        </p:spPr>
      </p:pic>
      <p:pic>
        <p:nvPicPr>
          <p:cNvPr id="26" name="図 7" descr="人, 男, 屋内, 立つ が含まれている画像&#10;&#10;自動的に生成された説明">
            <a:extLst>
              <a:ext uri="{FF2B5EF4-FFF2-40B4-BE49-F238E27FC236}">
                <a16:creationId xmlns:a16="http://schemas.microsoft.com/office/drawing/2014/main" id="{030BA1A1-B20C-D3AF-F7BE-44FD351D42F4}"/>
              </a:ext>
            </a:extLst>
          </p:cNvPr>
          <p:cNvPicPr>
            <a:picLocks noChangeAspect="1"/>
          </p:cNvPicPr>
          <p:nvPr/>
        </p:nvPicPr>
        <p:blipFill>
          <a:blip r:embed="rId7">
            <a:extLst>
              <a:ext uri="{28A0092B-C50C-407E-A947-70E740481C1C}">
                <a14:useLocalDpi xmlns:a14="http://schemas.microsoft.com/office/drawing/2010/main" val="0"/>
              </a:ext>
            </a:extLst>
          </a:blip>
          <a:srcRect l="3344" t="23786" r="10426" b="20495"/>
          <a:stretch/>
        </p:blipFill>
        <p:spPr>
          <a:xfrm>
            <a:off x="6905884" y="5110027"/>
            <a:ext cx="2654489" cy="1291453"/>
          </a:xfrm>
          <a:prstGeom prst="rect">
            <a:avLst/>
          </a:prstGeom>
        </p:spPr>
      </p:pic>
      <p:sp>
        <p:nvSpPr>
          <p:cNvPr id="27" name="TextBox 26">
            <a:extLst>
              <a:ext uri="{FF2B5EF4-FFF2-40B4-BE49-F238E27FC236}">
                <a16:creationId xmlns:a16="http://schemas.microsoft.com/office/drawing/2014/main" id="{BE5F8DAB-9032-7F64-FED1-DB0ECFBD946B}"/>
              </a:ext>
            </a:extLst>
          </p:cNvPr>
          <p:cNvSpPr txBox="1"/>
          <p:nvPr/>
        </p:nvSpPr>
        <p:spPr>
          <a:xfrm>
            <a:off x="6753368" y="4701631"/>
            <a:ext cx="5315802"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2000">
                <a:latin typeface="UD デジタル 教科書体 NP-R" panose="02020400000000000000" pitchFamily="18" charset="-128"/>
                <a:ea typeface="UD デジタル 教科書体 NP-R" panose="02020400000000000000" pitchFamily="18" charset="-128"/>
              </a:rPr>
              <a:t>新しい知識･技能の業務活用を促すｱｲﾃﾞｱｿﾝ</a:t>
            </a:r>
            <a:endParaRPr lang="en-US" sz="2000">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56804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C8374-573B-4B58-831D-A9E23B82C058}"/>
              </a:ext>
            </a:extLst>
          </p:cNvPr>
          <p:cNvSpPr>
            <a:spLocks noGrp="1"/>
          </p:cNvSpPr>
          <p:nvPr>
            <p:ph type="title"/>
          </p:nvPr>
        </p:nvSpPr>
        <p:spPr/>
        <p:txBody>
          <a:bodyPr/>
          <a:lstStyle/>
          <a:p>
            <a:r>
              <a:rPr lang="ja-JP" altLang="en-US"/>
              <a:t>今後の事業展開</a:t>
            </a:r>
            <a:endParaRPr lang="en-US"/>
          </a:p>
        </p:txBody>
      </p:sp>
      <p:sp>
        <p:nvSpPr>
          <p:cNvPr id="3" name="Content Placeholder 2">
            <a:extLst>
              <a:ext uri="{FF2B5EF4-FFF2-40B4-BE49-F238E27FC236}">
                <a16:creationId xmlns:a16="http://schemas.microsoft.com/office/drawing/2014/main" id="{721FE301-766B-8811-8325-73E98E3DD0D2}"/>
              </a:ext>
            </a:extLst>
          </p:cNvPr>
          <p:cNvSpPr>
            <a:spLocks noGrp="1"/>
          </p:cNvSpPr>
          <p:nvPr>
            <p:ph idx="1"/>
          </p:nvPr>
        </p:nvSpPr>
        <p:spPr/>
        <p:txBody>
          <a:bodyPr>
            <a:normAutofit/>
          </a:bodyPr>
          <a:lstStyle/>
          <a:p>
            <a:r>
              <a:rPr lang="ja-JP" altLang="en-US" u="sng" dirty="0"/>
              <a:t>衛星データ・</a:t>
            </a:r>
            <a:r>
              <a:rPr lang="en-US" altLang="ja-JP" u="sng" dirty="0"/>
              <a:t>G</a:t>
            </a:r>
            <a:r>
              <a:rPr lang="ja-JP" altLang="en-US" u="sng" dirty="0"/>
              <a:t>空間・</a:t>
            </a:r>
            <a:r>
              <a:rPr lang="en-US" altLang="ja-JP" u="sng" dirty="0"/>
              <a:t>AI</a:t>
            </a:r>
            <a:r>
              <a:rPr lang="ja-JP" altLang="en-US" u="sng" dirty="0"/>
              <a:t>導入による</a:t>
            </a:r>
            <a:r>
              <a:rPr lang="en-US" altLang="ja-JP" u="sng" dirty="0"/>
              <a:t>DX</a:t>
            </a:r>
            <a:r>
              <a:rPr lang="ja-JP" altLang="en-US" u="sng" dirty="0"/>
              <a:t>・業務改革・事業創造</a:t>
            </a:r>
            <a:r>
              <a:rPr lang="ja-JP" altLang="en-US" dirty="0"/>
              <a:t>に関心をもつ大企業との協業のため研究開発を進める</a:t>
            </a:r>
            <a:endParaRPr lang="en-US" altLang="ja-JP" dirty="0"/>
          </a:p>
          <a:p>
            <a:pPr lvl="1"/>
            <a:r>
              <a:rPr lang="ja-JP" altLang="en-US" dirty="0"/>
              <a:t>特に</a:t>
            </a:r>
            <a:r>
              <a:rPr lang="zh-TW" altLang="en-US" u="sng" dirty="0"/>
              <a:t>金融、保険、都市、</a:t>
            </a:r>
            <a:r>
              <a:rPr lang="ja-JP" altLang="en-US" u="sng" dirty="0"/>
              <a:t>物流</a:t>
            </a:r>
            <a:r>
              <a:rPr lang="zh-TW" altLang="en-US" u="sng" dirty="0"/>
              <a:t>、不動産、農業、林業、公衆衛生、国際協力</a:t>
            </a:r>
            <a:r>
              <a:rPr lang="ja-JP" altLang="en-US" dirty="0"/>
              <a:t>等の領域。スタートアップ企業や国際機関との協業経験を活かす。</a:t>
            </a:r>
            <a:endParaRPr lang="en-US" altLang="ja-JP" dirty="0"/>
          </a:p>
          <a:p>
            <a:pPr lvl="1"/>
            <a:r>
              <a:rPr lang="ja-JP" altLang="en-US" dirty="0"/>
              <a:t>能力開発プログラムの</a:t>
            </a:r>
            <a:r>
              <a:rPr lang="ja-JP" altLang="en-US" u="sng" dirty="0"/>
              <a:t>コンテンツ作成の自動化する生成</a:t>
            </a:r>
            <a:r>
              <a:rPr lang="en-US" altLang="ja-JP" u="sng" dirty="0"/>
              <a:t>AI</a:t>
            </a:r>
            <a:r>
              <a:rPr lang="ja-JP" altLang="en-US" dirty="0"/>
              <a:t>を開発し、世界的に膨らみ続ける衛星データ・</a:t>
            </a:r>
            <a:r>
              <a:rPr lang="en-US" altLang="ja-JP" dirty="0"/>
              <a:t>G</a:t>
            </a:r>
            <a:r>
              <a:rPr lang="ja-JP" altLang="en-US" dirty="0"/>
              <a:t>空間の利用者層に備える。</a:t>
            </a:r>
            <a:endParaRPr lang="en-US" altLang="ja-JP" dirty="0"/>
          </a:p>
          <a:p>
            <a:pPr lvl="1"/>
            <a:r>
              <a:rPr lang="ja-JP" altLang="en-US" dirty="0"/>
              <a:t>若手の研究者・大学教員を対象とする</a:t>
            </a:r>
            <a:r>
              <a:rPr lang="ja-JP" altLang="en-US" u="sng" dirty="0"/>
              <a:t>講師育成（</a:t>
            </a:r>
            <a:r>
              <a:rPr lang="en-US" altLang="ja-JP" u="sng" dirty="0"/>
              <a:t>Training of Trainers</a:t>
            </a:r>
            <a:r>
              <a:rPr lang="ja-JP" altLang="en-US" u="sng" dirty="0"/>
              <a:t>）</a:t>
            </a:r>
            <a:r>
              <a:rPr lang="ja-JP" altLang="en-US" dirty="0"/>
              <a:t>を展開。人材リポジトリを構築し、講師人材の供給を確実にする。</a:t>
            </a:r>
            <a:endParaRPr lang="en-US" altLang="ja-JP" dirty="0"/>
          </a:p>
          <a:p>
            <a:r>
              <a:rPr lang="ja-JP" altLang="en-US" dirty="0"/>
              <a:t>社会的インパクトを起こすべく</a:t>
            </a:r>
            <a:r>
              <a:rPr lang="ja-JP" altLang="en-US" u="sng" dirty="0"/>
              <a:t>教育事業を展開する企業との協業</a:t>
            </a:r>
            <a:endParaRPr lang="en-US" altLang="ja-JP" u="sng" dirty="0"/>
          </a:p>
          <a:p>
            <a:pPr lvl="1"/>
            <a:r>
              <a:rPr lang="ja-JP" altLang="en-US" u="sng" dirty="0"/>
              <a:t>高校生・大学生を対象としたハッカソンやコンテスト</a:t>
            </a:r>
            <a:r>
              <a:rPr lang="ja-JP" altLang="en-US" dirty="0"/>
              <a:t>を皮切りとして、初等教育・高等教育の支援を展開する。</a:t>
            </a:r>
            <a:endParaRPr lang="en-US" dirty="0"/>
          </a:p>
        </p:txBody>
      </p:sp>
    </p:spTree>
    <p:extLst>
      <p:ext uri="{BB962C8B-B14F-4D97-AF65-F5344CB8AC3E}">
        <p14:creationId xmlns:p14="http://schemas.microsoft.com/office/powerpoint/2010/main" val="1324623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view of the earth from space&#10;&#10;Description automatically generated">
            <a:extLst>
              <a:ext uri="{FF2B5EF4-FFF2-40B4-BE49-F238E27FC236}">
                <a16:creationId xmlns:a16="http://schemas.microsoft.com/office/drawing/2014/main" id="{CD45028C-E24C-2271-F2CD-A1B09732EC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 y="7941"/>
            <a:ext cx="12185424" cy="6857873"/>
          </a:xfrm>
          <a:prstGeom prst="rect">
            <a:avLst/>
          </a:prstGeom>
        </p:spPr>
      </p:pic>
      <p:sp>
        <p:nvSpPr>
          <p:cNvPr id="4" name="TextBox 3">
            <a:extLst>
              <a:ext uri="{FF2B5EF4-FFF2-40B4-BE49-F238E27FC236}">
                <a16:creationId xmlns:a16="http://schemas.microsoft.com/office/drawing/2014/main" id="{FB96798B-E9C4-A807-6E77-ED3F207EE3E4}"/>
              </a:ext>
            </a:extLst>
          </p:cNvPr>
          <p:cNvSpPr txBox="1"/>
          <p:nvPr/>
        </p:nvSpPr>
        <p:spPr>
          <a:xfrm>
            <a:off x="2772012" y="4838573"/>
            <a:ext cx="6647974" cy="1631216"/>
          </a:xfrm>
          <a:prstGeom prst="rect">
            <a:avLst/>
          </a:prstGeom>
          <a:noFill/>
        </p:spPr>
        <p:txBody>
          <a:bodyPr wrap="none" rtlCol="0">
            <a:spAutoFit/>
          </a:bodyPr>
          <a:lstStyle/>
          <a:p>
            <a:pPr algn="ctr"/>
            <a:r>
              <a:rPr lang="ja-JP" altLang="en-US" sz="3600">
                <a:solidFill>
                  <a:schemeClr val="bg1"/>
                </a:solidFill>
                <a:latin typeface="UD デジタル 教科書体 NP-R" panose="02020400000000000000" pitchFamily="18" charset="-128"/>
                <a:ea typeface="UD デジタル 教科書体 NP-R" panose="02020400000000000000" pitchFamily="18" charset="-128"/>
              </a:rPr>
              <a:t>専門家？　理系？</a:t>
            </a:r>
            <a:endParaRPr lang="en-US" altLang="ja-JP" sz="3600">
              <a:solidFill>
                <a:schemeClr val="bg1"/>
              </a:solidFill>
              <a:latin typeface="UD デジタル 教科書体 NP-R" panose="02020400000000000000" pitchFamily="18" charset="-128"/>
              <a:ea typeface="UD デジタル 教科書体 NP-R" panose="02020400000000000000" pitchFamily="18" charset="-128"/>
            </a:endParaRPr>
          </a:p>
          <a:p>
            <a:pPr algn="ctr"/>
            <a:r>
              <a:rPr lang="ja-JP" altLang="en-US" sz="3600">
                <a:solidFill>
                  <a:schemeClr val="bg1"/>
                </a:solidFill>
                <a:latin typeface="UD デジタル 教科書体 NP-R" panose="02020400000000000000" pitchFamily="18" charset="-128"/>
                <a:ea typeface="UD デジタル 教科書体 NP-R" panose="02020400000000000000" pitchFamily="18" charset="-128"/>
              </a:rPr>
              <a:t>いいえ、</a:t>
            </a:r>
            <a:r>
              <a:rPr lang="ja-JP" altLang="en-US" sz="3600" b="1">
                <a:solidFill>
                  <a:schemeClr val="bg1"/>
                </a:solidFill>
                <a:latin typeface="UD デジタル 教科書体 NP-R" panose="02020400000000000000" pitchFamily="18" charset="-128"/>
                <a:ea typeface="UD デジタル 教科書体 NP-R" panose="02020400000000000000" pitchFamily="18" charset="-128"/>
              </a:rPr>
              <a:t>あらゆる人</a:t>
            </a:r>
            <a:r>
              <a:rPr lang="ja-JP" altLang="en-US" sz="3600">
                <a:solidFill>
                  <a:schemeClr val="bg1"/>
                </a:solidFill>
                <a:latin typeface="UD デジタル 教科書体 NP-R" panose="02020400000000000000" pitchFamily="18" charset="-128"/>
                <a:ea typeface="UD デジタル 教科書体 NP-R" panose="02020400000000000000" pitchFamily="18" charset="-128"/>
              </a:rPr>
              <a:t>が使います</a:t>
            </a:r>
            <a:endParaRPr lang="en-US" altLang="ja-JP" sz="3600">
              <a:solidFill>
                <a:schemeClr val="bg1"/>
              </a:solidFill>
              <a:latin typeface="UD デジタル 教科書体 NP-R" panose="02020400000000000000" pitchFamily="18" charset="-128"/>
              <a:ea typeface="UD デジタル 教科書体 NP-R" panose="02020400000000000000" pitchFamily="18" charset="-128"/>
            </a:endParaRPr>
          </a:p>
          <a:p>
            <a:pPr algn="ctr"/>
            <a:r>
              <a:rPr lang="ja-JP" altLang="en-US" sz="2800" b="1">
                <a:solidFill>
                  <a:schemeClr val="bg1"/>
                </a:solidFill>
                <a:latin typeface="UD デジタル 教科書体 NP-R" panose="02020400000000000000" pitchFamily="18" charset="-128"/>
                <a:ea typeface="UD デジタル 教科書体 NP-R" panose="02020400000000000000" pitchFamily="18" charset="-128"/>
              </a:rPr>
              <a:t>ご清聴ありがとうございました</a:t>
            </a:r>
            <a:endParaRPr lang="en-US" sz="2800" b="1">
              <a:solidFill>
                <a:schemeClr val="bg1"/>
              </a:solidFill>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2734450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B983F-D77D-B202-2D2D-229ACA37CE90}"/>
              </a:ext>
            </a:extLst>
          </p:cNvPr>
          <p:cNvSpPr>
            <a:spLocks noGrp="1"/>
          </p:cNvSpPr>
          <p:nvPr>
            <p:ph type="title"/>
          </p:nvPr>
        </p:nvSpPr>
        <p:spPr/>
        <p:txBody>
          <a:bodyPr/>
          <a:lstStyle/>
          <a:p>
            <a:r>
              <a:rPr lang="en-US"/>
              <a:t>Backup</a:t>
            </a:r>
          </a:p>
        </p:txBody>
      </p:sp>
      <p:sp>
        <p:nvSpPr>
          <p:cNvPr id="3" name="Text Placeholder 2">
            <a:extLst>
              <a:ext uri="{FF2B5EF4-FFF2-40B4-BE49-F238E27FC236}">
                <a16:creationId xmlns:a16="http://schemas.microsoft.com/office/drawing/2014/main" id="{5117C06D-846E-14A1-E6DD-5DB1204F0CD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58079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45A25-596E-2BB5-7044-D6C5F3FC9839}"/>
              </a:ext>
            </a:extLst>
          </p:cNvPr>
          <p:cNvSpPr>
            <a:spLocks noGrp="1"/>
          </p:cNvSpPr>
          <p:nvPr>
            <p:ph type="title"/>
          </p:nvPr>
        </p:nvSpPr>
        <p:spPr/>
        <p:txBody>
          <a:bodyPr/>
          <a:lstStyle/>
          <a:p>
            <a:r>
              <a:rPr lang="ja-JP" altLang="en-US"/>
              <a:t>実績</a:t>
            </a:r>
            <a:endParaRPr lang="en-US"/>
          </a:p>
        </p:txBody>
      </p:sp>
      <p:graphicFrame>
        <p:nvGraphicFramePr>
          <p:cNvPr id="3" name="Table 2">
            <a:extLst>
              <a:ext uri="{FF2B5EF4-FFF2-40B4-BE49-F238E27FC236}">
                <a16:creationId xmlns:a16="http://schemas.microsoft.com/office/drawing/2014/main" id="{65DE8699-182B-05B5-9EA1-D8B5A93E164C}"/>
              </a:ext>
            </a:extLst>
          </p:cNvPr>
          <p:cNvGraphicFramePr>
            <a:graphicFrameLocks noGrp="1"/>
          </p:cNvGraphicFramePr>
          <p:nvPr>
            <p:extLst>
              <p:ext uri="{D42A27DB-BD31-4B8C-83A1-F6EECF244321}">
                <p14:modId xmlns:p14="http://schemas.microsoft.com/office/powerpoint/2010/main" val="1698233856"/>
              </p:ext>
            </p:extLst>
          </p:nvPr>
        </p:nvGraphicFramePr>
        <p:xfrm>
          <a:off x="2212383" y="1938384"/>
          <a:ext cx="8659769" cy="3659635"/>
        </p:xfrm>
        <a:graphic>
          <a:graphicData uri="http://schemas.openxmlformats.org/drawingml/2006/table">
            <a:tbl>
              <a:tblPr firstRow="1" bandRow="1">
                <a:tableStyleId>{5C22544A-7EE6-4342-B048-85BDC9FD1C3A}</a:tableStyleId>
              </a:tblPr>
              <a:tblGrid>
                <a:gridCol w="2388999">
                  <a:extLst>
                    <a:ext uri="{9D8B030D-6E8A-4147-A177-3AD203B41FA5}">
                      <a16:colId xmlns:a16="http://schemas.microsoft.com/office/drawing/2014/main" val="1974753622"/>
                    </a:ext>
                  </a:extLst>
                </a:gridCol>
                <a:gridCol w="6270770">
                  <a:extLst>
                    <a:ext uri="{9D8B030D-6E8A-4147-A177-3AD203B41FA5}">
                      <a16:colId xmlns:a16="http://schemas.microsoft.com/office/drawing/2014/main" val="732054304"/>
                    </a:ext>
                  </a:extLst>
                </a:gridCol>
              </a:tblGrid>
              <a:tr h="642115">
                <a:tc>
                  <a:txBody>
                    <a:bodyPr/>
                    <a:lstStyle/>
                    <a:p>
                      <a:r>
                        <a:rPr lang="ja-JP" altLang="en-US"/>
                        <a:t>顧客・協業相手</a:t>
                      </a:r>
                      <a:endParaRPr lang="en-US"/>
                    </a:p>
                  </a:txBody>
                  <a:tcPr/>
                </a:tc>
                <a:tc>
                  <a:txBody>
                    <a:bodyPr/>
                    <a:lstStyle/>
                    <a:p>
                      <a:r>
                        <a:rPr lang="ja-JP" altLang="en-US"/>
                        <a:t>実績等</a:t>
                      </a:r>
                      <a:endParaRPr lang="en-US"/>
                    </a:p>
                  </a:txBody>
                  <a:tcPr/>
                </a:tc>
                <a:extLst>
                  <a:ext uri="{0D108BD9-81ED-4DB2-BD59-A6C34878D82A}">
                    <a16:rowId xmlns:a16="http://schemas.microsoft.com/office/drawing/2014/main" val="725878426"/>
                  </a:ext>
                </a:extLst>
              </a:tr>
              <a:tr h="642115">
                <a:tc>
                  <a:txBody>
                    <a:bodyPr/>
                    <a:lstStyle/>
                    <a:p>
                      <a:r>
                        <a:rPr lang="ja-JP" altLang="en-US"/>
                        <a:t>株式会社パスコ様</a:t>
                      </a:r>
                      <a:endParaRPr lang="en-US"/>
                    </a:p>
                  </a:txBody>
                  <a:tcPr/>
                </a:tc>
                <a:tc>
                  <a:txBody>
                    <a:bodyPr/>
                    <a:lstStyle/>
                    <a:p>
                      <a:r>
                        <a:rPr lang="ja-JP" altLang="en-US"/>
                        <a:t>衛星データ販売促進の一環としてタイ政府機関における人材育成プログラムを実施。相手機関が本当に必要とするソリューションの在り方を具体化し共通理解を促進。</a:t>
                      </a:r>
                    </a:p>
                  </a:txBody>
                  <a:tcPr/>
                </a:tc>
                <a:extLst>
                  <a:ext uri="{0D108BD9-81ED-4DB2-BD59-A6C34878D82A}">
                    <a16:rowId xmlns:a16="http://schemas.microsoft.com/office/drawing/2014/main" val="3525514449"/>
                  </a:ext>
                </a:extLst>
              </a:tr>
              <a:tr h="642115">
                <a:tc>
                  <a:txBody>
                    <a:bodyPr/>
                    <a:lstStyle/>
                    <a:p>
                      <a:r>
                        <a:rPr lang="en-US" altLang="ja-JP"/>
                        <a:t>Space Tech Accelerator</a:t>
                      </a:r>
                      <a:r>
                        <a:rPr lang="ja-JP" altLang="en-US"/>
                        <a:t>株式会社様</a:t>
                      </a:r>
                      <a:r>
                        <a:rPr lang="en-US" altLang="ja-JP"/>
                        <a:t> </a:t>
                      </a:r>
                      <a:endParaRPr lang="en-US"/>
                    </a:p>
                  </a:txBody>
                  <a:tcPr/>
                </a:tc>
                <a:tc>
                  <a:txBody>
                    <a:bodyPr/>
                    <a:lstStyle/>
                    <a:p>
                      <a:r>
                        <a:rPr lang="ja-JP" altLang="en-US"/>
                        <a:t>豊富なネットワークに基づく衛星データビジネスを支援すべく「</a:t>
                      </a:r>
                      <a:r>
                        <a:rPr lang="ja-JP" altLang="en-US" b="1"/>
                        <a:t>今日から使える知識の詰め合わせ</a:t>
                      </a:r>
                      <a:r>
                        <a:rPr lang="ja-JP" altLang="en-US"/>
                        <a:t>」と題した講義を実施。</a:t>
                      </a:r>
                      <a:r>
                        <a:rPr lang="ja-JP" altLang="en-US" b="1"/>
                        <a:t>自立して技術的フィージビリティ評価や基本設計</a:t>
                      </a:r>
                      <a:r>
                        <a:rPr lang="ja-JP" altLang="en-US"/>
                        <a:t>が可能になった。</a:t>
                      </a:r>
                      <a:endParaRPr lang="en-US"/>
                    </a:p>
                  </a:txBody>
                  <a:tcPr/>
                </a:tc>
                <a:extLst>
                  <a:ext uri="{0D108BD9-81ED-4DB2-BD59-A6C34878D82A}">
                    <a16:rowId xmlns:a16="http://schemas.microsoft.com/office/drawing/2014/main" val="2146848799"/>
                  </a:ext>
                </a:extLst>
              </a:tr>
              <a:tr h="642115">
                <a:tc>
                  <a:txBody>
                    <a:bodyPr/>
                    <a:lstStyle/>
                    <a:p>
                      <a:r>
                        <a:rPr lang="ja-JP" altLang="en-US"/>
                        <a:t>建設コンサルタント</a:t>
                      </a:r>
                      <a:endParaRPr lang="en-US"/>
                    </a:p>
                  </a:txBody>
                  <a:tcPr/>
                </a:tc>
                <a:tc>
                  <a:txBody>
                    <a:bodyPr/>
                    <a:lstStyle/>
                    <a:p>
                      <a:r>
                        <a:rPr lang="ja-JP" altLang="en-US"/>
                        <a:t>新事業創出を目的とした社内研修にて、衛星データ利活用に関する技術インプットを分担。翌年より</a:t>
                      </a:r>
                      <a:r>
                        <a:rPr lang="ja-JP" altLang="en-US" b="1"/>
                        <a:t>衛星データに関する公的事業に応募・採択</a:t>
                      </a:r>
                      <a:r>
                        <a:rPr lang="ja-JP" altLang="en-US"/>
                        <a:t>。</a:t>
                      </a:r>
                      <a:endParaRPr lang="en-US"/>
                    </a:p>
                  </a:txBody>
                  <a:tcPr/>
                </a:tc>
                <a:extLst>
                  <a:ext uri="{0D108BD9-81ED-4DB2-BD59-A6C34878D82A}">
                    <a16:rowId xmlns:a16="http://schemas.microsoft.com/office/drawing/2014/main" val="3032467949"/>
                  </a:ext>
                </a:extLst>
              </a:tr>
            </a:tbl>
          </a:graphicData>
        </a:graphic>
      </p:graphicFrame>
    </p:spTree>
    <p:extLst>
      <p:ext uri="{BB962C8B-B14F-4D97-AF65-F5344CB8AC3E}">
        <p14:creationId xmlns:p14="http://schemas.microsoft.com/office/powerpoint/2010/main" val="1663128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3701D0-5D9A-D381-9CCB-F678F99FA779}"/>
              </a:ext>
            </a:extLst>
          </p:cNvPr>
          <p:cNvSpPr>
            <a:spLocks noGrp="1"/>
          </p:cNvSpPr>
          <p:nvPr>
            <p:ph type="title"/>
          </p:nvPr>
        </p:nvSpPr>
        <p:spPr>
          <a:xfrm>
            <a:off x="838200" y="229781"/>
            <a:ext cx="7609513" cy="944793"/>
          </a:xfrm>
        </p:spPr>
        <p:txBody>
          <a:bodyPr>
            <a:noAutofit/>
          </a:bodyPr>
          <a:lstStyle/>
          <a:p>
            <a:r>
              <a:rPr kumimoji="1" lang="en-US" altLang="ja-JP" sz="3600"/>
              <a:t>Everyone has interests in space and AI technologies, but ...</a:t>
            </a:r>
            <a:endParaRPr kumimoji="1" lang="ja-JP" altLang="en-US" sz="3600"/>
          </a:p>
        </p:txBody>
      </p:sp>
      <p:sp>
        <p:nvSpPr>
          <p:cNvPr id="14" name="思考の吹き出し: 雲形 13">
            <a:extLst>
              <a:ext uri="{FF2B5EF4-FFF2-40B4-BE49-F238E27FC236}">
                <a16:creationId xmlns:a16="http://schemas.microsoft.com/office/drawing/2014/main" id="{493EA1F4-A451-0C5A-DC3E-76834E5D1EC8}"/>
              </a:ext>
            </a:extLst>
          </p:cNvPr>
          <p:cNvSpPr/>
          <p:nvPr/>
        </p:nvSpPr>
        <p:spPr>
          <a:xfrm>
            <a:off x="8482843" y="2935209"/>
            <a:ext cx="3563748" cy="1573530"/>
          </a:xfrm>
          <a:prstGeom prst="cloudCallout">
            <a:avLst>
              <a:gd name="adj1" fmla="val -65484"/>
              <a:gd name="adj2" fmla="val 14062"/>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t>I don’t have time and money to learn so many subjects</a:t>
            </a:r>
            <a:endParaRPr kumimoji="1" lang="ja-JP" altLang="en-US"/>
          </a:p>
        </p:txBody>
      </p:sp>
      <p:sp>
        <p:nvSpPr>
          <p:cNvPr id="15" name="思考の吹き出し: 雲形 14">
            <a:extLst>
              <a:ext uri="{FF2B5EF4-FFF2-40B4-BE49-F238E27FC236}">
                <a16:creationId xmlns:a16="http://schemas.microsoft.com/office/drawing/2014/main" id="{52F115D3-4779-AFED-C352-D956854639B3}"/>
              </a:ext>
            </a:extLst>
          </p:cNvPr>
          <p:cNvSpPr/>
          <p:nvPr/>
        </p:nvSpPr>
        <p:spPr>
          <a:xfrm>
            <a:off x="7002458" y="977889"/>
            <a:ext cx="3656479" cy="1797084"/>
          </a:xfrm>
          <a:prstGeom prst="cloudCallout">
            <a:avLst>
              <a:gd name="adj1" fmla="val -29819"/>
              <a:gd name="adj2" fmla="val 86118"/>
            </a:avLst>
          </a:prstGeom>
        </p:spPr>
        <p:style>
          <a:lnRef idx="2">
            <a:schemeClr val="dk1"/>
          </a:lnRef>
          <a:fillRef idx="1">
            <a:schemeClr val="lt1"/>
          </a:fillRef>
          <a:effectRef idx="0">
            <a:schemeClr val="dk1"/>
          </a:effectRef>
          <a:fontRef idx="minor">
            <a:schemeClr val="dk1"/>
          </a:fontRef>
        </p:style>
        <p:txBody>
          <a:bodyPr lIns="36000" rIns="0" rtlCol="0" anchor="ctr"/>
          <a:lstStyle/>
          <a:p>
            <a:pPr algn="ctr"/>
            <a:r>
              <a:rPr kumimoji="1" lang="en-US" altLang="ja-JP"/>
              <a:t>I have interests in the technologies, but I don’t know how to make it</a:t>
            </a:r>
            <a:endParaRPr kumimoji="1" lang="ja-JP" altLang="en-US"/>
          </a:p>
        </p:txBody>
      </p:sp>
      <p:sp>
        <p:nvSpPr>
          <p:cNvPr id="16" name="思考の吹き出し: 雲形 15">
            <a:extLst>
              <a:ext uri="{FF2B5EF4-FFF2-40B4-BE49-F238E27FC236}">
                <a16:creationId xmlns:a16="http://schemas.microsoft.com/office/drawing/2014/main" id="{B9DB073D-7292-524F-BBE7-51622BE798AA}"/>
              </a:ext>
            </a:extLst>
          </p:cNvPr>
          <p:cNvSpPr/>
          <p:nvPr/>
        </p:nvSpPr>
        <p:spPr>
          <a:xfrm>
            <a:off x="8216860" y="4870386"/>
            <a:ext cx="3796176" cy="1573530"/>
          </a:xfrm>
          <a:prstGeom prst="cloudCallout">
            <a:avLst>
              <a:gd name="adj1" fmla="val -53986"/>
              <a:gd name="adj2" fmla="val -7664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t>I could not specify what benefits in my operation.</a:t>
            </a:r>
            <a:endParaRPr kumimoji="1" lang="ja-JP" altLang="en-US"/>
          </a:p>
        </p:txBody>
      </p:sp>
      <p:grpSp>
        <p:nvGrpSpPr>
          <p:cNvPr id="22" name="グループ化 21">
            <a:extLst>
              <a:ext uri="{FF2B5EF4-FFF2-40B4-BE49-F238E27FC236}">
                <a16:creationId xmlns:a16="http://schemas.microsoft.com/office/drawing/2014/main" id="{B85ADE17-201B-89F0-C629-B120D5F32102}"/>
              </a:ext>
            </a:extLst>
          </p:cNvPr>
          <p:cNvGrpSpPr/>
          <p:nvPr/>
        </p:nvGrpSpPr>
        <p:grpSpPr>
          <a:xfrm>
            <a:off x="2733868" y="2179991"/>
            <a:ext cx="1800000" cy="3902022"/>
            <a:chOff x="3323070" y="1694296"/>
            <a:chExt cx="1800000" cy="4320000"/>
          </a:xfrm>
        </p:grpSpPr>
        <p:sp>
          <p:nvSpPr>
            <p:cNvPr id="8" name="円柱 7">
              <a:extLst>
                <a:ext uri="{FF2B5EF4-FFF2-40B4-BE49-F238E27FC236}">
                  <a16:creationId xmlns:a16="http://schemas.microsoft.com/office/drawing/2014/main" id="{8AF12B3F-C44D-0D2B-223A-C96C29B72C58}"/>
                </a:ext>
              </a:extLst>
            </p:cNvPr>
            <p:cNvSpPr/>
            <p:nvPr/>
          </p:nvSpPr>
          <p:spPr>
            <a:xfrm rot="5400000">
              <a:off x="2063070" y="2954296"/>
              <a:ext cx="4320000" cy="1800000"/>
            </a:xfrm>
            <a:prstGeom prst="can">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3102F218-9AB2-7F19-4967-51CD5C59F252}"/>
                </a:ext>
              </a:extLst>
            </p:cNvPr>
            <p:cNvSpPr txBox="1"/>
            <p:nvPr/>
          </p:nvSpPr>
          <p:spPr>
            <a:xfrm>
              <a:off x="3422591" y="4491990"/>
              <a:ext cx="1299210" cy="715565"/>
            </a:xfrm>
            <a:prstGeom prst="rect">
              <a:avLst/>
            </a:prstGeom>
            <a:noFill/>
          </p:spPr>
          <p:txBody>
            <a:bodyPr wrap="square" rtlCol="0">
              <a:spAutoFit/>
            </a:bodyPr>
            <a:lstStyle/>
            <a:p>
              <a:r>
                <a:rPr kumimoji="1" lang="en-US" altLang="ja-JP"/>
                <a:t>Image recognition</a:t>
              </a:r>
            </a:p>
          </p:txBody>
        </p:sp>
        <p:sp>
          <p:nvSpPr>
            <p:cNvPr id="12" name="テキスト ボックス 11">
              <a:extLst>
                <a:ext uri="{FF2B5EF4-FFF2-40B4-BE49-F238E27FC236}">
                  <a16:creationId xmlns:a16="http://schemas.microsoft.com/office/drawing/2014/main" id="{BFB57AD4-4ECA-AA98-532F-BDF9ED583FCD}"/>
                </a:ext>
              </a:extLst>
            </p:cNvPr>
            <p:cNvSpPr txBox="1"/>
            <p:nvPr/>
          </p:nvSpPr>
          <p:spPr>
            <a:xfrm>
              <a:off x="3422591" y="3531131"/>
              <a:ext cx="1299210" cy="715565"/>
            </a:xfrm>
            <a:prstGeom prst="rect">
              <a:avLst/>
            </a:prstGeom>
            <a:noFill/>
          </p:spPr>
          <p:txBody>
            <a:bodyPr wrap="square" rtlCol="0">
              <a:spAutoFit/>
            </a:bodyPr>
            <a:lstStyle/>
            <a:p>
              <a:r>
                <a:rPr kumimoji="1" lang="en-US" altLang="ja-JP"/>
                <a:t>Pattern recognition</a:t>
              </a:r>
            </a:p>
          </p:txBody>
        </p:sp>
        <p:sp>
          <p:nvSpPr>
            <p:cNvPr id="17" name="テキスト ボックス 16">
              <a:extLst>
                <a:ext uri="{FF2B5EF4-FFF2-40B4-BE49-F238E27FC236}">
                  <a16:creationId xmlns:a16="http://schemas.microsoft.com/office/drawing/2014/main" id="{A97EC8F2-4184-9D48-8F95-88FC105CDD0D}"/>
                </a:ext>
              </a:extLst>
            </p:cNvPr>
            <p:cNvSpPr txBox="1"/>
            <p:nvPr/>
          </p:nvSpPr>
          <p:spPr>
            <a:xfrm>
              <a:off x="3422591" y="2605873"/>
              <a:ext cx="1299210" cy="715565"/>
            </a:xfrm>
            <a:prstGeom prst="rect">
              <a:avLst/>
            </a:prstGeom>
            <a:noFill/>
          </p:spPr>
          <p:txBody>
            <a:bodyPr wrap="square" rtlCol="0">
              <a:spAutoFit/>
            </a:bodyPr>
            <a:lstStyle/>
            <a:p>
              <a:r>
                <a:rPr kumimoji="1" lang="en-US" altLang="ja-JP"/>
                <a:t>Machine learning</a:t>
              </a:r>
            </a:p>
          </p:txBody>
        </p:sp>
      </p:grpSp>
      <p:grpSp>
        <p:nvGrpSpPr>
          <p:cNvPr id="21" name="グループ化 20">
            <a:extLst>
              <a:ext uri="{FF2B5EF4-FFF2-40B4-BE49-F238E27FC236}">
                <a16:creationId xmlns:a16="http://schemas.microsoft.com/office/drawing/2014/main" id="{35F196F9-E5B5-2255-F54C-8A6AA6A63947}"/>
              </a:ext>
            </a:extLst>
          </p:cNvPr>
          <p:cNvGrpSpPr/>
          <p:nvPr/>
        </p:nvGrpSpPr>
        <p:grpSpPr>
          <a:xfrm>
            <a:off x="741251" y="2179991"/>
            <a:ext cx="1800000" cy="3902022"/>
            <a:chOff x="934200" y="1978661"/>
            <a:chExt cx="1800000" cy="4320000"/>
          </a:xfrm>
        </p:grpSpPr>
        <p:sp>
          <p:nvSpPr>
            <p:cNvPr id="5" name="円柱 4">
              <a:extLst>
                <a:ext uri="{FF2B5EF4-FFF2-40B4-BE49-F238E27FC236}">
                  <a16:creationId xmlns:a16="http://schemas.microsoft.com/office/drawing/2014/main" id="{F25D38C0-3EE1-6C77-4F2B-EF1E22462EFA}"/>
                </a:ext>
              </a:extLst>
            </p:cNvPr>
            <p:cNvSpPr/>
            <p:nvPr/>
          </p:nvSpPr>
          <p:spPr>
            <a:xfrm rot="5400000">
              <a:off x="-325800" y="3238661"/>
              <a:ext cx="4320000" cy="1800000"/>
            </a:xfrm>
            <a:prstGeom prst="ca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410265ED-9066-5612-BED0-55A7F988599B}"/>
                </a:ext>
              </a:extLst>
            </p:cNvPr>
            <p:cNvSpPr txBox="1"/>
            <p:nvPr/>
          </p:nvSpPr>
          <p:spPr>
            <a:xfrm>
              <a:off x="1000159" y="3799571"/>
              <a:ext cx="1299210" cy="715565"/>
            </a:xfrm>
            <a:prstGeom prst="rect">
              <a:avLst/>
            </a:prstGeom>
            <a:noFill/>
          </p:spPr>
          <p:txBody>
            <a:bodyPr wrap="square" rtlCol="0">
              <a:spAutoFit/>
            </a:bodyPr>
            <a:lstStyle/>
            <a:p>
              <a:r>
                <a:rPr kumimoji="1" lang="en-US" altLang="ja-JP"/>
                <a:t>Satellite positioning</a:t>
              </a:r>
            </a:p>
          </p:txBody>
        </p:sp>
        <p:sp>
          <p:nvSpPr>
            <p:cNvPr id="6" name="テキスト ボックス 5">
              <a:extLst>
                <a:ext uri="{FF2B5EF4-FFF2-40B4-BE49-F238E27FC236}">
                  <a16:creationId xmlns:a16="http://schemas.microsoft.com/office/drawing/2014/main" id="{5037C459-EAB3-1072-91C8-74CC9BDE3659}"/>
                </a:ext>
              </a:extLst>
            </p:cNvPr>
            <p:cNvSpPr txBox="1"/>
            <p:nvPr/>
          </p:nvSpPr>
          <p:spPr>
            <a:xfrm>
              <a:off x="974224" y="2874313"/>
              <a:ext cx="1299210" cy="715565"/>
            </a:xfrm>
            <a:prstGeom prst="rect">
              <a:avLst/>
            </a:prstGeom>
            <a:noFill/>
          </p:spPr>
          <p:txBody>
            <a:bodyPr wrap="square" rtlCol="0">
              <a:spAutoFit/>
            </a:bodyPr>
            <a:lstStyle/>
            <a:p>
              <a:r>
                <a:rPr kumimoji="1" lang="en-US" altLang="ja-JP"/>
                <a:t>Earth observation</a:t>
              </a:r>
            </a:p>
          </p:txBody>
        </p:sp>
        <p:sp>
          <p:nvSpPr>
            <p:cNvPr id="18" name="テキスト ボックス 17">
              <a:extLst>
                <a:ext uri="{FF2B5EF4-FFF2-40B4-BE49-F238E27FC236}">
                  <a16:creationId xmlns:a16="http://schemas.microsoft.com/office/drawing/2014/main" id="{171CCB0F-4729-5E37-B5DF-58D6D704D765}"/>
                </a:ext>
              </a:extLst>
            </p:cNvPr>
            <p:cNvSpPr txBox="1"/>
            <p:nvPr/>
          </p:nvSpPr>
          <p:spPr>
            <a:xfrm>
              <a:off x="1000159" y="4760430"/>
              <a:ext cx="1299210" cy="715565"/>
            </a:xfrm>
            <a:prstGeom prst="rect">
              <a:avLst/>
            </a:prstGeom>
            <a:noFill/>
          </p:spPr>
          <p:txBody>
            <a:bodyPr wrap="square" rtlCol="0">
              <a:spAutoFit/>
            </a:bodyPr>
            <a:lstStyle/>
            <a:p>
              <a:r>
                <a:rPr kumimoji="1" lang="en-US" altLang="ja-JP"/>
                <a:t>Remote sensing</a:t>
              </a:r>
            </a:p>
          </p:txBody>
        </p:sp>
      </p:grpSp>
      <p:sp>
        <p:nvSpPr>
          <p:cNvPr id="20" name="テキスト ボックス 19">
            <a:extLst>
              <a:ext uri="{FF2B5EF4-FFF2-40B4-BE49-F238E27FC236}">
                <a16:creationId xmlns:a16="http://schemas.microsoft.com/office/drawing/2014/main" id="{C1A7B506-DF70-F8D8-88EB-F65165663D68}"/>
              </a:ext>
            </a:extLst>
          </p:cNvPr>
          <p:cNvSpPr txBox="1"/>
          <p:nvPr/>
        </p:nvSpPr>
        <p:spPr>
          <a:xfrm>
            <a:off x="697489" y="1510013"/>
            <a:ext cx="1887523" cy="646331"/>
          </a:xfrm>
          <a:prstGeom prst="rect">
            <a:avLst/>
          </a:prstGeom>
          <a:noFill/>
        </p:spPr>
        <p:txBody>
          <a:bodyPr wrap="square" rtlCol="0">
            <a:spAutoFit/>
          </a:bodyPr>
          <a:lstStyle/>
          <a:p>
            <a:r>
              <a:rPr kumimoji="1" lang="en-US" altLang="ja-JP"/>
              <a:t>Subjects in space technologies</a:t>
            </a:r>
            <a:endParaRPr kumimoji="1" lang="ja-JP" altLang="en-US"/>
          </a:p>
        </p:txBody>
      </p:sp>
      <p:sp>
        <p:nvSpPr>
          <p:cNvPr id="23" name="テキスト ボックス 22">
            <a:extLst>
              <a:ext uri="{FF2B5EF4-FFF2-40B4-BE49-F238E27FC236}">
                <a16:creationId xmlns:a16="http://schemas.microsoft.com/office/drawing/2014/main" id="{FBA6E86D-0A01-8D24-A58F-0F8275D20ACF}"/>
              </a:ext>
            </a:extLst>
          </p:cNvPr>
          <p:cNvSpPr txBox="1"/>
          <p:nvPr/>
        </p:nvSpPr>
        <p:spPr>
          <a:xfrm>
            <a:off x="2733868" y="1541386"/>
            <a:ext cx="1887523" cy="646331"/>
          </a:xfrm>
          <a:prstGeom prst="rect">
            <a:avLst/>
          </a:prstGeom>
          <a:noFill/>
        </p:spPr>
        <p:txBody>
          <a:bodyPr wrap="square" rtlCol="0">
            <a:spAutoFit/>
          </a:bodyPr>
          <a:lstStyle/>
          <a:p>
            <a:r>
              <a:rPr kumimoji="1" lang="en-US" altLang="ja-JP"/>
              <a:t>Subjects in AI technologies</a:t>
            </a:r>
            <a:endParaRPr kumimoji="1" lang="ja-JP" altLang="en-US"/>
          </a:p>
        </p:txBody>
      </p:sp>
      <p:sp>
        <p:nvSpPr>
          <p:cNvPr id="25" name="四角形: 角を丸くする 24">
            <a:extLst>
              <a:ext uri="{FF2B5EF4-FFF2-40B4-BE49-F238E27FC236}">
                <a16:creationId xmlns:a16="http://schemas.microsoft.com/office/drawing/2014/main" id="{84C566B1-916B-00E5-D52C-8AFF3ED6F11B}"/>
              </a:ext>
            </a:extLst>
          </p:cNvPr>
          <p:cNvSpPr/>
          <p:nvPr/>
        </p:nvSpPr>
        <p:spPr>
          <a:xfrm>
            <a:off x="524319" y="1405150"/>
            <a:ext cx="4249024" cy="4936921"/>
          </a:xfrm>
          <a:prstGeom prst="round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D3596FC8-B1E4-52BB-8319-3BE03BA2DF36}"/>
              </a:ext>
            </a:extLst>
          </p:cNvPr>
          <p:cNvSpPr txBox="1"/>
          <p:nvPr/>
        </p:nvSpPr>
        <p:spPr>
          <a:xfrm rot="1381093">
            <a:off x="944409" y="3608289"/>
            <a:ext cx="3322357"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en-US" altLang="ja-JP" sz="2800"/>
              <a:t>Requiring higher education to master </a:t>
            </a:r>
            <a:endParaRPr kumimoji="1" lang="ja-JP" altLang="en-US" sz="2800"/>
          </a:p>
        </p:txBody>
      </p:sp>
      <p:sp>
        <p:nvSpPr>
          <p:cNvPr id="27" name="雲 26">
            <a:extLst>
              <a:ext uri="{FF2B5EF4-FFF2-40B4-BE49-F238E27FC236}">
                <a16:creationId xmlns:a16="http://schemas.microsoft.com/office/drawing/2014/main" id="{1517603E-D48F-85E8-1CC0-96C218A1EC2E}"/>
              </a:ext>
            </a:extLst>
          </p:cNvPr>
          <p:cNvSpPr/>
          <p:nvPr/>
        </p:nvSpPr>
        <p:spPr>
          <a:xfrm>
            <a:off x="4773344" y="2853816"/>
            <a:ext cx="2395050" cy="1991041"/>
          </a:xfrm>
          <a:prstGeom prst="cloud">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800" b="1">
                <a:solidFill>
                  <a:schemeClr val="tx1"/>
                </a:solidFill>
              </a:rPr>
              <a:t>Nothing Happen</a:t>
            </a:r>
            <a:r>
              <a:rPr kumimoji="1" lang="en-US" altLang="ja-JP" sz="2800" b="1">
                <a:solidFill>
                  <a:schemeClr val="tx1"/>
                </a:solidFill>
                <a:sym typeface="Wingdings" panose="05000000000000000000" pitchFamily="2" charset="2"/>
              </a:rPr>
              <a:t></a:t>
            </a:r>
            <a:endParaRPr kumimoji="1" lang="ja-JP" altLang="en-US" sz="2800" b="1">
              <a:solidFill>
                <a:schemeClr val="tx1"/>
              </a:solidFill>
            </a:endParaRPr>
          </a:p>
        </p:txBody>
      </p:sp>
      <p:grpSp>
        <p:nvGrpSpPr>
          <p:cNvPr id="28" name="グループ化 27">
            <a:extLst>
              <a:ext uri="{FF2B5EF4-FFF2-40B4-BE49-F238E27FC236}">
                <a16:creationId xmlns:a16="http://schemas.microsoft.com/office/drawing/2014/main" id="{514A8886-88E6-FE1B-6355-C3C2BB82F323}"/>
              </a:ext>
            </a:extLst>
          </p:cNvPr>
          <p:cNvGrpSpPr/>
          <p:nvPr/>
        </p:nvGrpSpPr>
        <p:grpSpPr>
          <a:xfrm>
            <a:off x="6870745" y="3429000"/>
            <a:ext cx="1219200" cy="1219200"/>
            <a:chOff x="8890648" y="3039621"/>
            <a:chExt cx="1219200" cy="1219200"/>
          </a:xfrm>
        </p:grpSpPr>
        <p:pic>
          <p:nvPicPr>
            <p:cNvPr id="29" name="図 28">
              <a:extLst>
                <a:ext uri="{FF2B5EF4-FFF2-40B4-BE49-F238E27FC236}">
                  <a16:creationId xmlns:a16="http://schemas.microsoft.com/office/drawing/2014/main" id="{C7EA1833-EBB5-6E7A-D89C-6F60FEC535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648" y="3039621"/>
              <a:ext cx="1219200" cy="1219200"/>
            </a:xfrm>
            <a:prstGeom prst="rect">
              <a:avLst/>
            </a:prstGeom>
          </p:spPr>
        </p:pic>
        <p:sp>
          <p:nvSpPr>
            <p:cNvPr id="30" name="テキスト ボックス 29">
              <a:extLst>
                <a:ext uri="{FF2B5EF4-FFF2-40B4-BE49-F238E27FC236}">
                  <a16:creationId xmlns:a16="http://schemas.microsoft.com/office/drawing/2014/main" id="{1059D940-DB45-DBC5-457E-676E1A53C1B6}"/>
                </a:ext>
              </a:extLst>
            </p:cNvPr>
            <p:cNvSpPr txBox="1"/>
            <p:nvPr/>
          </p:nvSpPr>
          <p:spPr>
            <a:xfrm>
              <a:off x="8999951" y="3464555"/>
              <a:ext cx="1000595" cy="369332"/>
            </a:xfrm>
            <a:prstGeom prst="rect">
              <a:avLst/>
            </a:prstGeom>
            <a:solidFill>
              <a:schemeClr val="bg1">
                <a:alpha val="50000"/>
              </a:schemeClr>
            </a:solidFill>
          </p:spPr>
          <p:txBody>
            <a:bodyPr wrap="none" rtlCol="0">
              <a:spAutoFit/>
            </a:bodyPr>
            <a:lstStyle/>
            <a:p>
              <a:r>
                <a:rPr kumimoji="1" lang="en-US" altLang="ja-JP"/>
                <a:t>End user</a:t>
              </a:r>
              <a:endParaRPr kumimoji="1" lang="ja-JP" altLang="en-US"/>
            </a:p>
          </p:txBody>
        </p:sp>
      </p:grpSp>
    </p:spTree>
    <p:extLst>
      <p:ext uri="{BB962C8B-B14F-4D97-AF65-F5344CB8AC3E}">
        <p14:creationId xmlns:p14="http://schemas.microsoft.com/office/powerpoint/2010/main" val="54167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1000"/>
                            </p:stCondLst>
                            <p:childTnLst>
                              <p:par>
                                <p:cTn id="29" presetID="1" presetClass="entr" presetSubtype="0"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0" grpId="0"/>
      <p:bldP spid="23" grpId="0"/>
      <p:bldP spid="25" grpId="0" animBg="1"/>
      <p:bldP spid="26"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3701D0-5D9A-D381-9CCB-F678F99FA779}"/>
              </a:ext>
            </a:extLst>
          </p:cNvPr>
          <p:cNvSpPr>
            <a:spLocks noGrp="1"/>
          </p:cNvSpPr>
          <p:nvPr>
            <p:ph type="title"/>
          </p:nvPr>
        </p:nvSpPr>
        <p:spPr>
          <a:xfrm>
            <a:off x="838200" y="229781"/>
            <a:ext cx="7609513" cy="944793"/>
          </a:xfrm>
        </p:spPr>
        <p:txBody>
          <a:bodyPr>
            <a:noAutofit/>
          </a:bodyPr>
          <a:lstStyle/>
          <a:p>
            <a:r>
              <a:rPr kumimoji="1" lang="en-US" altLang="ja-JP" sz="3600"/>
              <a:t>Technology providers want to sel</a:t>
            </a:r>
            <a:r>
              <a:rPr lang="en-US" altLang="ja-JP" sz="3600"/>
              <a:t>l their solutions, but ...</a:t>
            </a:r>
            <a:endParaRPr kumimoji="1" lang="ja-JP" altLang="en-US" sz="3600"/>
          </a:p>
        </p:txBody>
      </p:sp>
      <p:grpSp>
        <p:nvGrpSpPr>
          <p:cNvPr id="59" name="グループ化 58">
            <a:extLst>
              <a:ext uri="{FF2B5EF4-FFF2-40B4-BE49-F238E27FC236}">
                <a16:creationId xmlns:a16="http://schemas.microsoft.com/office/drawing/2014/main" id="{435F72E3-A5B8-A142-AF13-26B05051239B}"/>
              </a:ext>
            </a:extLst>
          </p:cNvPr>
          <p:cNvGrpSpPr/>
          <p:nvPr/>
        </p:nvGrpSpPr>
        <p:grpSpPr>
          <a:xfrm>
            <a:off x="8995510" y="2561490"/>
            <a:ext cx="1219200" cy="1219200"/>
            <a:chOff x="8890648" y="3039621"/>
            <a:chExt cx="1219200" cy="1219200"/>
          </a:xfrm>
        </p:grpSpPr>
        <p:pic>
          <p:nvPicPr>
            <p:cNvPr id="4" name="図 3">
              <a:extLst>
                <a:ext uri="{FF2B5EF4-FFF2-40B4-BE49-F238E27FC236}">
                  <a16:creationId xmlns:a16="http://schemas.microsoft.com/office/drawing/2014/main" id="{E0732BBE-4284-08F0-0B0F-BAE6E0CAD4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648" y="3039621"/>
              <a:ext cx="1219200" cy="1219200"/>
            </a:xfrm>
            <a:prstGeom prst="rect">
              <a:avLst/>
            </a:prstGeom>
          </p:spPr>
        </p:pic>
        <p:sp>
          <p:nvSpPr>
            <p:cNvPr id="13" name="テキスト ボックス 12">
              <a:extLst>
                <a:ext uri="{FF2B5EF4-FFF2-40B4-BE49-F238E27FC236}">
                  <a16:creationId xmlns:a16="http://schemas.microsoft.com/office/drawing/2014/main" id="{2BCE0C33-117A-AF3B-6ED2-B0CAA8FB8732}"/>
                </a:ext>
              </a:extLst>
            </p:cNvPr>
            <p:cNvSpPr txBox="1"/>
            <p:nvPr/>
          </p:nvSpPr>
          <p:spPr>
            <a:xfrm>
              <a:off x="8999951" y="3464555"/>
              <a:ext cx="1000595" cy="369332"/>
            </a:xfrm>
            <a:prstGeom prst="rect">
              <a:avLst/>
            </a:prstGeom>
            <a:solidFill>
              <a:schemeClr val="bg1">
                <a:alpha val="50000"/>
              </a:schemeClr>
            </a:solidFill>
          </p:spPr>
          <p:txBody>
            <a:bodyPr wrap="none" rtlCol="0">
              <a:spAutoFit/>
            </a:bodyPr>
            <a:lstStyle/>
            <a:p>
              <a:r>
                <a:rPr kumimoji="1" lang="en-US" altLang="ja-JP"/>
                <a:t>End user</a:t>
              </a:r>
              <a:endParaRPr kumimoji="1" lang="ja-JP" altLang="en-US"/>
            </a:p>
          </p:txBody>
        </p:sp>
      </p:grpSp>
      <p:grpSp>
        <p:nvGrpSpPr>
          <p:cNvPr id="22" name="グループ化 21">
            <a:extLst>
              <a:ext uri="{FF2B5EF4-FFF2-40B4-BE49-F238E27FC236}">
                <a16:creationId xmlns:a16="http://schemas.microsoft.com/office/drawing/2014/main" id="{B85ADE17-201B-89F0-C629-B120D5F32102}"/>
              </a:ext>
            </a:extLst>
          </p:cNvPr>
          <p:cNvGrpSpPr/>
          <p:nvPr/>
        </p:nvGrpSpPr>
        <p:grpSpPr>
          <a:xfrm>
            <a:off x="2733868" y="2179991"/>
            <a:ext cx="1800000" cy="3902022"/>
            <a:chOff x="3323070" y="1694296"/>
            <a:chExt cx="1800000" cy="4320000"/>
          </a:xfrm>
        </p:grpSpPr>
        <p:sp>
          <p:nvSpPr>
            <p:cNvPr id="8" name="円柱 7">
              <a:extLst>
                <a:ext uri="{FF2B5EF4-FFF2-40B4-BE49-F238E27FC236}">
                  <a16:creationId xmlns:a16="http://schemas.microsoft.com/office/drawing/2014/main" id="{8AF12B3F-C44D-0D2B-223A-C96C29B72C58}"/>
                </a:ext>
              </a:extLst>
            </p:cNvPr>
            <p:cNvSpPr/>
            <p:nvPr/>
          </p:nvSpPr>
          <p:spPr>
            <a:xfrm rot="5400000">
              <a:off x="2063070" y="2954296"/>
              <a:ext cx="4320000" cy="1800000"/>
            </a:xfrm>
            <a:prstGeom prst="can">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3102F218-9AB2-7F19-4967-51CD5C59F252}"/>
                </a:ext>
              </a:extLst>
            </p:cNvPr>
            <p:cNvSpPr txBox="1"/>
            <p:nvPr/>
          </p:nvSpPr>
          <p:spPr>
            <a:xfrm>
              <a:off x="3422591" y="4491989"/>
              <a:ext cx="1299210" cy="646331"/>
            </a:xfrm>
            <a:prstGeom prst="rect">
              <a:avLst/>
            </a:prstGeom>
            <a:noFill/>
          </p:spPr>
          <p:txBody>
            <a:bodyPr wrap="square" rtlCol="0">
              <a:spAutoFit/>
            </a:bodyPr>
            <a:lstStyle/>
            <a:p>
              <a:r>
                <a:rPr kumimoji="1" lang="en-US" altLang="ja-JP"/>
                <a:t>Image recognition</a:t>
              </a:r>
            </a:p>
          </p:txBody>
        </p:sp>
        <p:sp>
          <p:nvSpPr>
            <p:cNvPr id="12" name="テキスト ボックス 11">
              <a:extLst>
                <a:ext uri="{FF2B5EF4-FFF2-40B4-BE49-F238E27FC236}">
                  <a16:creationId xmlns:a16="http://schemas.microsoft.com/office/drawing/2014/main" id="{BFB57AD4-4ECA-AA98-532F-BDF9ED583FCD}"/>
                </a:ext>
              </a:extLst>
            </p:cNvPr>
            <p:cNvSpPr txBox="1"/>
            <p:nvPr/>
          </p:nvSpPr>
          <p:spPr>
            <a:xfrm>
              <a:off x="3422591" y="3531131"/>
              <a:ext cx="1299210" cy="646331"/>
            </a:xfrm>
            <a:prstGeom prst="rect">
              <a:avLst/>
            </a:prstGeom>
            <a:noFill/>
          </p:spPr>
          <p:txBody>
            <a:bodyPr wrap="square" rtlCol="0">
              <a:spAutoFit/>
            </a:bodyPr>
            <a:lstStyle/>
            <a:p>
              <a:r>
                <a:rPr kumimoji="1" lang="en-US" altLang="ja-JP"/>
                <a:t>Pattern recognition</a:t>
              </a:r>
            </a:p>
          </p:txBody>
        </p:sp>
        <p:sp>
          <p:nvSpPr>
            <p:cNvPr id="17" name="テキスト ボックス 16">
              <a:extLst>
                <a:ext uri="{FF2B5EF4-FFF2-40B4-BE49-F238E27FC236}">
                  <a16:creationId xmlns:a16="http://schemas.microsoft.com/office/drawing/2014/main" id="{A97EC8F2-4184-9D48-8F95-88FC105CDD0D}"/>
                </a:ext>
              </a:extLst>
            </p:cNvPr>
            <p:cNvSpPr txBox="1"/>
            <p:nvPr/>
          </p:nvSpPr>
          <p:spPr>
            <a:xfrm>
              <a:off x="3422591" y="2605873"/>
              <a:ext cx="1299210" cy="646331"/>
            </a:xfrm>
            <a:prstGeom prst="rect">
              <a:avLst/>
            </a:prstGeom>
            <a:noFill/>
          </p:spPr>
          <p:txBody>
            <a:bodyPr wrap="square" rtlCol="0">
              <a:spAutoFit/>
            </a:bodyPr>
            <a:lstStyle/>
            <a:p>
              <a:r>
                <a:rPr kumimoji="1" lang="en-US" altLang="ja-JP"/>
                <a:t>Machine learning</a:t>
              </a:r>
            </a:p>
          </p:txBody>
        </p:sp>
      </p:grpSp>
      <p:grpSp>
        <p:nvGrpSpPr>
          <p:cNvPr id="21" name="グループ化 20">
            <a:extLst>
              <a:ext uri="{FF2B5EF4-FFF2-40B4-BE49-F238E27FC236}">
                <a16:creationId xmlns:a16="http://schemas.microsoft.com/office/drawing/2014/main" id="{35F196F9-E5B5-2255-F54C-8A6AA6A63947}"/>
              </a:ext>
            </a:extLst>
          </p:cNvPr>
          <p:cNvGrpSpPr/>
          <p:nvPr/>
        </p:nvGrpSpPr>
        <p:grpSpPr>
          <a:xfrm>
            <a:off x="741251" y="2179991"/>
            <a:ext cx="1800000" cy="3902022"/>
            <a:chOff x="934200" y="1978661"/>
            <a:chExt cx="1800000" cy="4320000"/>
          </a:xfrm>
        </p:grpSpPr>
        <p:sp>
          <p:nvSpPr>
            <p:cNvPr id="5" name="円柱 4">
              <a:extLst>
                <a:ext uri="{FF2B5EF4-FFF2-40B4-BE49-F238E27FC236}">
                  <a16:creationId xmlns:a16="http://schemas.microsoft.com/office/drawing/2014/main" id="{F25D38C0-3EE1-6C77-4F2B-EF1E22462EFA}"/>
                </a:ext>
              </a:extLst>
            </p:cNvPr>
            <p:cNvSpPr/>
            <p:nvPr/>
          </p:nvSpPr>
          <p:spPr>
            <a:xfrm rot="5400000">
              <a:off x="-325800" y="3238661"/>
              <a:ext cx="4320000" cy="1800000"/>
            </a:xfrm>
            <a:prstGeom prst="ca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410265ED-9066-5612-BED0-55A7F988599B}"/>
                </a:ext>
              </a:extLst>
            </p:cNvPr>
            <p:cNvSpPr txBox="1"/>
            <p:nvPr/>
          </p:nvSpPr>
          <p:spPr>
            <a:xfrm>
              <a:off x="1000159" y="3799571"/>
              <a:ext cx="1299210" cy="646331"/>
            </a:xfrm>
            <a:prstGeom prst="rect">
              <a:avLst/>
            </a:prstGeom>
            <a:noFill/>
          </p:spPr>
          <p:txBody>
            <a:bodyPr wrap="square" rtlCol="0">
              <a:spAutoFit/>
            </a:bodyPr>
            <a:lstStyle/>
            <a:p>
              <a:r>
                <a:rPr kumimoji="1" lang="en-US" altLang="ja-JP"/>
                <a:t>Satellite positioning</a:t>
              </a:r>
            </a:p>
          </p:txBody>
        </p:sp>
        <p:sp>
          <p:nvSpPr>
            <p:cNvPr id="6" name="テキスト ボックス 5">
              <a:extLst>
                <a:ext uri="{FF2B5EF4-FFF2-40B4-BE49-F238E27FC236}">
                  <a16:creationId xmlns:a16="http://schemas.microsoft.com/office/drawing/2014/main" id="{5037C459-EAB3-1072-91C8-74CC9BDE3659}"/>
                </a:ext>
              </a:extLst>
            </p:cNvPr>
            <p:cNvSpPr txBox="1"/>
            <p:nvPr/>
          </p:nvSpPr>
          <p:spPr>
            <a:xfrm>
              <a:off x="974224" y="2874313"/>
              <a:ext cx="1299210" cy="646331"/>
            </a:xfrm>
            <a:prstGeom prst="rect">
              <a:avLst/>
            </a:prstGeom>
            <a:noFill/>
          </p:spPr>
          <p:txBody>
            <a:bodyPr wrap="square" rtlCol="0">
              <a:spAutoFit/>
            </a:bodyPr>
            <a:lstStyle/>
            <a:p>
              <a:r>
                <a:rPr kumimoji="1" lang="en-US" altLang="ja-JP"/>
                <a:t>Earth observation</a:t>
              </a:r>
            </a:p>
          </p:txBody>
        </p:sp>
        <p:sp>
          <p:nvSpPr>
            <p:cNvPr id="18" name="テキスト ボックス 17">
              <a:extLst>
                <a:ext uri="{FF2B5EF4-FFF2-40B4-BE49-F238E27FC236}">
                  <a16:creationId xmlns:a16="http://schemas.microsoft.com/office/drawing/2014/main" id="{171CCB0F-4729-5E37-B5DF-58D6D704D765}"/>
                </a:ext>
              </a:extLst>
            </p:cNvPr>
            <p:cNvSpPr txBox="1"/>
            <p:nvPr/>
          </p:nvSpPr>
          <p:spPr>
            <a:xfrm>
              <a:off x="1000159" y="4760430"/>
              <a:ext cx="1299210" cy="646331"/>
            </a:xfrm>
            <a:prstGeom prst="rect">
              <a:avLst/>
            </a:prstGeom>
            <a:noFill/>
          </p:spPr>
          <p:txBody>
            <a:bodyPr wrap="square" rtlCol="0">
              <a:spAutoFit/>
            </a:bodyPr>
            <a:lstStyle/>
            <a:p>
              <a:r>
                <a:rPr kumimoji="1" lang="en-US" altLang="ja-JP"/>
                <a:t>Remote sensing</a:t>
              </a:r>
            </a:p>
          </p:txBody>
        </p:sp>
      </p:grpSp>
      <p:sp>
        <p:nvSpPr>
          <p:cNvPr id="20" name="テキスト ボックス 19">
            <a:extLst>
              <a:ext uri="{FF2B5EF4-FFF2-40B4-BE49-F238E27FC236}">
                <a16:creationId xmlns:a16="http://schemas.microsoft.com/office/drawing/2014/main" id="{C1A7B506-DF70-F8D8-88EB-F65165663D68}"/>
              </a:ext>
            </a:extLst>
          </p:cNvPr>
          <p:cNvSpPr txBox="1"/>
          <p:nvPr/>
        </p:nvSpPr>
        <p:spPr>
          <a:xfrm>
            <a:off x="697489" y="1510013"/>
            <a:ext cx="1887523" cy="646331"/>
          </a:xfrm>
          <a:prstGeom prst="rect">
            <a:avLst/>
          </a:prstGeom>
          <a:noFill/>
        </p:spPr>
        <p:txBody>
          <a:bodyPr wrap="square" rtlCol="0">
            <a:spAutoFit/>
          </a:bodyPr>
          <a:lstStyle/>
          <a:p>
            <a:r>
              <a:rPr kumimoji="1" lang="en-US" altLang="ja-JP"/>
              <a:t>Subjects in space technologies</a:t>
            </a:r>
            <a:endParaRPr kumimoji="1" lang="ja-JP" altLang="en-US"/>
          </a:p>
        </p:txBody>
      </p:sp>
      <p:sp>
        <p:nvSpPr>
          <p:cNvPr id="23" name="テキスト ボックス 22">
            <a:extLst>
              <a:ext uri="{FF2B5EF4-FFF2-40B4-BE49-F238E27FC236}">
                <a16:creationId xmlns:a16="http://schemas.microsoft.com/office/drawing/2014/main" id="{FBA6E86D-0A01-8D24-A58F-0F8275D20ACF}"/>
              </a:ext>
            </a:extLst>
          </p:cNvPr>
          <p:cNvSpPr txBox="1"/>
          <p:nvPr/>
        </p:nvSpPr>
        <p:spPr>
          <a:xfrm>
            <a:off x="2733868" y="1541386"/>
            <a:ext cx="1887523" cy="646331"/>
          </a:xfrm>
          <a:prstGeom prst="rect">
            <a:avLst/>
          </a:prstGeom>
          <a:noFill/>
        </p:spPr>
        <p:txBody>
          <a:bodyPr wrap="square" rtlCol="0">
            <a:spAutoFit/>
          </a:bodyPr>
          <a:lstStyle/>
          <a:p>
            <a:r>
              <a:rPr kumimoji="1" lang="en-US" altLang="ja-JP"/>
              <a:t>Subjects in AI technologies</a:t>
            </a:r>
            <a:endParaRPr kumimoji="1" lang="ja-JP" altLang="en-US"/>
          </a:p>
        </p:txBody>
      </p:sp>
      <p:sp>
        <p:nvSpPr>
          <p:cNvPr id="11" name="楕円 10">
            <a:extLst>
              <a:ext uri="{FF2B5EF4-FFF2-40B4-BE49-F238E27FC236}">
                <a16:creationId xmlns:a16="http://schemas.microsoft.com/office/drawing/2014/main" id="{6B4246B1-233B-48EF-F135-F99EE34A3859}"/>
              </a:ext>
            </a:extLst>
          </p:cNvPr>
          <p:cNvSpPr/>
          <p:nvPr/>
        </p:nvSpPr>
        <p:spPr>
          <a:xfrm>
            <a:off x="4215215" y="2753347"/>
            <a:ext cx="180809" cy="29279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A3E073F2-1069-25BA-33A6-459D2E6ABE0C}"/>
              </a:ext>
            </a:extLst>
          </p:cNvPr>
          <p:cNvSpPr/>
          <p:nvPr/>
        </p:nvSpPr>
        <p:spPr>
          <a:xfrm>
            <a:off x="4179467" y="4345015"/>
            <a:ext cx="56563" cy="15577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FCAA142E-08F6-6E6C-52F1-35304FC0F9BD}"/>
              </a:ext>
            </a:extLst>
          </p:cNvPr>
          <p:cNvSpPr/>
          <p:nvPr/>
        </p:nvSpPr>
        <p:spPr>
          <a:xfrm>
            <a:off x="4276979" y="4783083"/>
            <a:ext cx="119045" cy="29279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035C45E3-DCE3-5EDD-9072-E73CE3B8DC27}"/>
              </a:ext>
            </a:extLst>
          </p:cNvPr>
          <p:cNvSpPr/>
          <p:nvPr/>
        </p:nvSpPr>
        <p:spPr>
          <a:xfrm>
            <a:off x="2224865" y="3042206"/>
            <a:ext cx="96473" cy="19339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46D41600-C8E5-AD35-2871-9A25467BB824}"/>
              </a:ext>
            </a:extLst>
          </p:cNvPr>
          <p:cNvSpPr/>
          <p:nvPr/>
        </p:nvSpPr>
        <p:spPr>
          <a:xfrm>
            <a:off x="2210581" y="3868810"/>
            <a:ext cx="96473" cy="19339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85A9B760-BBF4-E4AE-CFBB-065A9D7CB82A}"/>
              </a:ext>
            </a:extLst>
          </p:cNvPr>
          <p:cNvSpPr/>
          <p:nvPr/>
        </p:nvSpPr>
        <p:spPr>
          <a:xfrm>
            <a:off x="2297606" y="4416449"/>
            <a:ext cx="168757" cy="29054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cxnSp>
        <p:nvCxnSpPr>
          <p:cNvPr id="33" name="直線矢印コネクタ 32">
            <a:extLst>
              <a:ext uri="{FF2B5EF4-FFF2-40B4-BE49-F238E27FC236}">
                <a16:creationId xmlns:a16="http://schemas.microsoft.com/office/drawing/2014/main" id="{797862AC-B882-05E8-3D61-F50EBF67F3F5}"/>
              </a:ext>
            </a:extLst>
          </p:cNvPr>
          <p:cNvCxnSpPr>
            <a:cxnSpLocks/>
            <a:stCxn id="28" idx="6"/>
          </p:cNvCxnSpPr>
          <p:nvPr/>
        </p:nvCxnSpPr>
        <p:spPr>
          <a:xfrm>
            <a:off x="2321338" y="3138905"/>
            <a:ext cx="2771315" cy="916737"/>
          </a:xfrm>
          <a:prstGeom prst="straightConnector1">
            <a:avLst/>
          </a:prstGeom>
          <a:ln w="38100">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CF4F4250-92A5-BA99-836D-AB994034931D}"/>
              </a:ext>
            </a:extLst>
          </p:cNvPr>
          <p:cNvCxnSpPr>
            <a:cxnSpLocks/>
            <a:stCxn id="29" idx="6"/>
          </p:cNvCxnSpPr>
          <p:nvPr/>
        </p:nvCxnSpPr>
        <p:spPr>
          <a:xfrm>
            <a:off x="2307054" y="3965509"/>
            <a:ext cx="2785599" cy="90133"/>
          </a:xfrm>
          <a:prstGeom prst="straightConnector1">
            <a:avLst/>
          </a:prstGeom>
          <a:ln w="38100">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F3B29DE9-5268-2CF0-6C0B-31C27C930936}"/>
              </a:ext>
            </a:extLst>
          </p:cNvPr>
          <p:cNvCxnSpPr>
            <a:cxnSpLocks/>
            <a:stCxn id="30" idx="6"/>
          </p:cNvCxnSpPr>
          <p:nvPr/>
        </p:nvCxnSpPr>
        <p:spPr>
          <a:xfrm flipV="1">
            <a:off x="2466363" y="4055642"/>
            <a:ext cx="2626290" cy="506081"/>
          </a:xfrm>
          <a:prstGeom prst="straightConnector1">
            <a:avLst/>
          </a:prstGeom>
          <a:ln w="38100">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5BC01892-7A61-2BCB-3AD8-78A9365F1E6A}"/>
              </a:ext>
            </a:extLst>
          </p:cNvPr>
          <p:cNvCxnSpPr>
            <a:cxnSpLocks/>
            <a:stCxn id="24" idx="6"/>
          </p:cNvCxnSpPr>
          <p:nvPr/>
        </p:nvCxnSpPr>
        <p:spPr>
          <a:xfrm flipV="1">
            <a:off x="4396024" y="4055642"/>
            <a:ext cx="696629" cy="873838"/>
          </a:xfrm>
          <a:prstGeom prst="straightConnector1">
            <a:avLst/>
          </a:prstGeom>
          <a:ln w="38100">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4D83A198-DDA5-31A3-EFDA-DDBF5B630ADF}"/>
              </a:ext>
            </a:extLst>
          </p:cNvPr>
          <p:cNvCxnSpPr>
            <a:cxnSpLocks/>
            <a:stCxn id="19" idx="6"/>
          </p:cNvCxnSpPr>
          <p:nvPr/>
        </p:nvCxnSpPr>
        <p:spPr>
          <a:xfrm flipV="1">
            <a:off x="4236030" y="4055642"/>
            <a:ext cx="856623" cy="367259"/>
          </a:xfrm>
          <a:prstGeom prst="straightConnector1">
            <a:avLst/>
          </a:prstGeom>
          <a:ln w="38100">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A974DD21-97C1-7657-05F6-8F0FADCC32B9}"/>
              </a:ext>
            </a:extLst>
          </p:cNvPr>
          <p:cNvCxnSpPr>
            <a:cxnSpLocks/>
            <a:stCxn id="11" idx="5"/>
          </p:cNvCxnSpPr>
          <p:nvPr/>
        </p:nvCxnSpPr>
        <p:spPr>
          <a:xfrm>
            <a:off x="4369545" y="3003261"/>
            <a:ext cx="723108" cy="1052381"/>
          </a:xfrm>
          <a:prstGeom prst="straightConnector1">
            <a:avLst/>
          </a:prstGeom>
          <a:ln w="38100">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5" name="グループ化 54">
            <a:extLst>
              <a:ext uri="{FF2B5EF4-FFF2-40B4-BE49-F238E27FC236}">
                <a16:creationId xmlns:a16="http://schemas.microsoft.com/office/drawing/2014/main" id="{890D98A4-1DF8-1437-77C5-C85555D91E70}"/>
              </a:ext>
            </a:extLst>
          </p:cNvPr>
          <p:cNvGrpSpPr/>
          <p:nvPr/>
        </p:nvGrpSpPr>
        <p:grpSpPr>
          <a:xfrm>
            <a:off x="4638962" y="2038025"/>
            <a:ext cx="1292616" cy="1219200"/>
            <a:chOff x="4453754" y="2468685"/>
            <a:chExt cx="1292616" cy="1219200"/>
          </a:xfrm>
        </p:grpSpPr>
        <p:pic>
          <p:nvPicPr>
            <p:cNvPr id="3" name="図 2">
              <a:extLst>
                <a:ext uri="{FF2B5EF4-FFF2-40B4-BE49-F238E27FC236}">
                  <a16:creationId xmlns:a16="http://schemas.microsoft.com/office/drawing/2014/main" id="{C2ACE31E-D507-0666-F8B3-337B304CF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0462" y="2468685"/>
              <a:ext cx="1219200" cy="1219200"/>
            </a:xfrm>
            <a:prstGeom prst="rect">
              <a:avLst/>
            </a:prstGeom>
          </p:spPr>
        </p:pic>
        <p:sp>
          <p:nvSpPr>
            <p:cNvPr id="9" name="テキスト ボックス 8">
              <a:extLst>
                <a:ext uri="{FF2B5EF4-FFF2-40B4-BE49-F238E27FC236}">
                  <a16:creationId xmlns:a16="http://schemas.microsoft.com/office/drawing/2014/main" id="{A04441A5-D813-DBAB-CC41-321399F7360E}"/>
                </a:ext>
              </a:extLst>
            </p:cNvPr>
            <p:cNvSpPr txBox="1"/>
            <p:nvPr/>
          </p:nvSpPr>
          <p:spPr>
            <a:xfrm>
              <a:off x="4453754" y="2755120"/>
              <a:ext cx="1292616" cy="646331"/>
            </a:xfrm>
            <a:prstGeom prst="rect">
              <a:avLst/>
            </a:prstGeom>
            <a:solidFill>
              <a:schemeClr val="bg1">
                <a:alpha val="50000"/>
              </a:schemeClr>
            </a:solidFill>
          </p:spPr>
          <p:txBody>
            <a:bodyPr wrap="square" rtlCol="0">
              <a:spAutoFit/>
            </a:bodyPr>
            <a:lstStyle/>
            <a:p>
              <a:pPr algn="ctr"/>
              <a:r>
                <a:rPr kumimoji="1" lang="en-US" altLang="ja-JP"/>
                <a:t>Technology provider </a:t>
              </a:r>
              <a:endParaRPr kumimoji="1" lang="ja-JP" altLang="en-US"/>
            </a:p>
          </p:txBody>
        </p:sp>
      </p:grpSp>
      <p:grpSp>
        <p:nvGrpSpPr>
          <p:cNvPr id="72" name="グループ化 71">
            <a:extLst>
              <a:ext uri="{FF2B5EF4-FFF2-40B4-BE49-F238E27FC236}">
                <a16:creationId xmlns:a16="http://schemas.microsoft.com/office/drawing/2014/main" id="{3E522487-6CF3-F736-08E6-6CA6CC5BCFCF}"/>
              </a:ext>
            </a:extLst>
          </p:cNvPr>
          <p:cNvGrpSpPr/>
          <p:nvPr/>
        </p:nvGrpSpPr>
        <p:grpSpPr>
          <a:xfrm>
            <a:off x="5076528" y="3280885"/>
            <a:ext cx="1890529" cy="1542081"/>
            <a:chOff x="5076528" y="3280885"/>
            <a:chExt cx="1890529" cy="1542081"/>
          </a:xfrm>
        </p:grpSpPr>
        <p:sp>
          <p:nvSpPr>
            <p:cNvPr id="56" name="円柱 55">
              <a:extLst>
                <a:ext uri="{FF2B5EF4-FFF2-40B4-BE49-F238E27FC236}">
                  <a16:creationId xmlns:a16="http://schemas.microsoft.com/office/drawing/2014/main" id="{09CFC29B-9F51-E6E9-CF6B-52243A67534C}"/>
                </a:ext>
              </a:extLst>
            </p:cNvPr>
            <p:cNvSpPr/>
            <p:nvPr/>
          </p:nvSpPr>
          <p:spPr>
            <a:xfrm rot="5400000">
              <a:off x="5258814" y="3114724"/>
              <a:ext cx="1542081" cy="1874404"/>
            </a:xfrm>
            <a:prstGeom prst="ca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960E4FBB-5EA4-0ACC-5F9E-36EE87FDED2E}"/>
                </a:ext>
              </a:extLst>
            </p:cNvPr>
            <p:cNvSpPr txBox="1"/>
            <p:nvPr/>
          </p:nvSpPr>
          <p:spPr>
            <a:xfrm>
              <a:off x="5076528" y="3564586"/>
              <a:ext cx="1484798" cy="923330"/>
            </a:xfrm>
            <a:prstGeom prst="rect">
              <a:avLst/>
            </a:prstGeom>
            <a:noFill/>
          </p:spPr>
          <p:txBody>
            <a:bodyPr wrap="square">
              <a:spAutoFit/>
            </a:bodyPr>
            <a:lstStyle/>
            <a:p>
              <a:pPr algn="ctr"/>
              <a:r>
                <a:rPr kumimoji="1" lang="en-US" altLang="ja-JP"/>
                <a:t>A solution with selected technologies </a:t>
              </a:r>
              <a:endParaRPr kumimoji="1" lang="ja-JP" altLang="en-US"/>
            </a:p>
          </p:txBody>
        </p:sp>
      </p:grpSp>
      <p:grpSp>
        <p:nvGrpSpPr>
          <p:cNvPr id="73" name="グループ化 72">
            <a:extLst>
              <a:ext uri="{FF2B5EF4-FFF2-40B4-BE49-F238E27FC236}">
                <a16:creationId xmlns:a16="http://schemas.microsoft.com/office/drawing/2014/main" id="{F886DDF5-1E12-29B9-3445-B137922ADECD}"/>
              </a:ext>
            </a:extLst>
          </p:cNvPr>
          <p:cNvGrpSpPr/>
          <p:nvPr/>
        </p:nvGrpSpPr>
        <p:grpSpPr>
          <a:xfrm>
            <a:off x="7445537" y="2574537"/>
            <a:ext cx="1467774" cy="1542081"/>
            <a:chOff x="7445537" y="2574537"/>
            <a:chExt cx="1467774" cy="1542081"/>
          </a:xfrm>
        </p:grpSpPr>
        <p:sp>
          <p:nvSpPr>
            <p:cNvPr id="60" name="円柱 59">
              <a:extLst>
                <a:ext uri="{FF2B5EF4-FFF2-40B4-BE49-F238E27FC236}">
                  <a16:creationId xmlns:a16="http://schemas.microsoft.com/office/drawing/2014/main" id="{98570B8D-5E0D-1078-6FE8-1AC843768F0A}"/>
                </a:ext>
              </a:extLst>
            </p:cNvPr>
            <p:cNvSpPr/>
            <p:nvPr/>
          </p:nvSpPr>
          <p:spPr>
            <a:xfrm rot="5400000">
              <a:off x="7437488" y="2640796"/>
              <a:ext cx="1542081" cy="1409564"/>
            </a:xfrm>
            <a:prstGeom prst="ca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46C3AD5E-7612-F274-70FA-9B15DFA6D3B4}"/>
                </a:ext>
              </a:extLst>
            </p:cNvPr>
            <p:cNvSpPr txBox="1"/>
            <p:nvPr/>
          </p:nvSpPr>
          <p:spPr>
            <a:xfrm>
              <a:off x="7445537" y="2957717"/>
              <a:ext cx="1197262" cy="646331"/>
            </a:xfrm>
            <a:prstGeom prst="rect">
              <a:avLst/>
            </a:prstGeom>
            <a:noFill/>
          </p:spPr>
          <p:txBody>
            <a:bodyPr wrap="square">
              <a:spAutoFit/>
            </a:bodyPr>
            <a:lstStyle/>
            <a:p>
              <a:pPr algn="ctr"/>
              <a:r>
                <a:rPr kumimoji="1" lang="en-US" altLang="ja-JP"/>
                <a:t>Issues in operation</a:t>
              </a:r>
              <a:endParaRPr kumimoji="1" lang="ja-JP" altLang="en-US"/>
            </a:p>
          </p:txBody>
        </p:sp>
      </p:grpSp>
      <p:cxnSp>
        <p:nvCxnSpPr>
          <p:cNvPr id="64" name="直線コネクタ 63">
            <a:extLst>
              <a:ext uri="{FF2B5EF4-FFF2-40B4-BE49-F238E27FC236}">
                <a16:creationId xmlns:a16="http://schemas.microsoft.com/office/drawing/2014/main" id="{0EAA3669-952F-EF32-815B-BED872D6C89F}"/>
              </a:ext>
            </a:extLst>
          </p:cNvPr>
          <p:cNvCxnSpPr>
            <a:cxnSpLocks/>
          </p:cNvCxnSpPr>
          <p:nvPr/>
        </p:nvCxnSpPr>
        <p:spPr>
          <a:xfrm flipV="1">
            <a:off x="6795079" y="3280883"/>
            <a:ext cx="720000" cy="0"/>
          </a:xfrm>
          <a:prstGeom prst="line">
            <a:avLst/>
          </a:prstGeom>
          <a:ln w="19050">
            <a:solidFill>
              <a:schemeClr val="tx1">
                <a:lumMod val="50000"/>
                <a:lumOff val="50000"/>
              </a:schemeClr>
            </a:solidFill>
            <a:prstDash val="dash"/>
          </a:ln>
        </p:spPr>
        <p:style>
          <a:lnRef idx="1">
            <a:schemeClr val="dk1"/>
          </a:lnRef>
          <a:fillRef idx="0">
            <a:schemeClr val="dk1"/>
          </a:fillRef>
          <a:effectRef idx="0">
            <a:schemeClr val="dk1"/>
          </a:effectRef>
          <a:fontRef idx="minor">
            <a:schemeClr val="tx1"/>
          </a:fontRef>
        </p:style>
      </p:cxnSp>
      <p:cxnSp>
        <p:nvCxnSpPr>
          <p:cNvPr id="67" name="直線コネクタ 66">
            <a:extLst>
              <a:ext uri="{FF2B5EF4-FFF2-40B4-BE49-F238E27FC236}">
                <a16:creationId xmlns:a16="http://schemas.microsoft.com/office/drawing/2014/main" id="{DF7862A6-6300-D28C-2239-ADE414B6C8FB}"/>
              </a:ext>
            </a:extLst>
          </p:cNvPr>
          <p:cNvCxnSpPr>
            <a:cxnSpLocks/>
          </p:cNvCxnSpPr>
          <p:nvPr/>
        </p:nvCxnSpPr>
        <p:spPr>
          <a:xfrm flipV="1">
            <a:off x="6795079" y="4822967"/>
            <a:ext cx="720000" cy="0"/>
          </a:xfrm>
          <a:prstGeom prst="line">
            <a:avLst/>
          </a:prstGeom>
          <a:ln w="19050">
            <a:solidFill>
              <a:schemeClr val="tx1">
                <a:lumMod val="50000"/>
                <a:lumOff val="50000"/>
              </a:schemeClr>
            </a:solidFill>
            <a:prstDash val="dash"/>
          </a:ln>
        </p:spPr>
        <p:style>
          <a:lnRef idx="1">
            <a:schemeClr val="dk1"/>
          </a:lnRef>
          <a:fillRef idx="0">
            <a:schemeClr val="dk1"/>
          </a:fillRef>
          <a:effectRef idx="0">
            <a:schemeClr val="dk1"/>
          </a:effectRef>
          <a:fontRef idx="minor">
            <a:schemeClr val="tx1"/>
          </a:fontRef>
        </p:style>
      </p:cxnSp>
      <p:cxnSp>
        <p:nvCxnSpPr>
          <p:cNvPr id="69" name="直線矢印コネクタ 68">
            <a:extLst>
              <a:ext uri="{FF2B5EF4-FFF2-40B4-BE49-F238E27FC236}">
                <a16:creationId xmlns:a16="http://schemas.microsoft.com/office/drawing/2014/main" id="{C674270C-7E34-5CD4-46DE-2999E3978788}"/>
              </a:ext>
            </a:extLst>
          </p:cNvPr>
          <p:cNvCxnSpPr/>
          <p:nvPr/>
        </p:nvCxnSpPr>
        <p:spPr>
          <a:xfrm>
            <a:off x="7529112" y="4109956"/>
            <a:ext cx="0" cy="706348"/>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0" name="テキスト ボックス 69">
            <a:extLst>
              <a:ext uri="{FF2B5EF4-FFF2-40B4-BE49-F238E27FC236}">
                <a16:creationId xmlns:a16="http://schemas.microsoft.com/office/drawing/2014/main" id="{0501EBC5-2CA9-F863-1D42-80B59124B333}"/>
              </a:ext>
            </a:extLst>
          </p:cNvPr>
          <p:cNvSpPr txBox="1"/>
          <p:nvPr/>
        </p:nvSpPr>
        <p:spPr>
          <a:xfrm>
            <a:off x="5353322" y="4873873"/>
            <a:ext cx="3421012" cy="923330"/>
          </a:xfrm>
          <a:prstGeom prst="rect">
            <a:avLst/>
          </a:prstGeom>
          <a:noFill/>
        </p:spPr>
        <p:txBody>
          <a:bodyPr wrap="square" rtlCol="0">
            <a:spAutoFit/>
          </a:bodyPr>
          <a:lstStyle/>
          <a:p>
            <a:r>
              <a:rPr kumimoji="1" lang="en-US" altLang="ja-JP"/>
              <a:t>Never achieve PERFECT solutions because technology providers do not know the issues perfectly </a:t>
            </a:r>
            <a:endParaRPr kumimoji="1" lang="ja-JP" altLang="en-US"/>
          </a:p>
        </p:txBody>
      </p:sp>
      <p:sp>
        <p:nvSpPr>
          <p:cNvPr id="71" name="思考の吹き出し: 雲形 70">
            <a:extLst>
              <a:ext uri="{FF2B5EF4-FFF2-40B4-BE49-F238E27FC236}">
                <a16:creationId xmlns:a16="http://schemas.microsoft.com/office/drawing/2014/main" id="{CDBFD9ED-6E17-74AE-231E-F72EB11422E9}"/>
              </a:ext>
            </a:extLst>
          </p:cNvPr>
          <p:cNvSpPr/>
          <p:nvPr/>
        </p:nvSpPr>
        <p:spPr>
          <a:xfrm>
            <a:off x="8736783" y="4167524"/>
            <a:ext cx="3273762" cy="1573530"/>
          </a:xfrm>
          <a:prstGeom prst="cloudCallout">
            <a:avLst>
              <a:gd name="adj1" fmla="val -22083"/>
              <a:gd name="adj2" fmla="val -90508"/>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t>Space and AI technologies do not perform well in my operations.</a:t>
            </a:r>
            <a:endParaRPr kumimoji="1" lang="ja-JP" altLang="en-US"/>
          </a:p>
        </p:txBody>
      </p:sp>
    </p:spTree>
    <p:extLst>
      <p:ext uri="{BB962C8B-B14F-4D97-AF65-F5344CB8AC3E}">
        <p14:creationId xmlns:p14="http://schemas.microsoft.com/office/powerpoint/2010/main" val="95672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par>
                          <p:cTn id="17" fill="hold">
                            <p:stCondLst>
                              <p:cond delay="0"/>
                            </p:stCondLst>
                            <p:childTnLst>
                              <p:par>
                                <p:cTn id="18" presetID="16" presetClass="entr" presetSubtype="21" fill="hold" nodeType="after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barn(inVertical)">
                                      <p:cBhvr>
                                        <p:cTn id="20" dur="500"/>
                                        <p:tgtEl>
                                          <p:spTgt spid="51"/>
                                        </p:tgtEl>
                                      </p:cBhvr>
                                    </p:animEffect>
                                  </p:childTnLst>
                                </p:cTn>
                              </p:par>
                              <p:par>
                                <p:cTn id="21" presetID="16" presetClass="entr" presetSubtype="21"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par>
                                <p:cTn id="24" presetID="16" presetClass="entr" presetSubtype="21"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barn(inVertical)">
                                      <p:cBhvr>
                                        <p:cTn id="26" dur="500"/>
                                        <p:tgtEl>
                                          <p:spTgt spid="35"/>
                                        </p:tgtEl>
                                      </p:cBhvr>
                                    </p:animEffect>
                                  </p:childTnLst>
                                </p:cTn>
                              </p:par>
                              <p:par>
                                <p:cTn id="27" presetID="16" presetClass="entr" presetSubtype="21"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arn(inVertical)">
                                      <p:cBhvr>
                                        <p:cTn id="29" dur="500"/>
                                        <p:tgtEl>
                                          <p:spTgt spid="40"/>
                                        </p:tgtEl>
                                      </p:cBhvr>
                                    </p:animEffect>
                                  </p:childTnLst>
                                </p:cTn>
                              </p:par>
                              <p:par>
                                <p:cTn id="30" presetID="16" presetClass="entr" presetSubtype="21"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barn(inVertical)">
                                      <p:cBhvr>
                                        <p:cTn id="32" dur="500"/>
                                        <p:tgtEl>
                                          <p:spTgt spid="46"/>
                                        </p:tgtEl>
                                      </p:cBhvr>
                                    </p:animEffect>
                                  </p:childTnLst>
                                </p:cTn>
                              </p:par>
                              <p:par>
                                <p:cTn id="33" presetID="16" presetClass="entr" presetSubtype="21"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barn(inVertical)">
                                      <p:cBhvr>
                                        <p:cTn id="35" dur="500"/>
                                        <p:tgtEl>
                                          <p:spTgt spid="43"/>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barn(inVertical)">
                                      <p:cBhvr>
                                        <p:cTn id="43" dur="500"/>
                                        <p:tgtEl>
                                          <p:spTgt spid="64"/>
                                        </p:tgtEl>
                                      </p:cBhvr>
                                    </p:animEffect>
                                  </p:childTnLst>
                                </p:cTn>
                              </p:par>
                              <p:par>
                                <p:cTn id="44" presetID="16" presetClass="entr" presetSubtype="21" fill="hold" nodeType="with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barn(inVertical)">
                                      <p:cBhvr>
                                        <p:cTn id="46" dur="500"/>
                                        <p:tgtEl>
                                          <p:spTgt spid="67"/>
                                        </p:tgtEl>
                                      </p:cBhvr>
                                    </p:animEffect>
                                  </p:childTnLst>
                                </p:cTn>
                              </p:par>
                              <p:par>
                                <p:cTn id="47" presetID="16" presetClass="entr" presetSubtype="21" fill="hold" nodeType="withEffect">
                                  <p:stCondLst>
                                    <p:cond delay="0"/>
                                  </p:stCondLst>
                                  <p:childTnLst>
                                    <p:set>
                                      <p:cBhvr>
                                        <p:cTn id="48" dur="1" fill="hold">
                                          <p:stCondLst>
                                            <p:cond delay="0"/>
                                          </p:stCondLst>
                                        </p:cTn>
                                        <p:tgtEl>
                                          <p:spTgt spid="69"/>
                                        </p:tgtEl>
                                        <p:attrNameLst>
                                          <p:attrName>style.visibility</p:attrName>
                                        </p:attrNameLst>
                                      </p:cBhvr>
                                      <p:to>
                                        <p:strVal val="visible"/>
                                      </p:to>
                                    </p:set>
                                    <p:animEffect transition="in" filter="barn(inVertical)">
                                      <p:cBhvr>
                                        <p:cTn id="49" dur="500"/>
                                        <p:tgtEl>
                                          <p:spTgt spid="69"/>
                                        </p:tgtEl>
                                      </p:cBhvr>
                                    </p:animEffect>
                                  </p:childTnLst>
                                </p:cTn>
                              </p:par>
                              <p:par>
                                <p:cTn id="50" presetID="10" presetClass="entr" presetSubtype="0" fill="hold" nodeType="withEffect">
                                  <p:stCondLst>
                                    <p:cond delay="0"/>
                                  </p:stCondLst>
                                  <p:childTnLst>
                                    <p:set>
                                      <p:cBhvr>
                                        <p:cTn id="51" dur="1" fill="hold">
                                          <p:stCondLst>
                                            <p:cond delay="0"/>
                                          </p:stCondLst>
                                        </p:cTn>
                                        <p:tgtEl>
                                          <p:spTgt spid="73"/>
                                        </p:tgtEl>
                                        <p:attrNameLst>
                                          <p:attrName>style.visibility</p:attrName>
                                        </p:attrNameLst>
                                      </p:cBhvr>
                                      <p:to>
                                        <p:strVal val="visible"/>
                                      </p:to>
                                    </p:set>
                                    <p:animEffect transition="in" filter="fade">
                                      <p:cBhvr>
                                        <p:cTn id="52" dur="500"/>
                                        <p:tgtEl>
                                          <p:spTgt spid="73"/>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70"/>
                                        </p:tgtEl>
                                        <p:attrNameLst>
                                          <p:attrName>style.visibility</p:attrName>
                                        </p:attrNameLst>
                                      </p:cBhvr>
                                      <p:to>
                                        <p:strVal val="visible"/>
                                      </p:to>
                                    </p:set>
                                    <p:animEffect transition="in" filter="fade">
                                      <p:cBhvr>
                                        <p:cTn id="56" dur="500"/>
                                        <p:tgtEl>
                                          <p:spTgt spid="7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71"/>
                                        </p:tgtEl>
                                        <p:attrNameLst>
                                          <p:attrName>style.visibility</p:attrName>
                                        </p:attrNameLst>
                                      </p:cBhvr>
                                      <p:to>
                                        <p:strVal val="visible"/>
                                      </p:to>
                                    </p:set>
                                    <p:animEffect transition="in" filter="fade">
                                      <p:cBhvr>
                                        <p:cTn id="61"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24" grpId="0" animBg="1"/>
      <p:bldP spid="28" grpId="0" animBg="1"/>
      <p:bldP spid="29" grpId="0" animBg="1"/>
      <p:bldP spid="30" grpId="0" animBg="1"/>
      <p:bldP spid="70" grpId="0"/>
      <p:bldP spid="71"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3701D0-5D9A-D381-9CCB-F678F99FA779}"/>
              </a:ext>
            </a:extLst>
          </p:cNvPr>
          <p:cNvSpPr>
            <a:spLocks noGrp="1"/>
          </p:cNvSpPr>
          <p:nvPr>
            <p:ph type="title"/>
          </p:nvPr>
        </p:nvSpPr>
        <p:spPr>
          <a:xfrm>
            <a:off x="838200" y="229781"/>
            <a:ext cx="7609513" cy="944793"/>
          </a:xfrm>
        </p:spPr>
        <p:txBody>
          <a:bodyPr>
            <a:noAutofit/>
          </a:bodyPr>
          <a:lstStyle/>
          <a:p>
            <a:r>
              <a:rPr kumimoji="1" lang="en-US" altLang="ja-JP" sz="3600"/>
              <a:t>GLODAL’s answer</a:t>
            </a:r>
            <a:endParaRPr kumimoji="1" lang="ja-JP" altLang="en-US" sz="3600"/>
          </a:p>
        </p:txBody>
      </p:sp>
      <p:grpSp>
        <p:nvGrpSpPr>
          <p:cNvPr id="59" name="グループ化 58">
            <a:extLst>
              <a:ext uri="{FF2B5EF4-FFF2-40B4-BE49-F238E27FC236}">
                <a16:creationId xmlns:a16="http://schemas.microsoft.com/office/drawing/2014/main" id="{435F72E3-A5B8-A142-AF13-26B05051239B}"/>
              </a:ext>
            </a:extLst>
          </p:cNvPr>
          <p:cNvGrpSpPr/>
          <p:nvPr/>
        </p:nvGrpSpPr>
        <p:grpSpPr>
          <a:xfrm>
            <a:off x="6763626" y="2671283"/>
            <a:ext cx="1219200" cy="1219200"/>
            <a:chOff x="8890648" y="3039621"/>
            <a:chExt cx="1219200" cy="1219200"/>
          </a:xfrm>
        </p:grpSpPr>
        <p:pic>
          <p:nvPicPr>
            <p:cNvPr id="4" name="図 3">
              <a:extLst>
                <a:ext uri="{FF2B5EF4-FFF2-40B4-BE49-F238E27FC236}">
                  <a16:creationId xmlns:a16="http://schemas.microsoft.com/office/drawing/2014/main" id="{E0732BBE-4284-08F0-0B0F-BAE6E0CAD4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648" y="3039621"/>
              <a:ext cx="1219200" cy="1219200"/>
            </a:xfrm>
            <a:prstGeom prst="rect">
              <a:avLst/>
            </a:prstGeom>
          </p:spPr>
        </p:pic>
        <p:sp>
          <p:nvSpPr>
            <p:cNvPr id="13" name="テキスト ボックス 12">
              <a:extLst>
                <a:ext uri="{FF2B5EF4-FFF2-40B4-BE49-F238E27FC236}">
                  <a16:creationId xmlns:a16="http://schemas.microsoft.com/office/drawing/2014/main" id="{2BCE0C33-117A-AF3B-6ED2-B0CAA8FB8732}"/>
                </a:ext>
              </a:extLst>
            </p:cNvPr>
            <p:cNvSpPr txBox="1"/>
            <p:nvPr/>
          </p:nvSpPr>
          <p:spPr>
            <a:xfrm>
              <a:off x="8999951" y="3464555"/>
              <a:ext cx="1000595" cy="369332"/>
            </a:xfrm>
            <a:prstGeom prst="rect">
              <a:avLst/>
            </a:prstGeom>
            <a:solidFill>
              <a:schemeClr val="bg1">
                <a:alpha val="50000"/>
              </a:schemeClr>
            </a:solidFill>
          </p:spPr>
          <p:txBody>
            <a:bodyPr wrap="none" rtlCol="0">
              <a:spAutoFit/>
            </a:bodyPr>
            <a:lstStyle/>
            <a:p>
              <a:r>
                <a:rPr kumimoji="1" lang="en-US" altLang="ja-JP"/>
                <a:t>End user</a:t>
              </a:r>
              <a:endParaRPr kumimoji="1" lang="ja-JP" altLang="en-US"/>
            </a:p>
          </p:txBody>
        </p:sp>
      </p:grpSp>
      <p:grpSp>
        <p:nvGrpSpPr>
          <p:cNvPr id="22" name="グループ化 21">
            <a:extLst>
              <a:ext uri="{FF2B5EF4-FFF2-40B4-BE49-F238E27FC236}">
                <a16:creationId xmlns:a16="http://schemas.microsoft.com/office/drawing/2014/main" id="{B85ADE17-201B-89F0-C629-B120D5F32102}"/>
              </a:ext>
            </a:extLst>
          </p:cNvPr>
          <p:cNvGrpSpPr/>
          <p:nvPr/>
        </p:nvGrpSpPr>
        <p:grpSpPr>
          <a:xfrm>
            <a:off x="2733868" y="2179991"/>
            <a:ext cx="1800000" cy="3902022"/>
            <a:chOff x="3323070" y="1694296"/>
            <a:chExt cx="1800000" cy="4320000"/>
          </a:xfrm>
        </p:grpSpPr>
        <p:sp>
          <p:nvSpPr>
            <p:cNvPr id="8" name="円柱 7">
              <a:extLst>
                <a:ext uri="{FF2B5EF4-FFF2-40B4-BE49-F238E27FC236}">
                  <a16:creationId xmlns:a16="http://schemas.microsoft.com/office/drawing/2014/main" id="{8AF12B3F-C44D-0D2B-223A-C96C29B72C58}"/>
                </a:ext>
              </a:extLst>
            </p:cNvPr>
            <p:cNvSpPr/>
            <p:nvPr/>
          </p:nvSpPr>
          <p:spPr>
            <a:xfrm rot="5400000">
              <a:off x="2063070" y="2954296"/>
              <a:ext cx="4320000" cy="1800000"/>
            </a:xfrm>
            <a:prstGeom prst="can">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3102F218-9AB2-7F19-4967-51CD5C59F252}"/>
                </a:ext>
              </a:extLst>
            </p:cNvPr>
            <p:cNvSpPr txBox="1"/>
            <p:nvPr/>
          </p:nvSpPr>
          <p:spPr>
            <a:xfrm>
              <a:off x="3422591" y="4491989"/>
              <a:ext cx="1299210" cy="646331"/>
            </a:xfrm>
            <a:prstGeom prst="rect">
              <a:avLst/>
            </a:prstGeom>
            <a:noFill/>
          </p:spPr>
          <p:txBody>
            <a:bodyPr wrap="square" rtlCol="0">
              <a:spAutoFit/>
            </a:bodyPr>
            <a:lstStyle/>
            <a:p>
              <a:r>
                <a:rPr kumimoji="1" lang="en-US" altLang="ja-JP"/>
                <a:t>Image recognition</a:t>
              </a:r>
            </a:p>
          </p:txBody>
        </p:sp>
        <p:sp>
          <p:nvSpPr>
            <p:cNvPr id="12" name="テキスト ボックス 11">
              <a:extLst>
                <a:ext uri="{FF2B5EF4-FFF2-40B4-BE49-F238E27FC236}">
                  <a16:creationId xmlns:a16="http://schemas.microsoft.com/office/drawing/2014/main" id="{BFB57AD4-4ECA-AA98-532F-BDF9ED583FCD}"/>
                </a:ext>
              </a:extLst>
            </p:cNvPr>
            <p:cNvSpPr txBox="1"/>
            <p:nvPr/>
          </p:nvSpPr>
          <p:spPr>
            <a:xfrm>
              <a:off x="3422591" y="3531131"/>
              <a:ext cx="1299210" cy="646331"/>
            </a:xfrm>
            <a:prstGeom prst="rect">
              <a:avLst/>
            </a:prstGeom>
            <a:noFill/>
          </p:spPr>
          <p:txBody>
            <a:bodyPr wrap="square" rtlCol="0">
              <a:spAutoFit/>
            </a:bodyPr>
            <a:lstStyle/>
            <a:p>
              <a:r>
                <a:rPr kumimoji="1" lang="en-US" altLang="ja-JP"/>
                <a:t>Pattern recognition</a:t>
              </a:r>
            </a:p>
          </p:txBody>
        </p:sp>
        <p:sp>
          <p:nvSpPr>
            <p:cNvPr id="17" name="テキスト ボックス 16">
              <a:extLst>
                <a:ext uri="{FF2B5EF4-FFF2-40B4-BE49-F238E27FC236}">
                  <a16:creationId xmlns:a16="http://schemas.microsoft.com/office/drawing/2014/main" id="{A97EC8F2-4184-9D48-8F95-88FC105CDD0D}"/>
                </a:ext>
              </a:extLst>
            </p:cNvPr>
            <p:cNvSpPr txBox="1"/>
            <p:nvPr/>
          </p:nvSpPr>
          <p:spPr>
            <a:xfrm>
              <a:off x="3422591" y="2605873"/>
              <a:ext cx="1299210" cy="646331"/>
            </a:xfrm>
            <a:prstGeom prst="rect">
              <a:avLst/>
            </a:prstGeom>
            <a:noFill/>
          </p:spPr>
          <p:txBody>
            <a:bodyPr wrap="square" rtlCol="0">
              <a:spAutoFit/>
            </a:bodyPr>
            <a:lstStyle/>
            <a:p>
              <a:r>
                <a:rPr kumimoji="1" lang="en-US" altLang="ja-JP"/>
                <a:t>Machine learning</a:t>
              </a:r>
            </a:p>
          </p:txBody>
        </p:sp>
      </p:grpSp>
      <p:grpSp>
        <p:nvGrpSpPr>
          <p:cNvPr id="21" name="グループ化 20">
            <a:extLst>
              <a:ext uri="{FF2B5EF4-FFF2-40B4-BE49-F238E27FC236}">
                <a16:creationId xmlns:a16="http://schemas.microsoft.com/office/drawing/2014/main" id="{35F196F9-E5B5-2255-F54C-8A6AA6A63947}"/>
              </a:ext>
            </a:extLst>
          </p:cNvPr>
          <p:cNvGrpSpPr/>
          <p:nvPr/>
        </p:nvGrpSpPr>
        <p:grpSpPr>
          <a:xfrm>
            <a:off x="741251" y="2179991"/>
            <a:ext cx="1800000" cy="3902022"/>
            <a:chOff x="934200" y="1978661"/>
            <a:chExt cx="1800000" cy="4320000"/>
          </a:xfrm>
        </p:grpSpPr>
        <p:sp>
          <p:nvSpPr>
            <p:cNvPr id="5" name="円柱 4">
              <a:extLst>
                <a:ext uri="{FF2B5EF4-FFF2-40B4-BE49-F238E27FC236}">
                  <a16:creationId xmlns:a16="http://schemas.microsoft.com/office/drawing/2014/main" id="{F25D38C0-3EE1-6C77-4F2B-EF1E22462EFA}"/>
                </a:ext>
              </a:extLst>
            </p:cNvPr>
            <p:cNvSpPr/>
            <p:nvPr/>
          </p:nvSpPr>
          <p:spPr>
            <a:xfrm rot="5400000">
              <a:off x="-325800" y="3238661"/>
              <a:ext cx="4320000" cy="1800000"/>
            </a:xfrm>
            <a:prstGeom prst="ca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410265ED-9066-5612-BED0-55A7F988599B}"/>
                </a:ext>
              </a:extLst>
            </p:cNvPr>
            <p:cNvSpPr txBox="1"/>
            <p:nvPr/>
          </p:nvSpPr>
          <p:spPr>
            <a:xfrm>
              <a:off x="1000159" y="3799571"/>
              <a:ext cx="1299210" cy="646331"/>
            </a:xfrm>
            <a:prstGeom prst="rect">
              <a:avLst/>
            </a:prstGeom>
            <a:noFill/>
          </p:spPr>
          <p:txBody>
            <a:bodyPr wrap="square" rtlCol="0">
              <a:spAutoFit/>
            </a:bodyPr>
            <a:lstStyle/>
            <a:p>
              <a:r>
                <a:rPr kumimoji="1" lang="en-US" altLang="ja-JP"/>
                <a:t>Satellite positioning</a:t>
              </a:r>
            </a:p>
          </p:txBody>
        </p:sp>
        <p:sp>
          <p:nvSpPr>
            <p:cNvPr id="6" name="テキスト ボックス 5">
              <a:extLst>
                <a:ext uri="{FF2B5EF4-FFF2-40B4-BE49-F238E27FC236}">
                  <a16:creationId xmlns:a16="http://schemas.microsoft.com/office/drawing/2014/main" id="{5037C459-EAB3-1072-91C8-74CC9BDE3659}"/>
                </a:ext>
              </a:extLst>
            </p:cNvPr>
            <p:cNvSpPr txBox="1"/>
            <p:nvPr/>
          </p:nvSpPr>
          <p:spPr>
            <a:xfrm>
              <a:off x="974224" y="2874313"/>
              <a:ext cx="1299210" cy="646331"/>
            </a:xfrm>
            <a:prstGeom prst="rect">
              <a:avLst/>
            </a:prstGeom>
            <a:noFill/>
          </p:spPr>
          <p:txBody>
            <a:bodyPr wrap="square" rtlCol="0">
              <a:spAutoFit/>
            </a:bodyPr>
            <a:lstStyle/>
            <a:p>
              <a:r>
                <a:rPr kumimoji="1" lang="en-US" altLang="ja-JP"/>
                <a:t>Earth observation</a:t>
              </a:r>
            </a:p>
          </p:txBody>
        </p:sp>
        <p:sp>
          <p:nvSpPr>
            <p:cNvPr id="18" name="テキスト ボックス 17">
              <a:extLst>
                <a:ext uri="{FF2B5EF4-FFF2-40B4-BE49-F238E27FC236}">
                  <a16:creationId xmlns:a16="http://schemas.microsoft.com/office/drawing/2014/main" id="{171CCB0F-4729-5E37-B5DF-58D6D704D765}"/>
                </a:ext>
              </a:extLst>
            </p:cNvPr>
            <p:cNvSpPr txBox="1"/>
            <p:nvPr/>
          </p:nvSpPr>
          <p:spPr>
            <a:xfrm>
              <a:off x="1000159" y="4760430"/>
              <a:ext cx="1299210" cy="646331"/>
            </a:xfrm>
            <a:prstGeom prst="rect">
              <a:avLst/>
            </a:prstGeom>
            <a:noFill/>
          </p:spPr>
          <p:txBody>
            <a:bodyPr wrap="square" rtlCol="0">
              <a:spAutoFit/>
            </a:bodyPr>
            <a:lstStyle/>
            <a:p>
              <a:r>
                <a:rPr kumimoji="1" lang="en-US" altLang="ja-JP"/>
                <a:t>Remote sensing</a:t>
              </a:r>
            </a:p>
          </p:txBody>
        </p:sp>
      </p:grpSp>
      <p:sp>
        <p:nvSpPr>
          <p:cNvPr id="20" name="テキスト ボックス 19">
            <a:extLst>
              <a:ext uri="{FF2B5EF4-FFF2-40B4-BE49-F238E27FC236}">
                <a16:creationId xmlns:a16="http://schemas.microsoft.com/office/drawing/2014/main" id="{C1A7B506-DF70-F8D8-88EB-F65165663D68}"/>
              </a:ext>
            </a:extLst>
          </p:cNvPr>
          <p:cNvSpPr txBox="1"/>
          <p:nvPr/>
        </p:nvSpPr>
        <p:spPr>
          <a:xfrm>
            <a:off x="697489" y="1510013"/>
            <a:ext cx="1887523" cy="646331"/>
          </a:xfrm>
          <a:prstGeom prst="rect">
            <a:avLst/>
          </a:prstGeom>
          <a:noFill/>
        </p:spPr>
        <p:txBody>
          <a:bodyPr wrap="square" rtlCol="0">
            <a:spAutoFit/>
          </a:bodyPr>
          <a:lstStyle/>
          <a:p>
            <a:r>
              <a:rPr kumimoji="1" lang="en-US" altLang="ja-JP"/>
              <a:t>Subjects in space technologies</a:t>
            </a:r>
            <a:endParaRPr kumimoji="1" lang="ja-JP" altLang="en-US"/>
          </a:p>
        </p:txBody>
      </p:sp>
      <p:sp>
        <p:nvSpPr>
          <p:cNvPr id="23" name="テキスト ボックス 22">
            <a:extLst>
              <a:ext uri="{FF2B5EF4-FFF2-40B4-BE49-F238E27FC236}">
                <a16:creationId xmlns:a16="http://schemas.microsoft.com/office/drawing/2014/main" id="{FBA6E86D-0A01-8D24-A58F-0F8275D20ACF}"/>
              </a:ext>
            </a:extLst>
          </p:cNvPr>
          <p:cNvSpPr txBox="1"/>
          <p:nvPr/>
        </p:nvSpPr>
        <p:spPr>
          <a:xfrm>
            <a:off x="2733868" y="1541386"/>
            <a:ext cx="1887523" cy="646331"/>
          </a:xfrm>
          <a:prstGeom prst="rect">
            <a:avLst/>
          </a:prstGeom>
          <a:noFill/>
        </p:spPr>
        <p:txBody>
          <a:bodyPr wrap="square" rtlCol="0">
            <a:spAutoFit/>
          </a:bodyPr>
          <a:lstStyle/>
          <a:p>
            <a:r>
              <a:rPr kumimoji="1" lang="en-US" altLang="ja-JP"/>
              <a:t>Subjects in AI technologies</a:t>
            </a:r>
            <a:endParaRPr kumimoji="1" lang="ja-JP" altLang="en-US"/>
          </a:p>
        </p:txBody>
      </p:sp>
      <p:sp>
        <p:nvSpPr>
          <p:cNvPr id="11" name="楕円 10">
            <a:extLst>
              <a:ext uri="{FF2B5EF4-FFF2-40B4-BE49-F238E27FC236}">
                <a16:creationId xmlns:a16="http://schemas.microsoft.com/office/drawing/2014/main" id="{6B4246B1-233B-48EF-F135-F99EE34A3859}"/>
              </a:ext>
            </a:extLst>
          </p:cNvPr>
          <p:cNvSpPr/>
          <p:nvPr/>
        </p:nvSpPr>
        <p:spPr>
          <a:xfrm>
            <a:off x="4215215" y="2753347"/>
            <a:ext cx="180809" cy="29279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A3E073F2-1069-25BA-33A6-459D2E6ABE0C}"/>
              </a:ext>
            </a:extLst>
          </p:cNvPr>
          <p:cNvSpPr/>
          <p:nvPr/>
        </p:nvSpPr>
        <p:spPr>
          <a:xfrm>
            <a:off x="4176928" y="3465803"/>
            <a:ext cx="56563" cy="15577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FCAA142E-08F6-6E6C-52F1-35304FC0F9BD}"/>
              </a:ext>
            </a:extLst>
          </p:cNvPr>
          <p:cNvSpPr/>
          <p:nvPr/>
        </p:nvSpPr>
        <p:spPr>
          <a:xfrm>
            <a:off x="4363758" y="3701671"/>
            <a:ext cx="119045" cy="29279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035C45E3-DCE3-5EDD-9072-E73CE3B8DC27}"/>
              </a:ext>
            </a:extLst>
          </p:cNvPr>
          <p:cNvSpPr/>
          <p:nvPr/>
        </p:nvSpPr>
        <p:spPr>
          <a:xfrm>
            <a:off x="2285293" y="2820344"/>
            <a:ext cx="96473" cy="19339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46D41600-C8E5-AD35-2871-9A25467BB824}"/>
              </a:ext>
            </a:extLst>
          </p:cNvPr>
          <p:cNvSpPr/>
          <p:nvPr/>
        </p:nvSpPr>
        <p:spPr>
          <a:xfrm>
            <a:off x="2192705" y="3332301"/>
            <a:ext cx="96473" cy="19339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85A9B760-BBF4-E4AE-CFBB-065A9D7CB82A}"/>
              </a:ext>
            </a:extLst>
          </p:cNvPr>
          <p:cNvSpPr/>
          <p:nvPr/>
        </p:nvSpPr>
        <p:spPr>
          <a:xfrm>
            <a:off x="2327915" y="3693831"/>
            <a:ext cx="168757" cy="29054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grpSp>
        <p:nvGrpSpPr>
          <p:cNvPr id="55" name="グループ化 54">
            <a:extLst>
              <a:ext uri="{FF2B5EF4-FFF2-40B4-BE49-F238E27FC236}">
                <a16:creationId xmlns:a16="http://schemas.microsoft.com/office/drawing/2014/main" id="{890D98A4-1DF8-1437-77C5-C85555D91E70}"/>
              </a:ext>
            </a:extLst>
          </p:cNvPr>
          <p:cNvGrpSpPr/>
          <p:nvPr/>
        </p:nvGrpSpPr>
        <p:grpSpPr>
          <a:xfrm>
            <a:off x="9203665" y="5244375"/>
            <a:ext cx="1292616" cy="1219200"/>
            <a:chOff x="4453754" y="2468685"/>
            <a:chExt cx="1292616" cy="1219200"/>
          </a:xfrm>
        </p:grpSpPr>
        <p:pic>
          <p:nvPicPr>
            <p:cNvPr id="3" name="図 2">
              <a:extLst>
                <a:ext uri="{FF2B5EF4-FFF2-40B4-BE49-F238E27FC236}">
                  <a16:creationId xmlns:a16="http://schemas.microsoft.com/office/drawing/2014/main" id="{C2ACE31E-D507-0666-F8B3-337B304CF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0462" y="2468685"/>
              <a:ext cx="1219200" cy="1219200"/>
            </a:xfrm>
            <a:prstGeom prst="rect">
              <a:avLst/>
            </a:prstGeom>
          </p:spPr>
        </p:pic>
        <p:sp>
          <p:nvSpPr>
            <p:cNvPr id="9" name="テキスト ボックス 8">
              <a:extLst>
                <a:ext uri="{FF2B5EF4-FFF2-40B4-BE49-F238E27FC236}">
                  <a16:creationId xmlns:a16="http://schemas.microsoft.com/office/drawing/2014/main" id="{A04441A5-D813-DBAB-CC41-321399F7360E}"/>
                </a:ext>
              </a:extLst>
            </p:cNvPr>
            <p:cNvSpPr txBox="1"/>
            <p:nvPr/>
          </p:nvSpPr>
          <p:spPr>
            <a:xfrm>
              <a:off x="4453754" y="2755120"/>
              <a:ext cx="1292616" cy="646331"/>
            </a:xfrm>
            <a:prstGeom prst="rect">
              <a:avLst/>
            </a:prstGeom>
            <a:solidFill>
              <a:schemeClr val="bg1">
                <a:alpha val="50000"/>
              </a:schemeClr>
            </a:solidFill>
          </p:spPr>
          <p:txBody>
            <a:bodyPr wrap="square" rtlCol="0">
              <a:spAutoFit/>
            </a:bodyPr>
            <a:lstStyle/>
            <a:p>
              <a:pPr algn="ctr"/>
              <a:r>
                <a:rPr kumimoji="1" lang="en-US" altLang="ja-JP"/>
                <a:t>Technology provider </a:t>
              </a:r>
              <a:endParaRPr kumimoji="1" lang="ja-JP" altLang="en-US"/>
            </a:p>
          </p:txBody>
        </p:sp>
      </p:grpSp>
      <p:sp>
        <p:nvSpPr>
          <p:cNvPr id="71" name="思考の吹き出し: 雲形 70">
            <a:extLst>
              <a:ext uri="{FF2B5EF4-FFF2-40B4-BE49-F238E27FC236}">
                <a16:creationId xmlns:a16="http://schemas.microsoft.com/office/drawing/2014/main" id="{CDBFD9ED-6E17-74AE-231E-F72EB11422E9}"/>
              </a:ext>
            </a:extLst>
          </p:cNvPr>
          <p:cNvSpPr/>
          <p:nvPr/>
        </p:nvSpPr>
        <p:spPr>
          <a:xfrm>
            <a:off x="5084234" y="591424"/>
            <a:ext cx="3316273" cy="1573530"/>
          </a:xfrm>
          <a:prstGeom prst="cloudCallout">
            <a:avLst>
              <a:gd name="adj1" fmla="val 18405"/>
              <a:gd name="adj2" fmla="val 78495"/>
            </a:avLst>
          </a:prstGeom>
        </p:spPr>
        <p:style>
          <a:lnRef idx="2">
            <a:schemeClr val="dk1"/>
          </a:lnRef>
          <a:fillRef idx="1">
            <a:schemeClr val="lt1"/>
          </a:fillRef>
          <a:effectRef idx="0">
            <a:schemeClr val="dk1"/>
          </a:effectRef>
          <a:fontRef idx="minor">
            <a:schemeClr val="dk1"/>
          </a:fontRef>
        </p:style>
        <p:txBody>
          <a:bodyPr lIns="0" rIns="0" rtlCol="0" anchor="ctr"/>
          <a:lstStyle/>
          <a:p>
            <a:pPr algn="ctr"/>
            <a:r>
              <a:rPr kumimoji="1" lang="ja-JP" altLang="en-US"/>
              <a:t>💡</a:t>
            </a:r>
            <a:r>
              <a:rPr kumimoji="1" lang="en-US" altLang="ja-JP"/>
              <a:t>This is innovative in an operation to address the issues!</a:t>
            </a:r>
            <a:endParaRPr kumimoji="1" lang="ja-JP" altLang="en-US"/>
          </a:p>
        </p:txBody>
      </p:sp>
      <p:cxnSp>
        <p:nvCxnSpPr>
          <p:cNvPr id="14" name="直線コネクタ 13">
            <a:extLst>
              <a:ext uri="{FF2B5EF4-FFF2-40B4-BE49-F238E27FC236}">
                <a16:creationId xmlns:a16="http://schemas.microsoft.com/office/drawing/2014/main" id="{580593B9-A417-FBE0-3573-FDC1DC21B741}"/>
              </a:ext>
            </a:extLst>
          </p:cNvPr>
          <p:cNvCxnSpPr>
            <a:cxnSpLocks/>
          </p:cNvCxnSpPr>
          <p:nvPr/>
        </p:nvCxnSpPr>
        <p:spPr>
          <a:xfrm flipV="1">
            <a:off x="4370672" y="2575327"/>
            <a:ext cx="1332000" cy="0"/>
          </a:xfrm>
          <a:prstGeom prst="line">
            <a:avLst/>
          </a:prstGeom>
          <a:ln w="19050">
            <a:solidFill>
              <a:schemeClr val="tx1">
                <a:lumMod val="50000"/>
                <a:lumOff val="50000"/>
              </a:schemeClr>
            </a:solidFill>
            <a:prstDash val="dash"/>
          </a:ln>
        </p:spPr>
        <p:style>
          <a:lnRef idx="1">
            <a:schemeClr val="dk1"/>
          </a:lnRef>
          <a:fillRef idx="0">
            <a:schemeClr val="dk1"/>
          </a:fillRef>
          <a:effectRef idx="0">
            <a:schemeClr val="dk1"/>
          </a:effectRef>
          <a:fontRef idx="minor">
            <a:schemeClr val="tx1"/>
          </a:fontRef>
        </p:style>
      </p:cxnSp>
      <p:cxnSp>
        <p:nvCxnSpPr>
          <p:cNvPr id="15" name="直線コネクタ 14">
            <a:extLst>
              <a:ext uri="{FF2B5EF4-FFF2-40B4-BE49-F238E27FC236}">
                <a16:creationId xmlns:a16="http://schemas.microsoft.com/office/drawing/2014/main" id="{47EC9FD5-FBDC-EF59-0846-0433205CA891}"/>
              </a:ext>
            </a:extLst>
          </p:cNvPr>
          <p:cNvCxnSpPr>
            <a:cxnSpLocks/>
          </p:cNvCxnSpPr>
          <p:nvPr/>
        </p:nvCxnSpPr>
        <p:spPr>
          <a:xfrm flipV="1">
            <a:off x="4367873" y="4116101"/>
            <a:ext cx="1332000" cy="0"/>
          </a:xfrm>
          <a:prstGeom prst="line">
            <a:avLst/>
          </a:prstGeom>
          <a:ln w="19050">
            <a:solidFill>
              <a:schemeClr val="tx1">
                <a:lumMod val="50000"/>
                <a:lumOff val="50000"/>
              </a:schemeClr>
            </a:solidFill>
            <a:prstDash val="dash"/>
          </a:ln>
        </p:spPr>
        <p:style>
          <a:lnRef idx="1">
            <a:schemeClr val="dk1"/>
          </a:lnRef>
          <a:fillRef idx="0">
            <a:schemeClr val="dk1"/>
          </a:fillRef>
          <a:effectRef idx="0">
            <a:schemeClr val="dk1"/>
          </a:effectRef>
          <a:fontRef idx="minor">
            <a:schemeClr val="tx1"/>
          </a:fontRef>
        </p:style>
      </p:cxnSp>
      <p:cxnSp>
        <p:nvCxnSpPr>
          <p:cNvPr id="16" name="直線コネクタ 15">
            <a:extLst>
              <a:ext uri="{FF2B5EF4-FFF2-40B4-BE49-F238E27FC236}">
                <a16:creationId xmlns:a16="http://schemas.microsoft.com/office/drawing/2014/main" id="{908BB2A3-49DD-BAA8-7550-A13515FAFC77}"/>
              </a:ext>
            </a:extLst>
          </p:cNvPr>
          <p:cNvCxnSpPr>
            <a:cxnSpLocks/>
          </p:cNvCxnSpPr>
          <p:nvPr/>
        </p:nvCxnSpPr>
        <p:spPr>
          <a:xfrm flipV="1">
            <a:off x="2297198" y="4113309"/>
            <a:ext cx="432000" cy="0"/>
          </a:xfrm>
          <a:prstGeom prst="line">
            <a:avLst/>
          </a:prstGeom>
          <a:ln w="19050">
            <a:solidFill>
              <a:schemeClr val="tx1">
                <a:lumMod val="50000"/>
                <a:lumOff val="50000"/>
              </a:schemeClr>
            </a:solidFill>
            <a:prstDash val="dash"/>
          </a:ln>
        </p:spPr>
        <p:style>
          <a:lnRef idx="1">
            <a:schemeClr val="dk1"/>
          </a:lnRef>
          <a:fillRef idx="0">
            <a:schemeClr val="dk1"/>
          </a:fillRef>
          <a:effectRef idx="0">
            <a:schemeClr val="dk1"/>
          </a:effectRef>
          <a:fontRef idx="minor">
            <a:schemeClr val="tx1"/>
          </a:fontRef>
        </p:style>
      </p:cxnSp>
      <p:cxnSp>
        <p:nvCxnSpPr>
          <p:cNvPr id="25" name="直線コネクタ 24">
            <a:extLst>
              <a:ext uri="{FF2B5EF4-FFF2-40B4-BE49-F238E27FC236}">
                <a16:creationId xmlns:a16="http://schemas.microsoft.com/office/drawing/2014/main" id="{19301680-B2ED-9065-EC89-82331C033DDE}"/>
              </a:ext>
            </a:extLst>
          </p:cNvPr>
          <p:cNvCxnSpPr>
            <a:cxnSpLocks/>
          </p:cNvCxnSpPr>
          <p:nvPr/>
        </p:nvCxnSpPr>
        <p:spPr>
          <a:xfrm flipV="1">
            <a:off x="2386682" y="2575337"/>
            <a:ext cx="432000" cy="0"/>
          </a:xfrm>
          <a:prstGeom prst="line">
            <a:avLst/>
          </a:prstGeom>
          <a:ln w="19050">
            <a:solidFill>
              <a:schemeClr val="tx1">
                <a:lumMod val="50000"/>
                <a:lumOff val="50000"/>
              </a:schemeClr>
            </a:solidFill>
            <a:prstDash val="dash"/>
          </a:ln>
        </p:spPr>
        <p:style>
          <a:lnRef idx="1">
            <a:schemeClr val="dk1"/>
          </a:lnRef>
          <a:fillRef idx="0">
            <a:schemeClr val="dk1"/>
          </a:fillRef>
          <a:effectRef idx="0">
            <a:schemeClr val="dk1"/>
          </a:effectRef>
          <a:fontRef idx="minor">
            <a:schemeClr val="tx1"/>
          </a:fontRef>
        </p:style>
      </p:cxnSp>
      <p:grpSp>
        <p:nvGrpSpPr>
          <p:cNvPr id="130" name="グループ化 129">
            <a:extLst>
              <a:ext uri="{FF2B5EF4-FFF2-40B4-BE49-F238E27FC236}">
                <a16:creationId xmlns:a16="http://schemas.microsoft.com/office/drawing/2014/main" id="{6DEC5CCF-62B1-6FF4-7081-3EA40B45864B}"/>
              </a:ext>
            </a:extLst>
          </p:cNvPr>
          <p:cNvGrpSpPr/>
          <p:nvPr/>
        </p:nvGrpSpPr>
        <p:grpSpPr>
          <a:xfrm>
            <a:off x="4903678" y="2574537"/>
            <a:ext cx="1442621" cy="1542081"/>
            <a:chOff x="4903678" y="2574537"/>
            <a:chExt cx="1442621" cy="1542081"/>
          </a:xfrm>
        </p:grpSpPr>
        <p:sp>
          <p:nvSpPr>
            <p:cNvPr id="60" name="円柱 59">
              <a:extLst>
                <a:ext uri="{FF2B5EF4-FFF2-40B4-BE49-F238E27FC236}">
                  <a16:creationId xmlns:a16="http://schemas.microsoft.com/office/drawing/2014/main" id="{98570B8D-5E0D-1078-6FE8-1AC843768F0A}"/>
                </a:ext>
              </a:extLst>
            </p:cNvPr>
            <p:cNvSpPr/>
            <p:nvPr/>
          </p:nvSpPr>
          <p:spPr>
            <a:xfrm rot="5400000">
              <a:off x="4870476" y="2640796"/>
              <a:ext cx="1542081" cy="1409564"/>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84B722DC-6161-33B7-1045-5DA72DBC7252}"/>
                </a:ext>
              </a:extLst>
            </p:cNvPr>
            <p:cNvSpPr txBox="1"/>
            <p:nvPr/>
          </p:nvSpPr>
          <p:spPr>
            <a:xfrm>
              <a:off x="4903678" y="2999657"/>
              <a:ext cx="1197262" cy="646331"/>
            </a:xfrm>
            <a:prstGeom prst="rect">
              <a:avLst/>
            </a:prstGeom>
            <a:noFill/>
          </p:spPr>
          <p:txBody>
            <a:bodyPr wrap="square">
              <a:spAutoFit/>
            </a:bodyPr>
            <a:lstStyle/>
            <a:p>
              <a:pPr algn="ctr"/>
              <a:r>
                <a:rPr kumimoji="1" lang="en-US" altLang="ja-JP"/>
                <a:t>Business domain</a:t>
              </a:r>
              <a:endParaRPr kumimoji="1" lang="ja-JP" altLang="en-US"/>
            </a:p>
          </p:txBody>
        </p:sp>
      </p:grpSp>
      <p:grpSp>
        <p:nvGrpSpPr>
          <p:cNvPr id="37" name="グループ化 36">
            <a:extLst>
              <a:ext uri="{FF2B5EF4-FFF2-40B4-BE49-F238E27FC236}">
                <a16:creationId xmlns:a16="http://schemas.microsoft.com/office/drawing/2014/main" id="{00FDACF7-ABA6-6728-7966-263E34B0483B}"/>
              </a:ext>
            </a:extLst>
          </p:cNvPr>
          <p:cNvGrpSpPr/>
          <p:nvPr/>
        </p:nvGrpSpPr>
        <p:grpSpPr>
          <a:xfrm>
            <a:off x="4774424" y="5099057"/>
            <a:ext cx="1620000" cy="1219200"/>
            <a:chOff x="5014299" y="1215512"/>
            <a:chExt cx="1620000" cy="1219200"/>
          </a:xfrm>
        </p:grpSpPr>
        <p:pic>
          <p:nvPicPr>
            <p:cNvPr id="31" name="図 30">
              <a:extLst>
                <a:ext uri="{FF2B5EF4-FFF2-40B4-BE49-F238E27FC236}">
                  <a16:creationId xmlns:a16="http://schemas.microsoft.com/office/drawing/2014/main" id="{9C5F9FD7-8FD5-48FB-BE24-2C9E516DC3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4699" y="1215512"/>
              <a:ext cx="1219200" cy="1219200"/>
            </a:xfrm>
            <a:prstGeom prst="rect">
              <a:avLst/>
            </a:prstGeom>
          </p:spPr>
        </p:pic>
        <p:pic>
          <p:nvPicPr>
            <p:cNvPr id="36" name="図 35">
              <a:extLst>
                <a:ext uri="{FF2B5EF4-FFF2-40B4-BE49-F238E27FC236}">
                  <a16:creationId xmlns:a16="http://schemas.microsoft.com/office/drawing/2014/main" id="{8BC56EDD-9C0D-4711-303C-2C8AE057DF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4299" y="1604444"/>
              <a:ext cx="1620000" cy="536760"/>
            </a:xfrm>
            <a:prstGeom prst="rect">
              <a:avLst/>
            </a:prstGeom>
          </p:spPr>
        </p:pic>
      </p:grpSp>
      <p:sp>
        <p:nvSpPr>
          <p:cNvPr id="41" name="四角形: 角を丸くする 40">
            <a:extLst>
              <a:ext uri="{FF2B5EF4-FFF2-40B4-BE49-F238E27FC236}">
                <a16:creationId xmlns:a16="http://schemas.microsoft.com/office/drawing/2014/main" id="{18BF83AD-3E00-6F13-A6C8-5687592E9FA7}"/>
              </a:ext>
            </a:extLst>
          </p:cNvPr>
          <p:cNvSpPr/>
          <p:nvPr/>
        </p:nvSpPr>
        <p:spPr>
          <a:xfrm>
            <a:off x="6718078" y="4261607"/>
            <a:ext cx="1310297" cy="953674"/>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en-US" altLang="ja-JP"/>
              <a:t>Training programs</a:t>
            </a:r>
            <a:endParaRPr kumimoji="1" lang="ja-JP" altLang="en-US"/>
          </a:p>
        </p:txBody>
      </p:sp>
      <p:cxnSp>
        <p:nvCxnSpPr>
          <p:cNvPr id="44" name="コネクタ: 曲線 43">
            <a:extLst>
              <a:ext uri="{FF2B5EF4-FFF2-40B4-BE49-F238E27FC236}">
                <a16:creationId xmlns:a16="http://schemas.microsoft.com/office/drawing/2014/main" id="{686C1DE9-4ED2-D083-AC52-5B07855D4963}"/>
              </a:ext>
            </a:extLst>
          </p:cNvPr>
          <p:cNvCxnSpPr>
            <a:cxnSpLocks/>
            <a:stCxn id="24" idx="4"/>
            <a:endCxn id="41" idx="1"/>
          </p:cNvCxnSpPr>
          <p:nvPr/>
        </p:nvCxnSpPr>
        <p:spPr>
          <a:xfrm rot="16200000" flipH="1">
            <a:off x="5198689" y="3219055"/>
            <a:ext cx="743980" cy="2294797"/>
          </a:xfrm>
          <a:prstGeom prst="curvedConnector2">
            <a:avLst/>
          </a:prstGeom>
          <a:ln>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5" name="コネクタ: 曲線 44">
            <a:extLst>
              <a:ext uri="{FF2B5EF4-FFF2-40B4-BE49-F238E27FC236}">
                <a16:creationId xmlns:a16="http://schemas.microsoft.com/office/drawing/2014/main" id="{90F87069-88E2-AD5C-EA7C-5743768591AA}"/>
              </a:ext>
            </a:extLst>
          </p:cNvPr>
          <p:cNvCxnSpPr>
            <a:cxnSpLocks/>
            <a:stCxn id="19" idx="4"/>
            <a:endCxn id="41" idx="1"/>
          </p:cNvCxnSpPr>
          <p:nvPr/>
        </p:nvCxnSpPr>
        <p:spPr>
          <a:xfrm rot="16200000" flipH="1">
            <a:off x="4903210" y="2923575"/>
            <a:ext cx="1116869" cy="2512868"/>
          </a:xfrm>
          <a:prstGeom prst="curvedConnector2">
            <a:avLst/>
          </a:prstGeom>
          <a:ln>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0" name="コネクタ: 曲線 49">
            <a:extLst>
              <a:ext uri="{FF2B5EF4-FFF2-40B4-BE49-F238E27FC236}">
                <a16:creationId xmlns:a16="http://schemas.microsoft.com/office/drawing/2014/main" id="{5957C318-BCEB-FCAE-AA86-E4420F4719DC}"/>
              </a:ext>
            </a:extLst>
          </p:cNvPr>
          <p:cNvCxnSpPr>
            <a:cxnSpLocks/>
            <a:stCxn id="11" idx="4"/>
            <a:endCxn id="41" idx="1"/>
          </p:cNvCxnSpPr>
          <p:nvPr/>
        </p:nvCxnSpPr>
        <p:spPr>
          <a:xfrm rot="16200000" flipH="1">
            <a:off x="4665697" y="2686063"/>
            <a:ext cx="1692304" cy="2412458"/>
          </a:xfrm>
          <a:prstGeom prst="curvedConnector2">
            <a:avLst/>
          </a:prstGeom>
          <a:ln>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4" name="コネクタ: 曲線 53">
            <a:extLst>
              <a:ext uri="{FF2B5EF4-FFF2-40B4-BE49-F238E27FC236}">
                <a16:creationId xmlns:a16="http://schemas.microsoft.com/office/drawing/2014/main" id="{D7497980-0620-0D34-4391-A80AEE178397}"/>
              </a:ext>
            </a:extLst>
          </p:cNvPr>
          <p:cNvCxnSpPr>
            <a:cxnSpLocks/>
            <a:stCxn id="30" idx="4"/>
            <a:endCxn id="41" idx="1"/>
          </p:cNvCxnSpPr>
          <p:nvPr/>
        </p:nvCxnSpPr>
        <p:spPr>
          <a:xfrm rot="16200000" flipH="1">
            <a:off x="4188153" y="2208519"/>
            <a:ext cx="754066" cy="4305784"/>
          </a:xfrm>
          <a:prstGeom prst="curvedConnector2">
            <a:avLst/>
          </a:prstGeom>
          <a:ln>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3" name="コネクタ: 曲線 62">
            <a:extLst>
              <a:ext uri="{FF2B5EF4-FFF2-40B4-BE49-F238E27FC236}">
                <a16:creationId xmlns:a16="http://schemas.microsoft.com/office/drawing/2014/main" id="{48F27F9C-3B70-897E-085E-7D66C0EC77E4}"/>
              </a:ext>
            </a:extLst>
          </p:cNvPr>
          <p:cNvCxnSpPr>
            <a:cxnSpLocks/>
            <a:stCxn id="29" idx="4"/>
            <a:endCxn id="41" idx="1"/>
          </p:cNvCxnSpPr>
          <p:nvPr/>
        </p:nvCxnSpPr>
        <p:spPr>
          <a:xfrm rot="16200000" flipH="1">
            <a:off x="3873137" y="1893503"/>
            <a:ext cx="1212746" cy="4477136"/>
          </a:xfrm>
          <a:prstGeom prst="curvedConnector2">
            <a:avLst/>
          </a:prstGeom>
          <a:ln>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2" name="コネクタ: 曲線 71">
            <a:extLst>
              <a:ext uri="{FF2B5EF4-FFF2-40B4-BE49-F238E27FC236}">
                <a16:creationId xmlns:a16="http://schemas.microsoft.com/office/drawing/2014/main" id="{FCA17DE6-E532-81F0-C73D-0BC4B0218919}"/>
              </a:ext>
            </a:extLst>
          </p:cNvPr>
          <p:cNvCxnSpPr>
            <a:cxnSpLocks/>
            <a:stCxn id="28" idx="4"/>
            <a:endCxn id="41" idx="1"/>
          </p:cNvCxnSpPr>
          <p:nvPr/>
        </p:nvCxnSpPr>
        <p:spPr>
          <a:xfrm rot="16200000" flipH="1">
            <a:off x="3663453" y="1683818"/>
            <a:ext cx="1724703" cy="4384548"/>
          </a:xfrm>
          <a:prstGeom prst="curvedConnector2">
            <a:avLst/>
          </a:prstGeom>
          <a:ln>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BBEE57F7-75B6-60C4-FF25-10E4FB7B2682}"/>
              </a:ext>
            </a:extLst>
          </p:cNvPr>
          <p:cNvSpPr txBox="1"/>
          <p:nvPr/>
        </p:nvSpPr>
        <p:spPr>
          <a:xfrm>
            <a:off x="4621391" y="4175727"/>
            <a:ext cx="1800001" cy="923330"/>
          </a:xfrm>
          <a:prstGeom prst="rect">
            <a:avLst/>
          </a:prstGeom>
          <a:solidFill>
            <a:schemeClr val="bg1">
              <a:alpha val="60000"/>
            </a:schemeClr>
          </a:solidFill>
        </p:spPr>
        <p:txBody>
          <a:bodyPr wrap="square" rtlCol="0">
            <a:spAutoFit/>
          </a:bodyPr>
          <a:lstStyle/>
          <a:p>
            <a:r>
              <a:rPr kumimoji="1" lang="en-US" altLang="ja-JP"/>
              <a:t>Selected subjects for primary technical inputs</a:t>
            </a:r>
            <a:endParaRPr kumimoji="1" lang="ja-JP" altLang="en-US"/>
          </a:p>
        </p:txBody>
      </p:sp>
      <p:cxnSp>
        <p:nvCxnSpPr>
          <p:cNvPr id="77" name="直線矢印コネクタ 76">
            <a:extLst>
              <a:ext uri="{FF2B5EF4-FFF2-40B4-BE49-F238E27FC236}">
                <a16:creationId xmlns:a16="http://schemas.microsoft.com/office/drawing/2014/main" id="{B78C1705-C0E7-3BE2-33A6-A71DE4EDDCE4}"/>
              </a:ext>
            </a:extLst>
          </p:cNvPr>
          <p:cNvCxnSpPr>
            <a:cxnSpLocks/>
            <a:stCxn id="41" idx="0"/>
            <a:endCxn id="4" idx="2"/>
          </p:cNvCxnSpPr>
          <p:nvPr/>
        </p:nvCxnSpPr>
        <p:spPr>
          <a:xfrm flipH="1" flipV="1">
            <a:off x="7373226" y="3890483"/>
            <a:ext cx="1" cy="371124"/>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1" name="四角形: 角を丸くする 100">
            <a:extLst>
              <a:ext uri="{FF2B5EF4-FFF2-40B4-BE49-F238E27FC236}">
                <a16:creationId xmlns:a16="http://schemas.microsoft.com/office/drawing/2014/main" id="{ABBCB6A9-5657-1B6E-D466-F38ACDF8DCA1}"/>
              </a:ext>
            </a:extLst>
          </p:cNvPr>
          <p:cNvSpPr/>
          <p:nvPr/>
        </p:nvSpPr>
        <p:spPr>
          <a:xfrm>
            <a:off x="9185984" y="910877"/>
            <a:ext cx="1310297" cy="953674"/>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en-US" altLang="ja-JP" err="1"/>
              <a:t>Ideathon</a:t>
            </a:r>
            <a:r>
              <a:rPr kumimoji="1" lang="en-US" altLang="ja-JP"/>
              <a:t> workshop</a:t>
            </a:r>
            <a:endParaRPr kumimoji="1" lang="ja-JP" altLang="en-US"/>
          </a:p>
        </p:txBody>
      </p:sp>
      <p:cxnSp>
        <p:nvCxnSpPr>
          <p:cNvPr id="103" name="直線矢印コネクタ 102">
            <a:extLst>
              <a:ext uri="{FF2B5EF4-FFF2-40B4-BE49-F238E27FC236}">
                <a16:creationId xmlns:a16="http://schemas.microsoft.com/office/drawing/2014/main" id="{D2496007-327C-730A-D8AC-7906C34292FA}"/>
              </a:ext>
            </a:extLst>
          </p:cNvPr>
          <p:cNvCxnSpPr>
            <a:cxnSpLocks/>
            <a:stCxn id="71" idx="2"/>
            <a:endCxn id="101" idx="1"/>
          </p:cNvCxnSpPr>
          <p:nvPr/>
        </p:nvCxnSpPr>
        <p:spPr>
          <a:xfrm>
            <a:off x="8397743" y="1378189"/>
            <a:ext cx="788241" cy="952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5" name="四角形: メモ 104">
            <a:extLst>
              <a:ext uri="{FF2B5EF4-FFF2-40B4-BE49-F238E27FC236}">
                <a16:creationId xmlns:a16="http://schemas.microsoft.com/office/drawing/2014/main" id="{98532D59-42C1-90E9-1CE4-C35F13C410A3}"/>
              </a:ext>
            </a:extLst>
          </p:cNvPr>
          <p:cNvSpPr/>
          <p:nvPr/>
        </p:nvSpPr>
        <p:spPr>
          <a:xfrm>
            <a:off x="8643714" y="2712589"/>
            <a:ext cx="1124125" cy="708159"/>
          </a:xfrm>
          <a:prstGeom prst="foldedCorner">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t>Ideas</a:t>
            </a:r>
            <a:endParaRPr kumimoji="1" lang="ja-JP" altLang="en-US"/>
          </a:p>
        </p:txBody>
      </p:sp>
      <p:sp>
        <p:nvSpPr>
          <p:cNvPr id="106" name="四角形: メモ 105">
            <a:extLst>
              <a:ext uri="{FF2B5EF4-FFF2-40B4-BE49-F238E27FC236}">
                <a16:creationId xmlns:a16="http://schemas.microsoft.com/office/drawing/2014/main" id="{3DD40A03-B592-F842-A30D-3A895C903A0B}"/>
              </a:ext>
            </a:extLst>
          </p:cNvPr>
          <p:cNvSpPr/>
          <p:nvPr/>
        </p:nvSpPr>
        <p:spPr>
          <a:xfrm>
            <a:off x="9941334" y="2712588"/>
            <a:ext cx="1124125" cy="708159"/>
          </a:xfrm>
          <a:prstGeom prst="foldedCorner">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t>Scopes</a:t>
            </a:r>
            <a:endParaRPr kumimoji="1" lang="ja-JP" altLang="en-US"/>
          </a:p>
        </p:txBody>
      </p:sp>
      <p:sp>
        <p:nvSpPr>
          <p:cNvPr id="107" name="四角形: メモ 106">
            <a:extLst>
              <a:ext uri="{FF2B5EF4-FFF2-40B4-BE49-F238E27FC236}">
                <a16:creationId xmlns:a16="http://schemas.microsoft.com/office/drawing/2014/main" id="{92A4B975-AB6D-235F-48A5-6C0A0B866554}"/>
              </a:ext>
            </a:extLst>
          </p:cNvPr>
          <p:cNvSpPr/>
          <p:nvPr/>
        </p:nvSpPr>
        <p:spPr>
          <a:xfrm>
            <a:off x="9084460" y="3573978"/>
            <a:ext cx="1550716" cy="708159"/>
          </a:xfrm>
          <a:prstGeom prst="foldedCorner">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t>Requirements</a:t>
            </a:r>
            <a:endParaRPr kumimoji="1" lang="ja-JP" altLang="en-US"/>
          </a:p>
        </p:txBody>
      </p:sp>
      <p:sp>
        <p:nvSpPr>
          <p:cNvPr id="110" name="四角形: 角を丸くする 109">
            <a:extLst>
              <a:ext uri="{FF2B5EF4-FFF2-40B4-BE49-F238E27FC236}">
                <a16:creationId xmlns:a16="http://schemas.microsoft.com/office/drawing/2014/main" id="{3CBF4CEE-9B2F-DEFD-1489-F4BDB4D853F7}"/>
              </a:ext>
            </a:extLst>
          </p:cNvPr>
          <p:cNvSpPr/>
          <p:nvPr/>
        </p:nvSpPr>
        <p:spPr>
          <a:xfrm>
            <a:off x="8271545" y="2281806"/>
            <a:ext cx="3139175" cy="2141094"/>
          </a:xfrm>
          <a:prstGeom prst="roundRect">
            <a:avLst/>
          </a:prstGeom>
          <a:noFill/>
          <a:ln>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1" name="直線矢印コネクタ 110">
            <a:extLst>
              <a:ext uri="{FF2B5EF4-FFF2-40B4-BE49-F238E27FC236}">
                <a16:creationId xmlns:a16="http://schemas.microsoft.com/office/drawing/2014/main" id="{CB976379-CB23-A30D-3A5E-B64FF0FFC1A9}"/>
              </a:ext>
            </a:extLst>
          </p:cNvPr>
          <p:cNvCxnSpPr>
            <a:cxnSpLocks/>
            <a:stCxn id="101" idx="2"/>
            <a:endCxn id="110" idx="0"/>
          </p:cNvCxnSpPr>
          <p:nvPr/>
        </p:nvCxnSpPr>
        <p:spPr>
          <a:xfrm>
            <a:off x="9841133" y="1864551"/>
            <a:ext cx="0" cy="41725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5" name="テキスト ボックス 114">
            <a:extLst>
              <a:ext uri="{FF2B5EF4-FFF2-40B4-BE49-F238E27FC236}">
                <a16:creationId xmlns:a16="http://schemas.microsoft.com/office/drawing/2014/main" id="{B99E61A6-F674-94ED-07ED-35BA73E763EA}"/>
              </a:ext>
            </a:extLst>
          </p:cNvPr>
          <p:cNvSpPr txBox="1"/>
          <p:nvPr/>
        </p:nvSpPr>
        <p:spPr>
          <a:xfrm>
            <a:off x="8348884" y="2281806"/>
            <a:ext cx="2998770" cy="369332"/>
          </a:xfrm>
          <a:prstGeom prst="rect">
            <a:avLst/>
          </a:prstGeom>
          <a:noFill/>
        </p:spPr>
        <p:txBody>
          <a:bodyPr wrap="none" rtlCol="0">
            <a:spAutoFit/>
          </a:bodyPr>
          <a:lstStyle/>
          <a:p>
            <a:r>
              <a:rPr kumimoji="1" lang="en-US" altLang="ja-JP" b="1"/>
              <a:t>Elements to call for proposals</a:t>
            </a:r>
            <a:endParaRPr kumimoji="1" lang="ja-JP" altLang="en-US" b="1"/>
          </a:p>
        </p:txBody>
      </p:sp>
      <p:grpSp>
        <p:nvGrpSpPr>
          <p:cNvPr id="117" name="グループ化 116">
            <a:extLst>
              <a:ext uri="{FF2B5EF4-FFF2-40B4-BE49-F238E27FC236}">
                <a16:creationId xmlns:a16="http://schemas.microsoft.com/office/drawing/2014/main" id="{ACE1972A-B6B5-515C-B2F8-8F6FEF503173}"/>
              </a:ext>
            </a:extLst>
          </p:cNvPr>
          <p:cNvGrpSpPr/>
          <p:nvPr/>
        </p:nvGrpSpPr>
        <p:grpSpPr>
          <a:xfrm>
            <a:off x="8271545" y="107290"/>
            <a:ext cx="1620000" cy="1219200"/>
            <a:chOff x="5014299" y="1215512"/>
            <a:chExt cx="1620000" cy="1219200"/>
          </a:xfrm>
        </p:grpSpPr>
        <p:pic>
          <p:nvPicPr>
            <p:cNvPr id="118" name="図 117">
              <a:extLst>
                <a:ext uri="{FF2B5EF4-FFF2-40B4-BE49-F238E27FC236}">
                  <a16:creationId xmlns:a16="http://schemas.microsoft.com/office/drawing/2014/main" id="{97A248BD-3295-BA54-A7D4-937F40FE1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4699" y="1215512"/>
              <a:ext cx="1219200" cy="1219200"/>
            </a:xfrm>
            <a:prstGeom prst="rect">
              <a:avLst/>
            </a:prstGeom>
          </p:spPr>
        </p:pic>
        <p:pic>
          <p:nvPicPr>
            <p:cNvPr id="119" name="図 118">
              <a:extLst>
                <a:ext uri="{FF2B5EF4-FFF2-40B4-BE49-F238E27FC236}">
                  <a16:creationId xmlns:a16="http://schemas.microsoft.com/office/drawing/2014/main" id="{3747558E-E33A-FAD6-DE59-2844843DD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4299" y="1604444"/>
              <a:ext cx="1620000" cy="536760"/>
            </a:xfrm>
            <a:prstGeom prst="rect">
              <a:avLst/>
            </a:prstGeom>
          </p:spPr>
        </p:pic>
      </p:grpSp>
      <p:cxnSp>
        <p:nvCxnSpPr>
          <p:cNvPr id="120" name="直線矢印コネクタ 119">
            <a:extLst>
              <a:ext uri="{FF2B5EF4-FFF2-40B4-BE49-F238E27FC236}">
                <a16:creationId xmlns:a16="http://schemas.microsoft.com/office/drawing/2014/main" id="{08AC6E75-1CE5-A829-80D8-1874951D1B9B}"/>
              </a:ext>
            </a:extLst>
          </p:cNvPr>
          <p:cNvCxnSpPr>
            <a:cxnSpLocks/>
            <a:stCxn id="3" idx="0"/>
            <a:endCxn id="110" idx="2"/>
          </p:cNvCxnSpPr>
          <p:nvPr/>
        </p:nvCxnSpPr>
        <p:spPr>
          <a:xfrm flipH="1" flipV="1">
            <a:off x="9841133" y="4422900"/>
            <a:ext cx="8840" cy="82147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4" name="四角形: メモ 123">
            <a:extLst>
              <a:ext uri="{FF2B5EF4-FFF2-40B4-BE49-F238E27FC236}">
                <a16:creationId xmlns:a16="http://schemas.microsoft.com/office/drawing/2014/main" id="{3F07807D-DE2F-B3F9-8004-E59D344D7A1A}"/>
              </a:ext>
            </a:extLst>
          </p:cNvPr>
          <p:cNvSpPr/>
          <p:nvPr/>
        </p:nvSpPr>
        <p:spPr>
          <a:xfrm>
            <a:off x="10021168" y="4889447"/>
            <a:ext cx="1124125" cy="537964"/>
          </a:xfrm>
          <a:prstGeom prst="foldedCorner">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t>Proposal</a:t>
            </a:r>
            <a:endParaRPr kumimoji="1" lang="ja-JP" altLang="en-US"/>
          </a:p>
        </p:txBody>
      </p:sp>
    </p:spTree>
    <p:extLst>
      <p:ext uri="{BB962C8B-B14F-4D97-AF65-F5344CB8AC3E}">
        <p14:creationId xmlns:p14="http://schemas.microsoft.com/office/powerpoint/2010/main" val="260189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 presetClass="entr" presetSubtype="0" fill="hold" nodeType="withEffect">
                                  <p:stCondLst>
                                    <p:cond delay="0"/>
                                  </p:stCondLst>
                                  <p:childTnLst>
                                    <p:set>
                                      <p:cBhvr>
                                        <p:cTn id="18" dur="1" fill="hold">
                                          <p:stCondLst>
                                            <p:cond delay="0"/>
                                          </p:stCondLst>
                                        </p:cTn>
                                        <p:tgtEl>
                                          <p:spTgt spid="130"/>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par>
                          <p:cTn id="37" fill="hold">
                            <p:stCondLst>
                              <p:cond delay="500"/>
                            </p:stCondLst>
                            <p:childTnLst>
                              <p:par>
                                <p:cTn id="38" presetID="16" presetClass="entr" presetSubtype="21" fill="hold"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barn(inVertical)">
                                      <p:cBhvr>
                                        <p:cTn id="40" dur="500"/>
                                        <p:tgtEl>
                                          <p:spTgt spid="50"/>
                                        </p:tgtEl>
                                      </p:cBhvr>
                                    </p:animEffect>
                                  </p:childTnLst>
                                </p:cTn>
                              </p:par>
                              <p:par>
                                <p:cTn id="41" presetID="16" presetClass="entr" presetSubtype="21"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barn(inVertical)">
                                      <p:cBhvr>
                                        <p:cTn id="43" dur="500"/>
                                        <p:tgtEl>
                                          <p:spTgt spid="44"/>
                                        </p:tgtEl>
                                      </p:cBhvr>
                                    </p:animEffect>
                                  </p:childTnLst>
                                </p:cTn>
                              </p:par>
                              <p:par>
                                <p:cTn id="44" presetID="16" presetClass="entr" presetSubtype="21"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barn(inVertical)">
                                      <p:cBhvr>
                                        <p:cTn id="46" dur="500"/>
                                        <p:tgtEl>
                                          <p:spTgt spid="45"/>
                                        </p:tgtEl>
                                      </p:cBhvr>
                                    </p:animEffect>
                                  </p:childTnLst>
                                </p:cTn>
                              </p:par>
                              <p:par>
                                <p:cTn id="47" presetID="16" presetClass="entr" presetSubtype="21" fill="hold" nodeType="withEffect">
                                  <p:stCondLst>
                                    <p:cond delay="0"/>
                                  </p:stCondLst>
                                  <p:childTnLst>
                                    <p:set>
                                      <p:cBhvr>
                                        <p:cTn id="48" dur="1" fill="hold">
                                          <p:stCondLst>
                                            <p:cond delay="0"/>
                                          </p:stCondLst>
                                        </p:cTn>
                                        <p:tgtEl>
                                          <p:spTgt spid="72"/>
                                        </p:tgtEl>
                                        <p:attrNameLst>
                                          <p:attrName>style.visibility</p:attrName>
                                        </p:attrNameLst>
                                      </p:cBhvr>
                                      <p:to>
                                        <p:strVal val="visible"/>
                                      </p:to>
                                    </p:set>
                                    <p:animEffect transition="in" filter="barn(inVertical)">
                                      <p:cBhvr>
                                        <p:cTn id="49" dur="500"/>
                                        <p:tgtEl>
                                          <p:spTgt spid="72"/>
                                        </p:tgtEl>
                                      </p:cBhvr>
                                    </p:animEffect>
                                  </p:childTnLst>
                                </p:cTn>
                              </p:par>
                              <p:par>
                                <p:cTn id="50" presetID="16" presetClass="entr" presetSubtype="21" fill="hold" nodeType="with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barn(inVertical)">
                                      <p:cBhvr>
                                        <p:cTn id="52" dur="500"/>
                                        <p:tgtEl>
                                          <p:spTgt spid="63"/>
                                        </p:tgtEl>
                                      </p:cBhvr>
                                    </p:animEffect>
                                  </p:childTnLst>
                                </p:cTn>
                              </p:par>
                              <p:par>
                                <p:cTn id="53" presetID="16" presetClass="entr" presetSubtype="21" fill="hold" nodeType="with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barn(inVertical)">
                                      <p:cBhvr>
                                        <p:cTn id="55" dur="500"/>
                                        <p:tgtEl>
                                          <p:spTgt spid="5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par>
                          <p:cTn id="63" fill="hold">
                            <p:stCondLst>
                              <p:cond delay="1500"/>
                            </p:stCondLst>
                            <p:childTnLst>
                              <p:par>
                                <p:cTn id="64" presetID="16" presetClass="entr" presetSubtype="21" fill="hold" nodeType="after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barn(inVertical)">
                                      <p:cBhvr>
                                        <p:cTn id="66" dur="500"/>
                                        <p:tgtEl>
                                          <p:spTgt spid="7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animEffect transition="in" filter="fade">
                                      <p:cBhvr>
                                        <p:cTn id="71" dur="500"/>
                                        <p:tgtEl>
                                          <p:spTgt spid="71"/>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03"/>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117"/>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101"/>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11"/>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115"/>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110"/>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106"/>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105"/>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107"/>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55"/>
                                        </p:tgtEl>
                                        <p:attrNameLst>
                                          <p:attrName>style.visibility</p:attrName>
                                        </p:attrNameLst>
                                      </p:cBhvr>
                                      <p:to>
                                        <p:strVal val="visible"/>
                                      </p:to>
                                    </p:set>
                                  </p:childTnLst>
                                </p:cTn>
                              </p:par>
                            </p:childTnLst>
                          </p:cTn>
                        </p:par>
                        <p:par>
                          <p:cTn id="98" fill="hold">
                            <p:stCondLst>
                              <p:cond delay="0"/>
                            </p:stCondLst>
                            <p:childTnLst>
                              <p:par>
                                <p:cTn id="99" presetID="1" presetClass="entr" presetSubtype="0" fill="hold" nodeType="afterEffect">
                                  <p:stCondLst>
                                    <p:cond delay="0"/>
                                  </p:stCondLst>
                                  <p:childTnLst>
                                    <p:set>
                                      <p:cBhvr>
                                        <p:cTn id="100" dur="1" fill="hold">
                                          <p:stCondLst>
                                            <p:cond delay="0"/>
                                          </p:stCondLst>
                                        </p:cTn>
                                        <p:tgtEl>
                                          <p:spTgt spid="12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24" grpId="0" animBg="1"/>
      <p:bldP spid="28" grpId="0" animBg="1"/>
      <p:bldP spid="29" grpId="0" animBg="1"/>
      <p:bldP spid="30" grpId="0" animBg="1"/>
      <p:bldP spid="71" grpId="0" animBg="1"/>
      <p:bldP spid="41" grpId="0" animBg="1"/>
      <p:bldP spid="38" grpId="0" animBg="1"/>
      <p:bldP spid="101" grpId="0" animBg="1"/>
      <p:bldP spid="105" grpId="0" animBg="1"/>
      <p:bldP spid="106" grpId="0" animBg="1"/>
      <p:bldP spid="107" grpId="0" animBg="1"/>
      <p:bldP spid="110" grpId="0" animBg="1"/>
      <p:bldP spid="115" grpId="0"/>
      <p:bldP spid="1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703106D1-BEBD-0D27-7033-89D1938A864E}"/>
              </a:ext>
            </a:extLst>
          </p:cNvPr>
          <p:cNvGrpSpPr>
            <a:grpSpLocks noChangeAspect="1"/>
          </p:cNvGrpSpPr>
          <p:nvPr/>
        </p:nvGrpSpPr>
        <p:grpSpPr bwMode="auto">
          <a:xfrm>
            <a:off x="-3175" y="-4763"/>
            <a:ext cx="12198351" cy="6862763"/>
            <a:chOff x="-2" y="-3"/>
            <a:chExt cx="7684" cy="4323"/>
          </a:xfrm>
        </p:grpSpPr>
        <p:sp>
          <p:nvSpPr>
            <p:cNvPr id="3" name="AutoShape 3">
              <a:extLst>
                <a:ext uri="{FF2B5EF4-FFF2-40B4-BE49-F238E27FC236}">
                  <a16:creationId xmlns:a16="http://schemas.microsoft.com/office/drawing/2014/main" id="{9D90E903-2E3C-56FB-F92D-9E1663F77C70}"/>
                </a:ext>
              </a:extLst>
            </p:cNvPr>
            <p:cNvSpPr>
              <a:spLocks noChangeAspect="1" noChangeArrowheads="1" noTextEdit="1"/>
            </p:cNvSpPr>
            <p:nvPr/>
          </p:nvSpPr>
          <p:spPr bwMode="auto">
            <a:xfrm>
              <a:off x="-2" y="-3"/>
              <a:ext cx="7682" cy="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Rectangle 5">
              <a:extLst>
                <a:ext uri="{FF2B5EF4-FFF2-40B4-BE49-F238E27FC236}">
                  <a16:creationId xmlns:a16="http://schemas.microsoft.com/office/drawing/2014/main" id="{5874D4B4-CD9D-398E-FA5F-AB9CF9C6BBB1}"/>
                </a:ext>
              </a:extLst>
            </p:cNvPr>
            <p:cNvSpPr>
              <a:spLocks noChangeArrowheads="1"/>
            </p:cNvSpPr>
            <p:nvPr/>
          </p:nvSpPr>
          <p:spPr bwMode="auto">
            <a:xfrm>
              <a:off x="-2" y="-3"/>
              <a:ext cx="7682" cy="43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Rectangle 6">
              <a:extLst>
                <a:ext uri="{FF2B5EF4-FFF2-40B4-BE49-F238E27FC236}">
                  <a16:creationId xmlns:a16="http://schemas.microsoft.com/office/drawing/2014/main" id="{DF308169-8E11-6FA9-F454-9F071BCA9372}"/>
                </a:ext>
              </a:extLst>
            </p:cNvPr>
            <p:cNvSpPr>
              <a:spLocks noChangeArrowheads="1"/>
            </p:cNvSpPr>
            <p:nvPr/>
          </p:nvSpPr>
          <p:spPr bwMode="auto">
            <a:xfrm>
              <a:off x="-2" y="4090"/>
              <a:ext cx="7682" cy="230"/>
            </a:xfrm>
            <a:prstGeom prst="rect">
              <a:avLst/>
            </a:prstGeom>
            <a:solidFill>
              <a:srgbClr val="018E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055" name="Picture 7">
              <a:extLst>
                <a:ext uri="{FF2B5EF4-FFF2-40B4-BE49-F238E27FC236}">
                  <a16:creationId xmlns:a16="http://schemas.microsoft.com/office/drawing/2014/main" id="{E80C697B-6C56-A7AB-C544-8E2E121E52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4" y="115"/>
              <a:ext cx="868" cy="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a:extLst>
                <a:ext uri="{FF2B5EF4-FFF2-40B4-BE49-F238E27FC236}">
                  <a16:creationId xmlns:a16="http://schemas.microsoft.com/office/drawing/2014/main" id="{8A1ABDA6-1BA1-AFB6-1378-B3C53B7FD0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
              <a:ext cx="7682" cy="3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9">
              <a:extLst>
                <a:ext uri="{FF2B5EF4-FFF2-40B4-BE49-F238E27FC236}">
                  <a16:creationId xmlns:a16="http://schemas.microsoft.com/office/drawing/2014/main" id="{EB11C163-5F61-4E97-E434-EFA26D2EB48C}"/>
                </a:ext>
              </a:extLst>
            </p:cNvPr>
            <p:cNvSpPr>
              <a:spLocks noChangeArrowheads="1"/>
            </p:cNvSpPr>
            <p:nvPr/>
          </p:nvSpPr>
          <p:spPr bwMode="auto">
            <a:xfrm>
              <a:off x="344" y="710"/>
              <a:ext cx="4904"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0" b="0" i="0" u="none" strike="noStrike" cap="none" normalizeH="0" baseline="0">
                  <a:ln>
                    <a:noFill/>
                  </a:ln>
                  <a:solidFill>
                    <a:srgbClr val="000000"/>
                  </a:solidFill>
                  <a:effectLst/>
                  <a:latin typeface="Arial" panose="020B0604020202020204" pitchFamily="34" charset="0"/>
                </a:rPr>
                <a:t>Space and AI for Ever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10">
              <a:extLst>
                <a:ext uri="{FF2B5EF4-FFF2-40B4-BE49-F238E27FC236}">
                  <a16:creationId xmlns:a16="http://schemas.microsoft.com/office/drawing/2014/main" id="{D756BADA-6740-7AFE-4711-302BBE614AF3}"/>
                </a:ext>
              </a:extLst>
            </p:cNvPr>
            <p:cNvSpPr>
              <a:spLocks noChangeArrowheads="1"/>
            </p:cNvSpPr>
            <p:nvPr/>
          </p:nvSpPr>
          <p:spPr bwMode="auto">
            <a:xfrm>
              <a:off x="5006" y="710"/>
              <a:ext cx="1253"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0" b="0" i="0" u="none" strike="noStrike" cap="none" normalizeH="0" baseline="0">
                  <a:ln>
                    <a:noFill/>
                  </a:ln>
                  <a:solidFill>
                    <a:srgbClr val="FFFFFF"/>
                  </a:solidFill>
                  <a:effectLst/>
                  <a:latin typeface="Arial" panose="020B0604020202020204" pitchFamily="34" charset="0"/>
                </a:rPr>
                <a:t>yone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11">
              <a:extLst>
                <a:ext uri="{FF2B5EF4-FFF2-40B4-BE49-F238E27FC236}">
                  <a16:creationId xmlns:a16="http://schemas.microsoft.com/office/drawing/2014/main" id="{33C67674-9A3B-F6AC-F258-5EEC571ADFC2}"/>
                </a:ext>
              </a:extLst>
            </p:cNvPr>
            <p:cNvSpPr>
              <a:spLocks noChangeArrowheads="1"/>
            </p:cNvSpPr>
            <p:nvPr/>
          </p:nvSpPr>
          <p:spPr bwMode="auto">
            <a:xfrm>
              <a:off x="344" y="1237"/>
              <a:ext cx="4897"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a:ln>
                    <a:noFill/>
                  </a:ln>
                  <a:solidFill>
                    <a:srgbClr val="000000"/>
                  </a:solidFill>
                  <a:effectLst/>
                  <a:latin typeface="Arial" panose="020B0604020202020204" pitchFamily="34" charset="0"/>
                </a:rPr>
                <a:t>Human Resource Development Program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12">
              <a:extLst>
                <a:ext uri="{FF2B5EF4-FFF2-40B4-BE49-F238E27FC236}">
                  <a16:creationId xmlns:a16="http://schemas.microsoft.com/office/drawing/2014/main" id="{1F55734D-7362-842D-1FD9-77CD3C6FBF1D}"/>
                </a:ext>
              </a:extLst>
            </p:cNvPr>
            <p:cNvSpPr>
              <a:spLocks noChangeArrowheads="1"/>
            </p:cNvSpPr>
            <p:nvPr/>
          </p:nvSpPr>
          <p:spPr bwMode="auto">
            <a:xfrm>
              <a:off x="4968" y="1237"/>
              <a:ext cx="250"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a:ln>
                    <a:noFill/>
                  </a:ln>
                  <a:solidFill>
                    <a:srgbClr val="FFFFFF"/>
                  </a:solidFill>
                  <a:effectLst/>
                  <a:latin typeface="Arial" panose="020B0604020202020204" pitchFamily="34"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13">
              <a:extLst>
                <a:ext uri="{FF2B5EF4-FFF2-40B4-BE49-F238E27FC236}">
                  <a16:creationId xmlns:a16="http://schemas.microsoft.com/office/drawing/2014/main" id="{3568B15B-69B4-EA12-30E8-08674FC501A0}"/>
                </a:ext>
              </a:extLst>
            </p:cNvPr>
            <p:cNvSpPr>
              <a:spLocks noChangeArrowheads="1"/>
            </p:cNvSpPr>
            <p:nvPr/>
          </p:nvSpPr>
          <p:spPr bwMode="auto">
            <a:xfrm>
              <a:off x="5160" y="1237"/>
              <a:ext cx="1855"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a:ln>
                    <a:noFill/>
                  </a:ln>
                  <a:solidFill>
                    <a:srgbClr val="FFFFFF"/>
                  </a:solidFill>
                  <a:effectLst/>
                  <a:latin typeface="Arial" panose="020B0604020202020204" pitchFamily="34" charset="0"/>
                </a:rPr>
                <a:t>for Innovations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14">
              <a:extLst>
                <a:ext uri="{FF2B5EF4-FFF2-40B4-BE49-F238E27FC236}">
                  <a16:creationId xmlns:a16="http://schemas.microsoft.com/office/drawing/2014/main" id="{134C8312-C63B-F2B2-67CD-3DF52A5AD2E6}"/>
                </a:ext>
              </a:extLst>
            </p:cNvPr>
            <p:cNvSpPr>
              <a:spLocks noChangeArrowheads="1"/>
            </p:cNvSpPr>
            <p:nvPr/>
          </p:nvSpPr>
          <p:spPr bwMode="auto">
            <a:xfrm>
              <a:off x="1461" y="2729"/>
              <a:ext cx="2559"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3300" b="0" i="0" u="none" strike="noStrike" cap="none" normalizeH="0" baseline="0">
                  <a:ln>
                    <a:noFill/>
                  </a:ln>
                  <a:solidFill>
                    <a:srgbClr val="000000"/>
                  </a:solidFill>
                  <a:effectLst/>
                  <a:latin typeface="UD デジタル 教科書体 NP-R" panose="02020400000000000000" pitchFamily="18" charset="-128"/>
                  <a:ea typeface="UD デジタル 教科書体 NP-R" panose="02020400000000000000" pitchFamily="18" charset="-128"/>
                </a:rPr>
                <a:t>株式会社</a:t>
              </a:r>
              <a:r>
                <a:rPr kumimoji="0" lang="en-US" altLang="ja-JP" sz="3300" b="1" i="0" u="none" strike="noStrike" cap="none" normalizeH="0" baseline="0">
                  <a:ln>
                    <a:noFill/>
                  </a:ln>
                  <a:solidFill>
                    <a:srgbClr val="000000"/>
                  </a:solidFill>
                  <a:effectLst/>
                  <a:latin typeface="UD デジタル 教科書体 NP-R" panose="02020400000000000000" pitchFamily="18" charset="-128"/>
                  <a:ea typeface="UD デジタル 教科書体 NP-R" panose="02020400000000000000" pitchFamily="18" charset="-128"/>
                </a:rPr>
                <a:t>GLODAL</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3300" b="0" i="0" u="none" strike="noStrike" cap="none" normalizeH="0" baseline="0">
                  <a:ln>
                    <a:noFill/>
                  </a:ln>
                  <a:solidFill>
                    <a:srgbClr val="000000"/>
                  </a:solidFill>
                  <a:effectLst/>
                  <a:latin typeface="UD デジタル 教科書体 NP-R" panose="02020400000000000000" pitchFamily="18" charset="-128"/>
                  <a:ea typeface="UD デジタル 教科書体 NP-R" panose="02020400000000000000" pitchFamily="18" charset="-128"/>
                </a:rPr>
                <a:t>代表取締役 </a:t>
              </a:r>
              <a:r>
                <a:rPr kumimoji="0" lang="ja-JP" altLang="en-US" sz="3300" b="1" i="0" u="none" strike="noStrike" cap="none" normalizeH="0" baseline="0">
                  <a:ln>
                    <a:noFill/>
                  </a:ln>
                  <a:solidFill>
                    <a:srgbClr val="000000"/>
                  </a:solidFill>
                  <a:effectLst/>
                  <a:latin typeface="UD デジタル 教科書体 NP-R" panose="02020400000000000000" pitchFamily="18" charset="-128"/>
                  <a:ea typeface="UD デジタル 教科書体 NP-R" panose="02020400000000000000" pitchFamily="18" charset="-128"/>
                </a:rPr>
                <a:t>宮﨑 浩之</a:t>
              </a:r>
              <a:endParaRPr kumimoji="0" lang="en-US" altLang="en-US" sz="1800" b="0" i="0" u="none" strike="noStrike" cap="none" normalizeH="0" baseline="0">
                <a:ln>
                  <a:noFill/>
                </a:ln>
                <a:solidFill>
                  <a:schemeClr val="tx1"/>
                </a:solidFill>
                <a:effectLst/>
                <a:latin typeface="UD デジタル 教科書体 NP-R" panose="02020400000000000000" pitchFamily="18" charset="-128"/>
                <a:ea typeface="UD デジタル 教科書体 NP-R" panose="02020400000000000000" pitchFamily="18" charset="-128"/>
              </a:endParaRPr>
            </a:p>
          </p:txBody>
        </p:sp>
        <p:sp>
          <p:nvSpPr>
            <p:cNvPr id="14" name="Rectangle 16">
              <a:extLst>
                <a:ext uri="{FF2B5EF4-FFF2-40B4-BE49-F238E27FC236}">
                  <a16:creationId xmlns:a16="http://schemas.microsoft.com/office/drawing/2014/main" id="{3392CBCE-080E-DD6A-8BAC-8FAE24207098}"/>
                </a:ext>
              </a:extLst>
            </p:cNvPr>
            <p:cNvSpPr>
              <a:spLocks noChangeArrowheads="1"/>
            </p:cNvSpPr>
            <p:nvPr/>
          </p:nvSpPr>
          <p:spPr bwMode="auto">
            <a:xfrm>
              <a:off x="1461" y="3399"/>
              <a:ext cx="2190"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300" b="0" i="0" u="none" strike="noStrike" cap="none" normalizeH="0" baseline="0">
                  <a:ln>
                    <a:noFill/>
                  </a:ln>
                  <a:solidFill>
                    <a:srgbClr val="000000"/>
                  </a:solidFill>
                  <a:effectLst/>
                  <a:latin typeface="Arial" panose="020B0604020202020204" pitchFamily="34" charset="0"/>
                </a:rPr>
                <a:t>miyazaki@glodal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7">
              <a:extLst>
                <a:ext uri="{FF2B5EF4-FFF2-40B4-BE49-F238E27FC236}">
                  <a16:creationId xmlns:a16="http://schemas.microsoft.com/office/drawing/2014/main" id="{87F5EAB1-8B4F-165E-2F8F-05369BBCC66F}"/>
                </a:ext>
              </a:extLst>
            </p:cNvPr>
            <p:cNvSpPr>
              <a:spLocks noChangeArrowheads="1"/>
            </p:cNvSpPr>
            <p:nvPr/>
          </p:nvSpPr>
          <p:spPr bwMode="auto">
            <a:xfrm>
              <a:off x="3447" y="3399"/>
              <a:ext cx="21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3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18">
              <a:extLst>
                <a:ext uri="{FF2B5EF4-FFF2-40B4-BE49-F238E27FC236}">
                  <a16:creationId xmlns:a16="http://schemas.microsoft.com/office/drawing/2014/main" id="{94D45394-61F0-9E72-2EC3-26FAF9A9B10A}"/>
                </a:ext>
              </a:extLst>
            </p:cNvPr>
            <p:cNvSpPr>
              <a:spLocks noChangeArrowheads="1"/>
            </p:cNvSpPr>
            <p:nvPr/>
          </p:nvSpPr>
          <p:spPr bwMode="auto">
            <a:xfrm>
              <a:off x="3535" y="3399"/>
              <a:ext cx="1060"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300" b="0" i="0" u="none" strike="noStrike" cap="none" normalizeH="0" baseline="0">
                  <a:ln>
                    <a:noFill/>
                  </a:ln>
                  <a:solidFill>
                    <a:srgbClr val="000000"/>
                  </a:solidFill>
                  <a:effectLst/>
                  <a:latin typeface="Arial" panose="020B0604020202020204" pitchFamily="34" charset="0"/>
                </a:rPr>
                <a:t>inc.com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067" name="Picture 19">
              <a:extLst>
                <a:ext uri="{FF2B5EF4-FFF2-40B4-BE49-F238E27FC236}">
                  <a16:creationId xmlns:a16="http://schemas.microsoft.com/office/drawing/2014/main" id="{348DD945-51D4-58E8-695E-9B36F3921C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 y="2712"/>
              <a:ext cx="1045" cy="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Picture 17" descr="A blue and black logo&#10;&#10;Description automatically generated">
            <a:extLst>
              <a:ext uri="{FF2B5EF4-FFF2-40B4-BE49-F238E27FC236}">
                <a16:creationId xmlns:a16="http://schemas.microsoft.com/office/drawing/2014/main" id="{BEBF6A61-C7C4-FB2A-724B-98EFC3FD8F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327" y="4304916"/>
            <a:ext cx="1666800" cy="1666800"/>
          </a:xfrm>
          <a:prstGeom prst="rect">
            <a:avLst/>
          </a:prstGeom>
        </p:spPr>
      </p:pic>
    </p:spTree>
    <p:extLst>
      <p:ext uri="{BB962C8B-B14F-4D97-AF65-F5344CB8AC3E}">
        <p14:creationId xmlns:p14="http://schemas.microsoft.com/office/powerpoint/2010/main" val="1633129716"/>
      </p:ext>
    </p:extLst>
  </p:cSld>
  <p:clrMapOvr>
    <a:masterClrMapping/>
  </p:clrMapOvr>
  <mc:AlternateContent xmlns:mc="http://schemas.openxmlformats.org/markup-compatibility/2006" xmlns:p14="http://schemas.microsoft.com/office/powerpoint/2010/main">
    <mc:Choice Requires="p14">
      <p:transition spd="slow" p14:dur="2000" advTm="5259"/>
    </mc:Choice>
    <mc:Fallback xmlns="">
      <p:transition spd="slow" advTm="5259"/>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3701D0-5D9A-D381-9CCB-F678F99FA779}"/>
              </a:ext>
            </a:extLst>
          </p:cNvPr>
          <p:cNvSpPr>
            <a:spLocks noGrp="1"/>
          </p:cNvSpPr>
          <p:nvPr>
            <p:ph type="title"/>
          </p:nvPr>
        </p:nvSpPr>
        <p:spPr>
          <a:xfrm>
            <a:off x="838200" y="229781"/>
            <a:ext cx="7609513" cy="944793"/>
          </a:xfrm>
        </p:spPr>
        <p:txBody>
          <a:bodyPr>
            <a:noAutofit/>
          </a:bodyPr>
          <a:lstStyle/>
          <a:p>
            <a:r>
              <a:rPr kumimoji="1" lang="en-US" altLang="ja-JP" sz="3600"/>
              <a:t>GLODAL’s answer</a:t>
            </a:r>
            <a:endParaRPr kumimoji="1" lang="ja-JP" altLang="en-US" sz="3600"/>
          </a:p>
        </p:txBody>
      </p:sp>
      <p:grpSp>
        <p:nvGrpSpPr>
          <p:cNvPr id="59" name="グループ化 58">
            <a:extLst>
              <a:ext uri="{FF2B5EF4-FFF2-40B4-BE49-F238E27FC236}">
                <a16:creationId xmlns:a16="http://schemas.microsoft.com/office/drawing/2014/main" id="{435F72E3-A5B8-A142-AF13-26B05051239B}"/>
              </a:ext>
            </a:extLst>
          </p:cNvPr>
          <p:cNvGrpSpPr/>
          <p:nvPr/>
        </p:nvGrpSpPr>
        <p:grpSpPr>
          <a:xfrm>
            <a:off x="6763626" y="2671283"/>
            <a:ext cx="1219200" cy="1219200"/>
            <a:chOff x="8890648" y="3039621"/>
            <a:chExt cx="1219200" cy="1219200"/>
          </a:xfrm>
        </p:grpSpPr>
        <p:pic>
          <p:nvPicPr>
            <p:cNvPr id="4" name="図 3">
              <a:extLst>
                <a:ext uri="{FF2B5EF4-FFF2-40B4-BE49-F238E27FC236}">
                  <a16:creationId xmlns:a16="http://schemas.microsoft.com/office/drawing/2014/main" id="{E0732BBE-4284-08F0-0B0F-BAE6E0CAD4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648" y="3039621"/>
              <a:ext cx="1219200" cy="1219200"/>
            </a:xfrm>
            <a:prstGeom prst="rect">
              <a:avLst/>
            </a:prstGeom>
          </p:spPr>
        </p:pic>
        <p:sp>
          <p:nvSpPr>
            <p:cNvPr id="13" name="テキスト ボックス 12">
              <a:extLst>
                <a:ext uri="{FF2B5EF4-FFF2-40B4-BE49-F238E27FC236}">
                  <a16:creationId xmlns:a16="http://schemas.microsoft.com/office/drawing/2014/main" id="{2BCE0C33-117A-AF3B-6ED2-B0CAA8FB8732}"/>
                </a:ext>
              </a:extLst>
            </p:cNvPr>
            <p:cNvSpPr txBox="1"/>
            <p:nvPr/>
          </p:nvSpPr>
          <p:spPr>
            <a:xfrm>
              <a:off x="8999951" y="3464555"/>
              <a:ext cx="1000595" cy="369332"/>
            </a:xfrm>
            <a:prstGeom prst="rect">
              <a:avLst/>
            </a:prstGeom>
            <a:solidFill>
              <a:schemeClr val="bg1">
                <a:alpha val="50000"/>
              </a:schemeClr>
            </a:solidFill>
          </p:spPr>
          <p:txBody>
            <a:bodyPr wrap="none" rtlCol="0">
              <a:spAutoFit/>
            </a:bodyPr>
            <a:lstStyle/>
            <a:p>
              <a:r>
                <a:rPr kumimoji="1" lang="en-US" altLang="ja-JP"/>
                <a:t>End user</a:t>
              </a:r>
              <a:endParaRPr kumimoji="1" lang="ja-JP" altLang="en-US"/>
            </a:p>
          </p:txBody>
        </p:sp>
      </p:grpSp>
      <p:grpSp>
        <p:nvGrpSpPr>
          <p:cNvPr id="22" name="グループ化 21">
            <a:extLst>
              <a:ext uri="{FF2B5EF4-FFF2-40B4-BE49-F238E27FC236}">
                <a16:creationId xmlns:a16="http://schemas.microsoft.com/office/drawing/2014/main" id="{B85ADE17-201B-89F0-C629-B120D5F32102}"/>
              </a:ext>
            </a:extLst>
          </p:cNvPr>
          <p:cNvGrpSpPr/>
          <p:nvPr/>
        </p:nvGrpSpPr>
        <p:grpSpPr>
          <a:xfrm>
            <a:off x="2733868" y="2179991"/>
            <a:ext cx="1800000" cy="3902022"/>
            <a:chOff x="3323070" y="1694296"/>
            <a:chExt cx="1800000" cy="4320000"/>
          </a:xfrm>
        </p:grpSpPr>
        <p:sp>
          <p:nvSpPr>
            <p:cNvPr id="8" name="円柱 7">
              <a:extLst>
                <a:ext uri="{FF2B5EF4-FFF2-40B4-BE49-F238E27FC236}">
                  <a16:creationId xmlns:a16="http://schemas.microsoft.com/office/drawing/2014/main" id="{8AF12B3F-C44D-0D2B-223A-C96C29B72C58}"/>
                </a:ext>
              </a:extLst>
            </p:cNvPr>
            <p:cNvSpPr/>
            <p:nvPr/>
          </p:nvSpPr>
          <p:spPr>
            <a:xfrm rot="5400000">
              <a:off x="2063070" y="2954296"/>
              <a:ext cx="4320000" cy="1800000"/>
            </a:xfrm>
            <a:prstGeom prst="can">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3102F218-9AB2-7F19-4967-51CD5C59F252}"/>
                </a:ext>
              </a:extLst>
            </p:cNvPr>
            <p:cNvSpPr txBox="1"/>
            <p:nvPr/>
          </p:nvSpPr>
          <p:spPr>
            <a:xfrm>
              <a:off x="3422591" y="4491989"/>
              <a:ext cx="1299210" cy="646331"/>
            </a:xfrm>
            <a:prstGeom prst="rect">
              <a:avLst/>
            </a:prstGeom>
            <a:noFill/>
          </p:spPr>
          <p:txBody>
            <a:bodyPr wrap="square" rtlCol="0">
              <a:spAutoFit/>
            </a:bodyPr>
            <a:lstStyle/>
            <a:p>
              <a:r>
                <a:rPr kumimoji="1" lang="en-US" altLang="ja-JP"/>
                <a:t>Image recognition</a:t>
              </a:r>
            </a:p>
          </p:txBody>
        </p:sp>
        <p:sp>
          <p:nvSpPr>
            <p:cNvPr id="12" name="テキスト ボックス 11">
              <a:extLst>
                <a:ext uri="{FF2B5EF4-FFF2-40B4-BE49-F238E27FC236}">
                  <a16:creationId xmlns:a16="http://schemas.microsoft.com/office/drawing/2014/main" id="{BFB57AD4-4ECA-AA98-532F-BDF9ED583FCD}"/>
                </a:ext>
              </a:extLst>
            </p:cNvPr>
            <p:cNvSpPr txBox="1"/>
            <p:nvPr/>
          </p:nvSpPr>
          <p:spPr>
            <a:xfrm>
              <a:off x="3422591" y="3531131"/>
              <a:ext cx="1299210" cy="646331"/>
            </a:xfrm>
            <a:prstGeom prst="rect">
              <a:avLst/>
            </a:prstGeom>
            <a:noFill/>
          </p:spPr>
          <p:txBody>
            <a:bodyPr wrap="square" rtlCol="0">
              <a:spAutoFit/>
            </a:bodyPr>
            <a:lstStyle/>
            <a:p>
              <a:r>
                <a:rPr kumimoji="1" lang="en-US" altLang="ja-JP"/>
                <a:t>Pattern recognition</a:t>
              </a:r>
            </a:p>
          </p:txBody>
        </p:sp>
        <p:sp>
          <p:nvSpPr>
            <p:cNvPr id="17" name="テキスト ボックス 16">
              <a:extLst>
                <a:ext uri="{FF2B5EF4-FFF2-40B4-BE49-F238E27FC236}">
                  <a16:creationId xmlns:a16="http://schemas.microsoft.com/office/drawing/2014/main" id="{A97EC8F2-4184-9D48-8F95-88FC105CDD0D}"/>
                </a:ext>
              </a:extLst>
            </p:cNvPr>
            <p:cNvSpPr txBox="1"/>
            <p:nvPr/>
          </p:nvSpPr>
          <p:spPr>
            <a:xfrm>
              <a:off x="3422591" y="2605873"/>
              <a:ext cx="1299210" cy="646331"/>
            </a:xfrm>
            <a:prstGeom prst="rect">
              <a:avLst/>
            </a:prstGeom>
            <a:noFill/>
          </p:spPr>
          <p:txBody>
            <a:bodyPr wrap="square" rtlCol="0">
              <a:spAutoFit/>
            </a:bodyPr>
            <a:lstStyle/>
            <a:p>
              <a:r>
                <a:rPr kumimoji="1" lang="en-US" altLang="ja-JP"/>
                <a:t>Machine learning</a:t>
              </a:r>
            </a:p>
          </p:txBody>
        </p:sp>
      </p:grpSp>
      <p:grpSp>
        <p:nvGrpSpPr>
          <p:cNvPr id="21" name="グループ化 20">
            <a:extLst>
              <a:ext uri="{FF2B5EF4-FFF2-40B4-BE49-F238E27FC236}">
                <a16:creationId xmlns:a16="http://schemas.microsoft.com/office/drawing/2014/main" id="{35F196F9-E5B5-2255-F54C-8A6AA6A63947}"/>
              </a:ext>
            </a:extLst>
          </p:cNvPr>
          <p:cNvGrpSpPr/>
          <p:nvPr/>
        </p:nvGrpSpPr>
        <p:grpSpPr>
          <a:xfrm>
            <a:off x="741251" y="2179991"/>
            <a:ext cx="1800000" cy="3902022"/>
            <a:chOff x="934200" y="1978661"/>
            <a:chExt cx="1800000" cy="4320000"/>
          </a:xfrm>
        </p:grpSpPr>
        <p:sp>
          <p:nvSpPr>
            <p:cNvPr id="5" name="円柱 4">
              <a:extLst>
                <a:ext uri="{FF2B5EF4-FFF2-40B4-BE49-F238E27FC236}">
                  <a16:creationId xmlns:a16="http://schemas.microsoft.com/office/drawing/2014/main" id="{F25D38C0-3EE1-6C77-4F2B-EF1E22462EFA}"/>
                </a:ext>
              </a:extLst>
            </p:cNvPr>
            <p:cNvSpPr/>
            <p:nvPr/>
          </p:nvSpPr>
          <p:spPr>
            <a:xfrm rot="5400000">
              <a:off x="-325800" y="3238661"/>
              <a:ext cx="4320000" cy="1800000"/>
            </a:xfrm>
            <a:prstGeom prst="ca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410265ED-9066-5612-BED0-55A7F988599B}"/>
                </a:ext>
              </a:extLst>
            </p:cNvPr>
            <p:cNvSpPr txBox="1"/>
            <p:nvPr/>
          </p:nvSpPr>
          <p:spPr>
            <a:xfrm>
              <a:off x="1000159" y="3799571"/>
              <a:ext cx="1299210" cy="646331"/>
            </a:xfrm>
            <a:prstGeom prst="rect">
              <a:avLst/>
            </a:prstGeom>
            <a:noFill/>
          </p:spPr>
          <p:txBody>
            <a:bodyPr wrap="square" rtlCol="0">
              <a:spAutoFit/>
            </a:bodyPr>
            <a:lstStyle/>
            <a:p>
              <a:r>
                <a:rPr kumimoji="1" lang="en-US" altLang="ja-JP"/>
                <a:t>Satellite positioning</a:t>
              </a:r>
            </a:p>
          </p:txBody>
        </p:sp>
        <p:sp>
          <p:nvSpPr>
            <p:cNvPr id="6" name="テキスト ボックス 5">
              <a:extLst>
                <a:ext uri="{FF2B5EF4-FFF2-40B4-BE49-F238E27FC236}">
                  <a16:creationId xmlns:a16="http://schemas.microsoft.com/office/drawing/2014/main" id="{5037C459-EAB3-1072-91C8-74CC9BDE3659}"/>
                </a:ext>
              </a:extLst>
            </p:cNvPr>
            <p:cNvSpPr txBox="1"/>
            <p:nvPr/>
          </p:nvSpPr>
          <p:spPr>
            <a:xfrm>
              <a:off x="974224" y="2874313"/>
              <a:ext cx="1299210" cy="646331"/>
            </a:xfrm>
            <a:prstGeom prst="rect">
              <a:avLst/>
            </a:prstGeom>
            <a:noFill/>
          </p:spPr>
          <p:txBody>
            <a:bodyPr wrap="square" rtlCol="0">
              <a:spAutoFit/>
            </a:bodyPr>
            <a:lstStyle/>
            <a:p>
              <a:r>
                <a:rPr kumimoji="1" lang="en-US" altLang="ja-JP"/>
                <a:t>Earth observation</a:t>
              </a:r>
            </a:p>
          </p:txBody>
        </p:sp>
        <p:sp>
          <p:nvSpPr>
            <p:cNvPr id="18" name="テキスト ボックス 17">
              <a:extLst>
                <a:ext uri="{FF2B5EF4-FFF2-40B4-BE49-F238E27FC236}">
                  <a16:creationId xmlns:a16="http://schemas.microsoft.com/office/drawing/2014/main" id="{171CCB0F-4729-5E37-B5DF-58D6D704D765}"/>
                </a:ext>
              </a:extLst>
            </p:cNvPr>
            <p:cNvSpPr txBox="1"/>
            <p:nvPr/>
          </p:nvSpPr>
          <p:spPr>
            <a:xfrm>
              <a:off x="1000159" y="4760430"/>
              <a:ext cx="1299210" cy="646331"/>
            </a:xfrm>
            <a:prstGeom prst="rect">
              <a:avLst/>
            </a:prstGeom>
            <a:noFill/>
          </p:spPr>
          <p:txBody>
            <a:bodyPr wrap="square" rtlCol="0">
              <a:spAutoFit/>
            </a:bodyPr>
            <a:lstStyle/>
            <a:p>
              <a:r>
                <a:rPr kumimoji="1" lang="en-US" altLang="ja-JP"/>
                <a:t>Remote sensing</a:t>
              </a:r>
            </a:p>
          </p:txBody>
        </p:sp>
      </p:grpSp>
      <p:sp>
        <p:nvSpPr>
          <p:cNvPr id="20" name="テキスト ボックス 19">
            <a:extLst>
              <a:ext uri="{FF2B5EF4-FFF2-40B4-BE49-F238E27FC236}">
                <a16:creationId xmlns:a16="http://schemas.microsoft.com/office/drawing/2014/main" id="{C1A7B506-DF70-F8D8-88EB-F65165663D68}"/>
              </a:ext>
            </a:extLst>
          </p:cNvPr>
          <p:cNvSpPr txBox="1"/>
          <p:nvPr/>
        </p:nvSpPr>
        <p:spPr>
          <a:xfrm>
            <a:off x="697489" y="1510013"/>
            <a:ext cx="1887523" cy="646331"/>
          </a:xfrm>
          <a:prstGeom prst="rect">
            <a:avLst/>
          </a:prstGeom>
          <a:noFill/>
        </p:spPr>
        <p:txBody>
          <a:bodyPr wrap="square" rtlCol="0">
            <a:spAutoFit/>
          </a:bodyPr>
          <a:lstStyle/>
          <a:p>
            <a:r>
              <a:rPr kumimoji="1" lang="en-US" altLang="ja-JP"/>
              <a:t>Subjects in space technologies</a:t>
            </a:r>
            <a:endParaRPr kumimoji="1" lang="ja-JP" altLang="en-US"/>
          </a:p>
        </p:txBody>
      </p:sp>
      <p:sp>
        <p:nvSpPr>
          <p:cNvPr id="23" name="テキスト ボックス 22">
            <a:extLst>
              <a:ext uri="{FF2B5EF4-FFF2-40B4-BE49-F238E27FC236}">
                <a16:creationId xmlns:a16="http://schemas.microsoft.com/office/drawing/2014/main" id="{FBA6E86D-0A01-8D24-A58F-0F8275D20ACF}"/>
              </a:ext>
            </a:extLst>
          </p:cNvPr>
          <p:cNvSpPr txBox="1"/>
          <p:nvPr/>
        </p:nvSpPr>
        <p:spPr>
          <a:xfrm>
            <a:off x="2733868" y="1541386"/>
            <a:ext cx="1887523" cy="646331"/>
          </a:xfrm>
          <a:prstGeom prst="rect">
            <a:avLst/>
          </a:prstGeom>
          <a:noFill/>
        </p:spPr>
        <p:txBody>
          <a:bodyPr wrap="square" rtlCol="0">
            <a:spAutoFit/>
          </a:bodyPr>
          <a:lstStyle/>
          <a:p>
            <a:r>
              <a:rPr kumimoji="1" lang="en-US" altLang="ja-JP"/>
              <a:t>Subjects in AI technologies</a:t>
            </a:r>
            <a:endParaRPr kumimoji="1" lang="ja-JP" altLang="en-US"/>
          </a:p>
        </p:txBody>
      </p:sp>
      <p:sp>
        <p:nvSpPr>
          <p:cNvPr id="11" name="楕円 10">
            <a:extLst>
              <a:ext uri="{FF2B5EF4-FFF2-40B4-BE49-F238E27FC236}">
                <a16:creationId xmlns:a16="http://schemas.microsoft.com/office/drawing/2014/main" id="{6B4246B1-233B-48EF-F135-F99EE34A3859}"/>
              </a:ext>
            </a:extLst>
          </p:cNvPr>
          <p:cNvSpPr/>
          <p:nvPr/>
        </p:nvSpPr>
        <p:spPr>
          <a:xfrm>
            <a:off x="4215215" y="2753347"/>
            <a:ext cx="180809" cy="29279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A3E073F2-1069-25BA-33A6-459D2E6ABE0C}"/>
              </a:ext>
            </a:extLst>
          </p:cNvPr>
          <p:cNvSpPr/>
          <p:nvPr/>
        </p:nvSpPr>
        <p:spPr>
          <a:xfrm>
            <a:off x="4176928" y="3465803"/>
            <a:ext cx="56563" cy="15577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FCAA142E-08F6-6E6C-52F1-35304FC0F9BD}"/>
              </a:ext>
            </a:extLst>
          </p:cNvPr>
          <p:cNvSpPr/>
          <p:nvPr/>
        </p:nvSpPr>
        <p:spPr>
          <a:xfrm>
            <a:off x="4363758" y="3701671"/>
            <a:ext cx="119045" cy="29279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035C45E3-DCE3-5EDD-9072-E73CE3B8DC27}"/>
              </a:ext>
            </a:extLst>
          </p:cNvPr>
          <p:cNvSpPr/>
          <p:nvPr/>
        </p:nvSpPr>
        <p:spPr>
          <a:xfrm>
            <a:off x="2285293" y="2820344"/>
            <a:ext cx="96473" cy="19339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46D41600-C8E5-AD35-2871-9A25467BB824}"/>
              </a:ext>
            </a:extLst>
          </p:cNvPr>
          <p:cNvSpPr/>
          <p:nvPr/>
        </p:nvSpPr>
        <p:spPr>
          <a:xfrm>
            <a:off x="2192705" y="3332301"/>
            <a:ext cx="96473" cy="19339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85A9B760-BBF4-E4AE-CFBB-065A9D7CB82A}"/>
              </a:ext>
            </a:extLst>
          </p:cNvPr>
          <p:cNvSpPr/>
          <p:nvPr/>
        </p:nvSpPr>
        <p:spPr>
          <a:xfrm>
            <a:off x="2327915" y="3693831"/>
            <a:ext cx="168757" cy="29054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grpSp>
        <p:nvGrpSpPr>
          <p:cNvPr id="55" name="グループ化 54">
            <a:extLst>
              <a:ext uri="{FF2B5EF4-FFF2-40B4-BE49-F238E27FC236}">
                <a16:creationId xmlns:a16="http://schemas.microsoft.com/office/drawing/2014/main" id="{890D98A4-1DF8-1437-77C5-C85555D91E70}"/>
              </a:ext>
            </a:extLst>
          </p:cNvPr>
          <p:cNvGrpSpPr/>
          <p:nvPr/>
        </p:nvGrpSpPr>
        <p:grpSpPr>
          <a:xfrm>
            <a:off x="9203665" y="5244375"/>
            <a:ext cx="1292616" cy="1219200"/>
            <a:chOff x="4453754" y="2468685"/>
            <a:chExt cx="1292616" cy="1219200"/>
          </a:xfrm>
        </p:grpSpPr>
        <p:pic>
          <p:nvPicPr>
            <p:cNvPr id="3" name="図 2">
              <a:extLst>
                <a:ext uri="{FF2B5EF4-FFF2-40B4-BE49-F238E27FC236}">
                  <a16:creationId xmlns:a16="http://schemas.microsoft.com/office/drawing/2014/main" id="{C2ACE31E-D507-0666-F8B3-337B304CF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0462" y="2468685"/>
              <a:ext cx="1219200" cy="1219200"/>
            </a:xfrm>
            <a:prstGeom prst="rect">
              <a:avLst/>
            </a:prstGeom>
          </p:spPr>
        </p:pic>
        <p:sp>
          <p:nvSpPr>
            <p:cNvPr id="9" name="テキスト ボックス 8">
              <a:extLst>
                <a:ext uri="{FF2B5EF4-FFF2-40B4-BE49-F238E27FC236}">
                  <a16:creationId xmlns:a16="http://schemas.microsoft.com/office/drawing/2014/main" id="{A04441A5-D813-DBAB-CC41-321399F7360E}"/>
                </a:ext>
              </a:extLst>
            </p:cNvPr>
            <p:cNvSpPr txBox="1"/>
            <p:nvPr/>
          </p:nvSpPr>
          <p:spPr>
            <a:xfrm>
              <a:off x="4453754" y="2755120"/>
              <a:ext cx="1292616" cy="646331"/>
            </a:xfrm>
            <a:prstGeom prst="rect">
              <a:avLst/>
            </a:prstGeom>
            <a:solidFill>
              <a:schemeClr val="bg1">
                <a:alpha val="50000"/>
              </a:schemeClr>
            </a:solidFill>
          </p:spPr>
          <p:txBody>
            <a:bodyPr wrap="square" rtlCol="0">
              <a:spAutoFit/>
            </a:bodyPr>
            <a:lstStyle/>
            <a:p>
              <a:pPr algn="ctr"/>
              <a:r>
                <a:rPr kumimoji="1" lang="en-US" altLang="ja-JP"/>
                <a:t>Technology provider </a:t>
              </a:r>
              <a:endParaRPr kumimoji="1" lang="ja-JP" altLang="en-US"/>
            </a:p>
          </p:txBody>
        </p:sp>
      </p:grpSp>
      <p:sp>
        <p:nvSpPr>
          <p:cNvPr id="71" name="思考の吹き出し: 雲形 70">
            <a:extLst>
              <a:ext uri="{FF2B5EF4-FFF2-40B4-BE49-F238E27FC236}">
                <a16:creationId xmlns:a16="http://schemas.microsoft.com/office/drawing/2014/main" id="{CDBFD9ED-6E17-74AE-231E-F72EB11422E9}"/>
              </a:ext>
            </a:extLst>
          </p:cNvPr>
          <p:cNvSpPr/>
          <p:nvPr/>
        </p:nvSpPr>
        <p:spPr>
          <a:xfrm>
            <a:off x="5084234" y="591424"/>
            <a:ext cx="3316273" cy="1573530"/>
          </a:xfrm>
          <a:prstGeom prst="cloudCallout">
            <a:avLst>
              <a:gd name="adj1" fmla="val 18405"/>
              <a:gd name="adj2" fmla="val 78495"/>
            </a:avLst>
          </a:prstGeom>
        </p:spPr>
        <p:style>
          <a:lnRef idx="2">
            <a:schemeClr val="dk1"/>
          </a:lnRef>
          <a:fillRef idx="1">
            <a:schemeClr val="lt1"/>
          </a:fillRef>
          <a:effectRef idx="0">
            <a:schemeClr val="dk1"/>
          </a:effectRef>
          <a:fontRef idx="minor">
            <a:schemeClr val="dk1"/>
          </a:fontRef>
        </p:style>
        <p:txBody>
          <a:bodyPr lIns="0" rIns="0" rtlCol="0" anchor="ctr"/>
          <a:lstStyle/>
          <a:p>
            <a:pPr algn="ctr"/>
            <a:r>
              <a:rPr kumimoji="1" lang="ja-JP" altLang="en-US"/>
              <a:t>💡</a:t>
            </a:r>
            <a:r>
              <a:rPr kumimoji="1" lang="en-US" altLang="ja-JP"/>
              <a:t>This is innovative in an operation to address the issues!</a:t>
            </a:r>
            <a:endParaRPr kumimoji="1" lang="ja-JP" altLang="en-US"/>
          </a:p>
        </p:txBody>
      </p:sp>
      <p:cxnSp>
        <p:nvCxnSpPr>
          <p:cNvPr id="14" name="直線コネクタ 13">
            <a:extLst>
              <a:ext uri="{FF2B5EF4-FFF2-40B4-BE49-F238E27FC236}">
                <a16:creationId xmlns:a16="http://schemas.microsoft.com/office/drawing/2014/main" id="{580593B9-A417-FBE0-3573-FDC1DC21B741}"/>
              </a:ext>
            </a:extLst>
          </p:cNvPr>
          <p:cNvCxnSpPr>
            <a:cxnSpLocks/>
          </p:cNvCxnSpPr>
          <p:nvPr/>
        </p:nvCxnSpPr>
        <p:spPr>
          <a:xfrm flipV="1">
            <a:off x="4370672" y="2575327"/>
            <a:ext cx="1332000" cy="0"/>
          </a:xfrm>
          <a:prstGeom prst="line">
            <a:avLst/>
          </a:prstGeom>
          <a:ln w="19050">
            <a:solidFill>
              <a:schemeClr val="tx1">
                <a:lumMod val="50000"/>
                <a:lumOff val="50000"/>
              </a:schemeClr>
            </a:solidFill>
            <a:prstDash val="dash"/>
          </a:ln>
        </p:spPr>
        <p:style>
          <a:lnRef idx="1">
            <a:schemeClr val="dk1"/>
          </a:lnRef>
          <a:fillRef idx="0">
            <a:schemeClr val="dk1"/>
          </a:fillRef>
          <a:effectRef idx="0">
            <a:schemeClr val="dk1"/>
          </a:effectRef>
          <a:fontRef idx="minor">
            <a:schemeClr val="tx1"/>
          </a:fontRef>
        </p:style>
      </p:cxnSp>
      <p:cxnSp>
        <p:nvCxnSpPr>
          <p:cNvPr id="15" name="直線コネクタ 14">
            <a:extLst>
              <a:ext uri="{FF2B5EF4-FFF2-40B4-BE49-F238E27FC236}">
                <a16:creationId xmlns:a16="http://schemas.microsoft.com/office/drawing/2014/main" id="{47EC9FD5-FBDC-EF59-0846-0433205CA891}"/>
              </a:ext>
            </a:extLst>
          </p:cNvPr>
          <p:cNvCxnSpPr>
            <a:cxnSpLocks/>
          </p:cNvCxnSpPr>
          <p:nvPr/>
        </p:nvCxnSpPr>
        <p:spPr>
          <a:xfrm flipV="1">
            <a:off x="4367873" y="4116101"/>
            <a:ext cx="1332000" cy="0"/>
          </a:xfrm>
          <a:prstGeom prst="line">
            <a:avLst/>
          </a:prstGeom>
          <a:ln w="19050">
            <a:solidFill>
              <a:schemeClr val="tx1">
                <a:lumMod val="50000"/>
                <a:lumOff val="50000"/>
              </a:schemeClr>
            </a:solidFill>
            <a:prstDash val="dash"/>
          </a:ln>
        </p:spPr>
        <p:style>
          <a:lnRef idx="1">
            <a:schemeClr val="dk1"/>
          </a:lnRef>
          <a:fillRef idx="0">
            <a:schemeClr val="dk1"/>
          </a:fillRef>
          <a:effectRef idx="0">
            <a:schemeClr val="dk1"/>
          </a:effectRef>
          <a:fontRef idx="minor">
            <a:schemeClr val="tx1"/>
          </a:fontRef>
        </p:style>
      </p:cxnSp>
      <p:cxnSp>
        <p:nvCxnSpPr>
          <p:cNvPr id="16" name="直線コネクタ 15">
            <a:extLst>
              <a:ext uri="{FF2B5EF4-FFF2-40B4-BE49-F238E27FC236}">
                <a16:creationId xmlns:a16="http://schemas.microsoft.com/office/drawing/2014/main" id="{908BB2A3-49DD-BAA8-7550-A13515FAFC77}"/>
              </a:ext>
            </a:extLst>
          </p:cNvPr>
          <p:cNvCxnSpPr>
            <a:cxnSpLocks/>
          </p:cNvCxnSpPr>
          <p:nvPr/>
        </p:nvCxnSpPr>
        <p:spPr>
          <a:xfrm flipV="1">
            <a:off x="2297198" y="4113309"/>
            <a:ext cx="432000" cy="0"/>
          </a:xfrm>
          <a:prstGeom prst="line">
            <a:avLst/>
          </a:prstGeom>
          <a:ln w="19050">
            <a:solidFill>
              <a:schemeClr val="tx1">
                <a:lumMod val="50000"/>
                <a:lumOff val="50000"/>
              </a:schemeClr>
            </a:solidFill>
            <a:prstDash val="dash"/>
          </a:ln>
        </p:spPr>
        <p:style>
          <a:lnRef idx="1">
            <a:schemeClr val="dk1"/>
          </a:lnRef>
          <a:fillRef idx="0">
            <a:schemeClr val="dk1"/>
          </a:fillRef>
          <a:effectRef idx="0">
            <a:schemeClr val="dk1"/>
          </a:effectRef>
          <a:fontRef idx="minor">
            <a:schemeClr val="tx1"/>
          </a:fontRef>
        </p:style>
      </p:cxnSp>
      <p:cxnSp>
        <p:nvCxnSpPr>
          <p:cNvPr id="25" name="直線コネクタ 24">
            <a:extLst>
              <a:ext uri="{FF2B5EF4-FFF2-40B4-BE49-F238E27FC236}">
                <a16:creationId xmlns:a16="http://schemas.microsoft.com/office/drawing/2014/main" id="{19301680-B2ED-9065-EC89-82331C033DDE}"/>
              </a:ext>
            </a:extLst>
          </p:cNvPr>
          <p:cNvCxnSpPr>
            <a:cxnSpLocks/>
          </p:cNvCxnSpPr>
          <p:nvPr/>
        </p:nvCxnSpPr>
        <p:spPr>
          <a:xfrm flipV="1">
            <a:off x="2386682" y="2575337"/>
            <a:ext cx="432000" cy="0"/>
          </a:xfrm>
          <a:prstGeom prst="line">
            <a:avLst/>
          </a:prstGeom>
          <a:ln w="19050">
            <a:solidFill>
              <a:schemeClr val="tx1">
                <a:lumMod val="50000"/>
                <a:lumOff val="50000"/>
              </a:schemeClr>
            </a:solidFill>
            <a:prstDash val="dash"/>
          </a:ln>
        </p:spPr>
        <p:style>
          <a:lnRef idx="1">
            <a:schemeClr val="dk1"/>
          </a:lnRef>
          <a:fillRef idx="0">
            <a:schemeClr val="dk1"/>
          </a:fillRef>
          <a:effectRef idx="0">
            <a:schemeClr val="dk1"/>
          </a:effectRef>
          <a:fontRef idx="minor">
            <a:schemeClr val="tx1"/>
          </a:fontRef>
        </p:style>
      </p:cxnSp>
      <p:grpSp>
        <p:nvGrpSpPr>
          <p:cNvPr id="130" name="グループ化 129">
            <a:extLst>
              <a:ext uri="{FF2B5EF4-FFF2-40B4-BE49-F238E27FC236}">
                <a16:creationId xmlns:a16="http://schemas.microsoft.com/office/drawing/2014/main" id="{6DEC5CCF-62B1-6FF4-7081-3EA40B45864B}"/>
              </a:ext>
            </a:extLst>
          </p:cNvPr>
          <p:cNvGrpSpPr/>
          <p:nvPr/>
        </p:nvGrpSpPr>
        <p:grpSpPr>
          <a:xfrm>
            <a:off x="4903678" y="2574537"/>
            <a:ext cx="1442621" cy="1542081"/>
            <a:chOff x="4903678" y="2574537"/>
            <a:chExt cx="1442621" cy="1542081"/>
          </a:xfrm>
        </p:grpSpPr>
        <p:sp>
          <p:nvSpPr>
            <p:cNvPr id="60" name="円柱 59">
              <a:extLst>
                <a:ext uri="{FF2B5EF4-FFF2-40B4-BE49-F238E27FC236}">
                  <a16:creationId xmlns:a16="http://schemas.microsoft.com/office/drawing/2014/main" id="{98570B8D-5E0D-1078-6FE8-1AC843768F0A}"/>
                </a:ext>
              </a:extLst>
            </p:cNvPr>
            <p:cNvSpPr/>
            <p:nvPr/>
          </p:nvSpPr>
          <p:spPr>
            <a:xfrm rot="5400000">
              <a:off x="4870476" y="2640796"/>
              <a:ext cx="1542081" cy="1409564"/>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84B722DC-6161-33B7-1045-5DA72DBC7252}"/>
                </a:ext>
              </a:extLst>
            </p:cNvPr>
            <p:cNvSpPr txBox="1"/>
            <p:nvPr/>
          </p:nvSpPr>
          <p:spPr>
            <a:xfrm>
              <a:off x="4903678" y="2999657"/>
              <a:ext cx="1197262" cy="646331"/>
            </a:xfrm>
            <a:prstGeom prst="rect">
              <a:avLst/>
            </a:prstGeom>
            <a:noFill/>
          </p:spPr>
          <p:txBody>
            <a:bodyPr wrap="square">
              <a:spAutoFit/>
            </a:bodyPr>
            <a:lstStyle/>
            <a:p>
              <a:pPr algn="ctr"/>
              <a:r>
                <a:rPr kumimoji="1" lang="en-US" altLang="ja-JP"/>
                <a:t>Business domain</a:t>
              </a:r>
              <a:endParaRPr kumimoji="1" lang="ja-JP" altLang="en-US"/>
            </a:p>
          </p:txBody>
        </p:sp>
      </p:grpSp>
      <p:grpSp>
        <p:nvGrpSpPr>
          <p:cNvPr id="37" name="グループ化 36">
            <a:extLst>
              <a:ext uri="{FF2B5EF4-FFF2-40B4-BE49-F238E27FC236}">
                <a16:creationId xmlns:a16="http://schemas.microsoft.com/office/drawing/2014/main" id="{00FDACF7-ABA6-6728-7966-263E34B0483B}"/>
              </a:ext>
            </a:extLst>
          </p:cNvPr>
          <p:cNvGrpSpPr/>
          <p:nvPr/>
        </p:nvGrpSpPr>
        <p:grpSpPr>
          <a:xfrm>
            <a:off x="4774424" y="5099057"/>
            <a:ext cx="1620000" cy="1219200"/>
            <a:chOff x="5014299" y="1215512"/>
            <a:chExt cx="1620000" cy="1219200"/>
          </a:xfrm>
        </p:grpSpPr>
        <p:pic>
          <p:nvPicPr>
            <p:cNvPr id="31" name="図 30">
              <a:extLst>
                <a:ext uri="{FF2B5EF4-FFF2-40B4-BE49-F238E27FC236}">
                  <a16:creationId xmlns:a16="http://schemas.microsoft.com/office/drawing/2014/main" id="{9C5F9FD7-8FD5-48FB-BE24-2C9E516DC3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4699" y="1215512"/>
              <a:ext cx="1219200" cy="1219200"/>
            </a:xfrm>
            <a:prstGeom prst="rect">
              <a:avLst/>
            </a:prstGeom>
          </p:spPr>
        </p:pic>
        <p:pic>
          <p:nvPicPr>
            <p:cNvPr id="36" name="図 35">
              <a:extLst>
                <a:ext uri="{FF2B5EF4-FFF2-40B4-BE49-F238E27FC236}">
                  <a16:creationId xmlns:a16="http://schemas.microsoft.com/office/drawing/2014/main" id="{8BC56EDD-9C0D-4711-303C-2C8AE057DF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4299" y="1604444"/>
              <a:ext cx="1620000" cy="536760"/>
            </a:xfrm>
            <a:prstGeom prst="rect">
              <a:avLst/>
            </a:prstGeom>
          </p:spPr>
        </p:pic>
      </p:grpSp>
      <p:sp>
        <p:nvSpPr>
          <p:cNvPr id="41" name="四角形: 角を丸くする 40">
            <a:extLst>
              <a:ext uri="{FF2B5EF4-FFF2-40B4-BE49-F238E27FC236}">
                <a16:creationId xmlns:a16="http://schemas.microsoft.com/office/drawing/2014/main" id="{18BF83AD-3E00-6F13-A6C8-5687592E9FA7}"/>
              </a:ext>
            </a:extLst>
          </p:cNvPr>
          <p:cNvSpPr/>
          <p:nvPr/>
        </p:nvSpPr>
        <p:spPr>
          <a:xfrm>
            <a:off x="6718078" y="4261607"/>
            <a:ext cx="1310297" cy="953674"/>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en-US" altLang="ja-JP"/>
              <a:t>Training programs</a:t>
            </a:r>
            <a:endParaRPr kumimoji="1" lang="ja-JP" altLang="en-US"/>
          </a:p>
        </p:txBody>
      </p:sp>
      <p:cxnSp>
        <p:nvCxnSpPr>
          <p:cNvPr id="44" name="コネクタ: 曲線 43">
            <a:extLst>
              <a:ext uri="{FF2B5EF4-FFF2-40B4-BE49-F238E27FC236}">
                <a16:creationId xmlns:a16="http://schemas.microsoft.com/office/drawing/2014/main" id="{686C1DE9-4ED2-D083-AC52-5B07855D4963}"/>
              </a:ext>
            </a:extLst>
          </p:cNvPr>
          <p:cNvCxnSpPr>
            <a:cxnSpLocks/>
            <a:stCxn id="24" idx="4"/>
            <a:endCxn id="41" idx="1"/>
          </p:cNvCxnSpPr>
          <p:nvPr/>
        </p:nvCxnSpPr>
        <p:spPr>
          <a:xfrm rot="16200000" flipH="1">
            <a:off x="5198689" y="3219055"/>
            <a:ext cx="743980" cy="2294797"/>
          </a:xfrm>
          <a:prstGeom prst="curvedConnector2">
            <a:avLst/>
          </a:prstGeom>
          <a:ln>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5" name="コネクタ: 曲線 44">
            <a:extLst>
              <a:ext uri="{FF2B5EF4-FFF2-40B4-BE49-F238E27FC236}">
                <a16:creationId xmlns:a16="http://schemas.microsoft.com/office/drawing/2014/main" id="{90F87069-88E2-AD5C-EA7C-5743768591AA}"/>
              </a:ext>
            </a:extLst>
          </p:cNvPr>
          <p:cNvCxnSpPr>
            <a:cxnSpLocks/>
            <a:stCxn id="19" idx="4"/>
            <a:endCxn id="41" idx="1"/>
          </p:cNvCxnSpPr>
          <p:nvPr/>
        </p:nvCxnSpPr>
        <p:spPr>
          <a:xfrm rot="16200000" flipH="1">
            <a:off x="4903210" y="2923575"/>
            <a:ext cx="1116869" cy="2512868"/>
          </a:xfrm>
          <a:prstGeom prst="curvedConnector2">
            <a:avLst/>
          </a:prstGeom>
          <a:ln>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0" name="コネクタ: 曲線 49">
            <a:extLst>
              <a:ext uri="{FF2B5EF4-FFF2-40B4-BE49-F238E27FC236}">
                <a16:creationId xmlns:a16="http://schemas.microsoft.com/office/drawing/2014/main" id="{5957C318-BCEB-FCAE-AA86-E4420F4719DC}"/>
              </a:ext>
            </a:extLst>
          </p:cNvPr>
          <p:cNvCxnSpPr>
            <a:cxnSpLocks/>
            <a:stCxn id="11" idx="4"/>
            <a:endCxn id="41" idx="1"/>
          </p:cNvCxnSpPr>
          <p:nvPr/>
        </p:nvCxnSpPr>
        <p:spPr>
          <a:xfrm rot="16200000" flipH="1">
            <a:off x="4665697" y="2686063"/>
            <a:ext cx="1692304" cy="2412458"/>
          </a:xfrm>
          <a:prstGeom prst="curvedConnector2">
            <a:avLst/>
          </a:prstGeom>
          <a:ln>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4" name="コネクタ: 曲線 53">
            <a:extLst>
              <a:ext uri="{FF2B5EF4-FFF2-40B4-BE49-F238E27FC236}">
                <a16:creationId xmlns:a16="http://schemas.microsoft.com/office/drawing/2014/main" id="{D7497980-0620-0D34-4391-A80AEE178397}"/>
              </a:ext>
            </a:extLst>
          </p:cNvPr>
          <p:cNvCxnSpPr>
            <a:cxnSpLocks/>
            <a:stCxn id="30" idx="4"/>
            <a:endCxn id="41" idx="1"/>
          </p:cNvCxnSpPr>
          <p:nvPr/>
        </p:nvCxnSpPr>
        <p:spPr>
          <a:xfrm rot="16200000" flipH="1">
            <a:off x="4188153" y="2208519"/>
            <a:ext cx="754066" cy="4305784"/>
          </a:xfrm>
          <a:prstGeom prst="curvedConnector2">
            <a:avLst/>
          </a:prstGeom>
          <a:ln>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3" name="コネクタ: 曲線 62">
            <a:extLst>
              <a:ext uri="{FF2B5EF4-FFF2-40B4-BE49-F238E27FC236}">
                <a16:creationId xmlns:a16="http://schemas.microsoft.com/office/drawing/2014/main" id="{48F27F9C-3B70-897E-085E-7D66C0EC77E4}"/>
              </a:ext>
            </a:extLst>
          </p:cNvPr>
          <p:cNvCxnSpPr>
            <a:cxnSpLocks/>
            <a:stCxn id="29" idx="4"/>
            <a:endCxn id="41" idx="1"/>
          </p:cNvCxnSpPr>
          <p:nvPr/>
        </p:nvCxnSpPr>
        <p:spPr>
          <a:xfrm rot="16200000" flipH="1">
            <a:off x="3873137" y="1893503"/>
            <a:ext cx="1212746" cy="4477136"/>
          </a:xfrm>
          <a:prstGeom prst="curvedConnector2">
            <a:avLst/>
          </a:prstGeom>
          <a:ln>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2" name="コネクタ: 曲線 71">
            <a:extLst>
              <a:ext uri="{FF2B5EF4-FFF2-40B4-BE49-F238E27FC236}">
                <a16:creationId xmlns:a16="http://schemas.microsoft.com/office/drawing/2014/main" id="{FCA17DE6-E532-81F0-C73D-0BC4B0218919}"/>
              </a:ext>
            </a:extLst>
          </p:cNvPr>
          <p:cNvCxnSpPr>
            <a:cxnSpLocks/>
            <a:stCxn id="28" idx="4"/>
            <a:endCxn id="41" idx="1"/>
          </p:cNvCxnSpPr>
          <p:nvPr/>
        </p:nvCxnSpPr>
        <p:spPr>
          <a:xfrm rot="16200000" flipH="1">
            <a:off x="3663453" y="1683818"/>
            <a:ext cx="1724703" cy="4384548"/>
          </a:xfrm>
          <a:prstGeom prst="curvedConnector2">
            <a:avLst/>
          </a:prstGeom>
          <a:ln>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BBEE57F7-75B6-60C4-FF25-10E4FB7B2682}"/>
              </a:ext>
            </a:extLst>
          </p:cNvPr>
          <p:cNvSpPr txBox="1"/>
          <p:nvPr/>
        </p:nvSpPr>
        <p:spPr>
          <a:xfrm>
            <a:off x="4621391" y="4175727"/>
            <a:ext cx="1800001" cy="923330"/>
          </a:xfrm>
          <a:prstGeom prst="rect">
            <a:avLst/>
          </a:prstGeom>
          <a:solidFill>
            <a:schemeClr val="bg1">
              <a:alpha val="60000"/>
            </a:schemeClr>
          </a:solidFill>
        </p:spPr>
        <p:txBody>
          <a:bodyPr wrap="square" rtlCol="0">
            <a:spAutoFit/>
          </a:bodyPr>
          <a:lstStyle/>
          <a:p>
            <a:r>
              <a:rPr kumimoji="1" lang="en-US" altLang="ja-JP"/>
              <a:t>Selected subjects for primary technical inputs</a:t>
            </a:r>
            <a:endParaRPr kumimoji="1" lang="ja-JP" altLang="en-US"/>
          </a:p>
        </p:txBody>
      </p:sp>
      <p:cxnSp>
        <p:nvCxnSpPr>
          <p:cNvPr id="77" name="直線矢印コネクタ 76">
            <a:extLst>
              <a:ext uri="{FF2B5EF4-FFF2-40B4-BE49-F238E27FC236}">
                <a16:creationId xmlns:a16="http://schemas.microsoft.com/office/drawing/2014/main" id="{B78C1705-C0E7-3BE2-33A6-A71DE4EDDCE4}"/>
              </a:ext>
            </a:extLst>
          </p:cNvPr>
          <p:cNvCxnSpPr>
            <a:cxnSpLocks/>
            <a:stCxn id="41" idx="0"/>
            <a:endCxn id="4" idx="2"/>
          </p:cNvCxnSpPr>
          <p:nvPr/>
        </p:nvCxnSpPr>
        <p:spPr>
          <a:xfrm flipH="1" flipV="1">
            <a:off x="7373226" y="3890483"/>
            <a:ext cx="1" cy="371124"/>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1" name="四角形: 角を丸くする 100">
            <a:extLst>
              <a:ext uri="{FF2B5EF4-FFF2-40B4-BE49-F238E27FC236}">
                <a16:creationId xmlns:a16="http://schemas.microsoft.com/office/drawing/2014/main" id="{ABBCB6A9-5657-1B6E-D466-F38ACDF8DCA1}"/>
              </a:ext>
            </a:extLst>
          </p:cNvPr>
          <p:cNvSpPr/>
          <p:nvPr/>
        </p:nvSpPr>
        <p:spPr>
          <a:xfrm>
            <a:off x="9185984" y="910877"/>
            <a:ext cx="1310297" cy="953674"/>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en-US" altLang="ja-JP" err="1"/>
              <a:t>Ideathon</a:t>
            </a:r>
            <a:r>
              <a:rPr kumimoji="1" lang="en-US" altLang="ja-JP"/>
              <a:t> workshop</a:t>
            </a:r>
            <a:endParaRPr kumimoji="1" lang="ja-JP" altLang="en-US"/>
          </a:p>
        </p:txBody>
      </p:sp>
      <p:cxnSp>
        <p:nvCxnSpPr>
          <p:cNvPr id="103" name="直線矢印コネクタ 102">
            <a:extLst>
              <a:ext uri="{FF2B5EF4-FFF2-40B4-BE49-F238E27FC236}">
                <a16:creationId xmlns:a16="http://schemas.microsoft.com/office/drawing/2014/main" id="{D2496007-327C-730A-D8AC-7906C34292FA}"/>
              </a:ext>
            </a:extLst>
          </p:cNvPr>
          <p:cNvCxnSpPr>
            <a:cxnSpLocks/>
            <a:stCxn id="71" idx="2"/>
            <a:endCxn id="101" idx="1"/>
          </p:cNvCxnSpPr>
          <p:nvPr/>
        </p:nvCxnSpPr>
        <p:spPr>
          <a:xfrm>
            <a:off x="8397743" y="1378189"/>
            <a:ext cx="788241" cy="952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5" name="四角形: メモ 104">
            <a:extLst>
              <a:ext uri="{FF2B5EF4-FFF2-40B4-BE49-F238E27FC236}">
                <a16:creationId xmlns:a16="http://schemas.microsoft.com/office/drawing/2014/main" id="{98532D59-42C1-90E9-1CE4-C35F13C410A3}"/>
              </a:ext>
            </a:extLst>
          </p:cNvPr>
          <p:cNvSpPr/>
          <p:nvPr/>
        </p:nvSpPr>
        <p:spPr>
          <a:xfrm>
            <a:off x="8643714" y="2712589"/>
            <a:ext cx="1124125" cy="708159"/>
          </a:xfrm>
          <a:prstGeom prst="foldedCorner">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t>Ideas</a:t>
            </a:r>
            <a:endParaRPr kumimoji="1" lang="ja-JP" altLang="en-US"/>
          </a:p>
        </p:txBody>
      </p:sp>
      <p:sp>
        <p:nvSpPr>
          <p:cNvPr id="106" name="四角形: メモ 105">
            <a:extLst>
              <a:ext uri="{FF2B5EF4-FFF2-40B4-BE49-F238E27FC236}">
                <a16:creationId xmlns:a16="http://schemas.microsoft.com/office/drawing/2014/main" id="{3DD40A03-B592-F842-A30D-3A895C903A0B}"/>
              </a:ext>
            </a:extLst>
          </p:cNvPr>
          <p:cNvSpPr/>
          <p:nvPr/>
        </p:nvSpPr>
        <p:spPr>
          <a:xfrm>
            <a:off x="9941334" y="2712588"/>
            <a:ext cx="1124125" cy="708159"/>
          </a:xfrm>
          <a:prstGeom prst="foldedCorner">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t>Scopes</a:t>
            </a:r>
            <a:endParaRPr kumimoji="1" lang="ja-JP" altLang="en-US"/>
          </a:p>
        </p:txBody>
      </p:sp>
      <p:sp>
        <p:nvSpPr>
          <p:cNvPr id="107" name="四角形: メモ 106">
            <a:extLst>
              <a:ext uri="{FF2B5EF4-FFF2-40B4-BE49-F238E27FC236}">
                <a16:creationId xmlns:a16="http://schemas.microsoft.com/office/drawing/2014/main" id="{92A4B975-AB6D-235F-48A5-6C0A0B866554}"/>
              </a:ext>
            </a:extLst>
          </p:cNvPr>
          <p:cNvSpPr/>
          <p:nvPr/>
        </p:nvSpPr>
        <p:spPr>
          <a:xfrm>
            <a:off x="9084460" y="3573978"/>
            <a:ext cx="1550716" cy="708159"/>
          </a:xfrm>
          <a:prstGeom prst="foldedCorner">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t>Requirements</a:t>
            </a:r>
            <a:endParaRPr kumimoji="1" lang="ja-JP" altLang="en-US"/>
          </a:p>
        </p:txBody>
      </p:sp>
      <p:sp>
        <p:nvSpPr>
          <p:cNvPr id="110" name="四角形: 角を丸くする 109">
            <a:extLst>
              <a:ext uri="{FF2B5EF4-FFF2-40B4-BE49-F238E27FC236}">
                <a16:creationId xmlns:a16="http://schemas.microsoft.com/office/drawing/2014/main" id="{3CBF4CEE-9B2F-DEFD-1489-F4BDB4D853F7}"/>
              </a:ext>
            </a:extLst>
          </p:cNvPr>
          <p:cNvSpPr/>
          <p:nvPr/>
        </p:nvSpPr>
        <p:spPr>
          <a:xfrm>
            <a:off x="8271545" y="2281806"/>
            <a:ext cx="3139175" cy="2141094"/>
          </a:xfrm>
          <a:prstGeom prst="roundRect">
            <a:avLst/>
          </a:prstGeom>
          <a:noFill/>
          <a:ln>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1" name="直線矢印コネクタ 110">
            <a:extLst>
              <a:ext uri="{FF2B5EF4-FFF2-40B4-BE49-F238E27FC236}">
                <a16:creationId xmlns:a16="http://schemas.microsoft.com/office/drawing/2014/main" id="{CB976379-CB23-A30D-3A5E-B64FF0FFC1A9}"/>
              </a:ext>
            </a:extLst>
          </p:cNvPr>
          <p:cNvCxnSpPr>
            <a:cxnSpLocks/>
            <a:stCxn id="101" idx="2"/>
            <a:endCxn id="110" idx="0"/>
          </p:cNvCxnSpPr>
          <p:nvPr/>
        </p:nvCxnSpPr>
        <p:spPr>
          <a:xfrm>
            <a:off x="9841133" y="1864551"/>
            <a:ext cx="0" cy="41725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5" name="テキスト ボックス 114">
            <a:extLst>
              <a:ext uri="{FF2B5EF4-FFF2-40B4-BE49-F238E27FC236}">
                <a16:creationId xmlns:a16="http://schemas.microsoft.com/office/drawing/2014/main" id="{B99E61A6-F674-94ED-07ED-35BA73E763EA}"/>
              </a:ext>
            </a:extLst>
          </p:cNvPr>
          <p:cNvSpPr txBox="1"/>
          <p:nvPr/>
        </p:nvSpPr>
        <p:spPr>
          <a:xfrm>
            <a:off x="8348884" y="2281806"/>
            <a:ext cx="2998770" cy="369332"/>
          </a:xfrm>
          <a:prstGeom prst="rect">
            <a:avLst/>
          </a:prstGeom>
          <a:noFill/>
        </p:spPr>
        <p:txBody>
          <a:bodyPr wrap="none" rtlCol="0">
            <a:spAutoFit/>
          </a:bodyPr>
          <a:lstStyle/>
          <a:p>
            <a:r>
              <a:rPr kumimoji="1" lang="en-US" altLang="ja-JP" b="1"/>
              <a:t>Elements to call for proposals</a:t>
            </a:r>
            <a:endParaRPr kumimoji="1" lang="ja-JP" altLang="en-US" b="1"/>
          </a:p>
        </p:txBody>
      </p:sp>
      <p:grpSp>
        <p:nvGrpSpPr>
          <p:cNvPr id="117" name="グループ化 116">
            <a:extLst>
              <a:ext uri="{FF2B5EF4-FFF2-40B4-BE49-F238E27FC236}">
                <a16:creationId xmlns:a16="http://schemas.microsoft.com/office/drawing/2014/main" id="{ACE1972A-B6B5-515C-B2F8-8F6FEF503173}"/>
              </a:ext>
            </a:extLst>
          </p:cNvPr>
          <p:cNvGrpSpPr/>
          <p:nvPr/>
        </p:nvGrpSpPr>
        <p:grpSpPr>
          <a:xfrm>
            <a:off x="8271545" y="107290"/>
            <a:ext cx="1620000" cy="1219200"/>
            <a:chOff x="5014299" y="1215512"/>
            <a:chExt cx="1620000" cy="1219200"/>
          </a:xfrm>
        </p:grpSpPr>
        <p:pic>
          <p:nvPicPr>
            <p:cNvPr id="118" name="図 117">
              <a:extLst>
                <a:ext uri="{FF2B5EF4-FFF2-40B4-BE49-F238E27FC236}">
                  <a16:creationId xmlns:a16="http://schemas.microsoft.com/office/drawing/2014/main" id="{97A248BD-3295-BA54-A7D4-937F40FE1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4699" y="1215512"/>
              <a:ext cx="1219200" cy="1219200"/>
            </a:xfrm>
            <a:prstGeom prst="rect">
              <a:avLst/>
            </a:prstGeom>
          </p:spPr>
        </p:pic>
        <p:pic>
          <p:nvPicPr>
            <p:cNvPr id="119" name="図 118">
              <a:extLst>
                <a:ext uri="{FF2B5EF4-FFF2-40B4-BE49-F238E27FC236}">
                  <a16:creationId xmlns:a16="http://schemas.microsoft.com/office/drawing/2014/main" id="{3747558E-E33A-FAD6-DE59-2844843DD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4299" y="1604444"/>
              <a:ext cx="1620000" cy="536760"/>
            </a:xfrm>
            <a:prstGeom prst="rect">
              <a:avLst/>
            </a:prstGeom>
          </p:spPr>
        </p:pic>
      </p:grpSp>
      <p:cxnSp>
        <p:nvCxnSpPr>
          <p:cNvPr id="120" name="直線矢印コネクタ 119">
            <a:extLst>
              <a:ext uri="{FF2B5EF4-FFF2-40B4-BE49-F238E27FC236}">
                <a16:creationId xmlns:a16="http://schemas.microsoft.com/office/drawing/2014/main" id="{08AC6E75-1CE5-A829-80D8-1874951D1B9B}"/>
              </a:ext>
            </a:extLst>
          </p:cNvPr>
          <p:cNvCxnSpPr>
            <a:cxnSpLocks/>
            <a:stCxn id="3" idx="0"/>
            <a:endCxn id="110" idx="2"/>
          </p:cNvCxnSpPr>
          <p:nvPr/>
        </p:nvCxnSpPr>
        <p:spPr>
          <a:xfrm flipH="1" flipV="1">
            <a:off x="9841133" y="4422900"/>
            <a:ext cx="8840" cy="82147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4" name="四角形: メモ 123">
            <a:extLst>
              <a:ext uri="{FF2B5EF4-FFF2-40B4-BE49-F238E27FC236}">
                <a16:creationId xmlns:a16="http://schemas.microsoft.com/office/drawing/2014/main" id="{3F07807D-DE2F-B3F9-8004-E59D344D7A1A}"/>
              </a:ext>
            </a:extLst>
          </p:cNvPr>
          <p:cNvSpPr/>
          <p:nvPr/>
        </p:nvSpPr>
        <p:spPr>
          <a:xfrm>
            <a:off x="10021168" y="4889447"/>
            <a:ext cx="1124125" cy="537964"/>
          </a:xfrm>
          <a:prstGeom prst="foldedCorner">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t>Proposal</a:t>
            </a:r>
            <a:endParaRPr kumimoji="1" lang="ja-JP" altLang="en-US"/>
          </a:p>
        </p:txBody>
      </p:sp>
      <p:sp>
        <p:nvSpPr>
          <p:cNvPr id="126" name="矢印: 環状 125">
            <a:extLst>
              <a:ext uri="{FF2B5EF4-FFF2-40B4-BE49-F238E27FC236}">
                <a16:creationId xmlns:a16="http://schemas.microsoft.com/office/drawing/2014/main" id="{D60B6533-1438-724F-CA27-5A5864F10DF6}"/>
              </a:ext>
            </a:extLst>
          </p:cNvPr>
          <p:cNvSpPr/>
          <p:nvPr/>
        </p:nvSpPr>
        <p:spPr>
          <a:xfrm rot="807969">
            <a:off x="6606334" y="703010"/>
            <a:ext cx="4320000" cy="4320000"/>
          </a:xfrm>
          <a:prstGeom prst="circularArrow">
            <a:avLst>
              <a:gd name="adj1" fmla="val 12500"/>
              <a:gd name="adj2" fmla="val 1142319"/>
              <a:gd name="adj3" fmla="val 20457681"/>
              <a:gd name="adj4" fmla="val 7385747"/>
              <a:gd name="adj5" fmla="val 1250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solidFill>
                <a:schemeClr val="tx1"/>
              </a:solidFill>
            </a:endParaRPr>
          </a:p>
        </p:txBody>
      </p:sp>
      <p:sp>
        <p:nvSpPr>
          <p:cNvPr id="128" name="テキスト ボックス 127">
            <a:extLst>
              <a:ext uri="{FF2B5EF4-FFF2-40B4-BE49-F238E27FC236}">
                <a16:creationId xmlns:a16="http://schemas.microsoft.com/office/drawing/2014/main" id="{9B84B36B-0184-42BC-8009-E4579DEC5DC7}"/>
              </a:ext>
            </a:extLst>
          </p:cNvPr>
          <p:cNvSpPr txBox="1"/>
          <p:nvPr/>
        </p:nvSpPr>
        <p:spPr>
          <a:xfrm>
            <a:off x="7849962" y="1831411"/>
            <a:ext cx="1850107" cy="1815882"/>
          </a:xfrm>
          <a:prstGeom prst="rect">
            <a:avLst/>
          </a:prstGeom>
          <a:solidFill>
            <a:schemeClr val="bg1">
              <a:alpha val="90000"/>
            </a:schemeClr>
          </a:solidFill>
        </p:spPr>
        <p:txBody>
          <a:bodyPr wrap="square" rtlCol="0">
            <a:spAutoFit/>
          </a:bodyPr>
          <a:lstStyle/>
          <a:p>
            <a:r>
              <a:rPr kumimoji="1" lang="en-US" altLang="ja-JP" sz="2800" b="1"/>
              <a:t>Innovative solutions created by end user</a:t>
            </a:r>
            <a:endParaRPr kumimoji="1" lang="ja-JP" altLang="en-US" sz="2800" b="1"/>
          </a:p>
        </p:txBody>
      </p:sp>
    </p:spTree>
    <p:extLst>
      <p:ext uri="{BB962C8B-B14F-4D97-AF65-F5344CB8AC3E}">
        <p14:creationId xmlns:p14="http://schemas.microsoft.com/office/powerpoint/2010/main" val="218228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 presetClass="entr" presetSubtype="0" fill="hold" nodeType="withEffect">
                                  <p:stCondLst>
                                    <p:cond delay="0"/>
                                  </p:stCondLst>
                                  <p:childTnLst>
                                    <p:set>
                                      <p:cBhvr>
                                        <p:cTn id="18" dur="1" fill="hold">
                                          <p:stCondLst>
                                            <p:cond delay="0"/>
                                          </p:stCondLst>
                                        </p:cTn>
                                        <p:tgtEl>
                                          <p:spTgt spid="130"/>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par>
                          <p:cTn id="37" fill="hold">
                            <p:stCondLst>
                              <p:cond delay="500"/>
                            </p:stCondLst>
                            <p:childTnLst>
                              <p:par>
                                <p:cTn id="38" presetID="16" presetClass="entr" presetSubtype="21" fill="hold"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barn(inVertical)">
                                      <p:cBhvr>
                                        <p:cTn id="40" dur="500"/>
                                        <p:tgtEl>
                                          <p:spTgt spid="50"/>
                                        </p:tgtEl>
                                      </p:cBhvr>
                                    </p:animEffect>
                                  </p:childTnLst>
                                </p:cTn>
                              </p:par>
                              <p:par>
                                <p:cTn id="41" presetID="16" presetClass="entr" presetSubtype="21"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barn(inVertical)">
                                      <p:cBhvr>
                                        <p:cTn id="43" dur="500"/>
                                        <p:tgtEl>
                                          <p:spTgt spid="44"/>
                                        </p:tgtEl>
                                      </p:cBhvr>
                                    </p:animEffect>
                                  </p:childTnLst>
                                </p:cTn>
                              </p:par>
                              <p:par>
                                <p:cTn id="44" presetID="16" presetClass="entr" presetSubtype="21"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barn(inVertical)">
                                      <p:cBhvr>
                                        <p:cTn id="46" dur="500"/>
                                        <p:tgtEl>
                                          <p:spTgt spid="45"/>
                                        </p:tgtEl>
                                      </p:cBhvr>
                                    </p:animEffect>
                                  </p:childTnLst>
                                </p:cTn>
                              </p:par>
                              <p:par>
                                <p:cTn id="47" presetID="16" presetClass="entr" presetSubtype="21" fill="hold" nodeType="withEffect">
                                  <p:stCondLst>
                                    <p:cond delay="0"/>
                                  </p:stCondLst>
                                  <p:childTnLst>
                                    <p:set>
                                      <p:cBhvr>
                                        <p:cTn id="48" dur="1" fill="hold">
                                          <p:stCondLst>
                                            <p:cond delay="0"/>
                                          </p:stCondLst>
                                        </p:cTn>
                                        <p:tgtEl>
                                          <p:spTgt spid="72"/>
                                        </p:tgtEl>
                                        <p:attrNameLst>
                                          <p:attrName>style.visibility</p:attrName>
                                        </p:attrNameLst>
                                      </p:cBhvr>
                                      <p:to>
                                        <p:strVal val="visible"/>
                                      </p:to>
                                    </p:set>
                                    <p:animEffect transition="in" filter="barn(inVertical)">
                                      <p:cBhvr>
                                        <p:cTn id="49" dur="500"/>
                                        <p:tgtEl>
                                          <p:spTgt spid="72"/>
                                        </p:tgtEl>
                                      </p:cBhvr>
                                    </p:animEffect>
                                  </p:childTnLst>
                                </p:cTn>
                              </p:par>
                              <p:par>
                                <p:cTn id="50" presetID="16" presetClass="entr" presetSubtype="21" fill="hold" nodeType="with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barn(inVertical)">
                                      <p:cBhvr>
                                        <p:cTn id="52" dur="500"/>
                                        <p:tgtEl>
                                          <p:spTgt spid="63"/>
                                        </p:tgtEl>
                                      </p:cBhvr>
                                    </p:animEffect>
                                  </p:childTnLst>
                                </p:cTn>
                              </p:par>
                              <p:par>
                                <p:cTn id="53" presetID="16" presetClass="entr" presetSubtype="21" fill="hold" nodeType="with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barn(inVertical)">
                                      <p:cBhvr>
                                        <p:cTn id="55" dur="500"/>
                                        <p:tgtEl>
                                          <p:spTgt spid="5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par>
                          <p:cTn id="63" fill="hold">
                            <p:stCondLst>
                              <p:cond delay="1500"/>
                            </p:stCondLst>
                            <p:childTnLst>
                              <p:par>
                                <p:cTn id="64" presetID="16" presetClass="entr" presetSubtype="21" fill="hold" nodeType="after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barn(inVertical)">
                                      <p:cBhvr>
                                        <p:cTn id="66" dur="500"/>
                                        <p:tgtEl>
                                          <p:spTgt spid="7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animEffect transition="in" filter="fade">
                                      <p:cBhvr>
                                        <p:cTn id="71" dur="500"/>
                                        <p:tgtEl>
                                          <p:spTgt spid="71"/>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03"/>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117"/>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101"/>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11"/>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115"/>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110"/>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106"/>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105"/>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107"/>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55"/>
                                        </p:tgtEl>
                                        <p:attrNameLst>
                                          <p:attrName>style.visibility</p:attrName>
                                        </p:attrNameLst>
                                      </p:cBhvr>
                                      <p:to>
                                        <p:strVal val="visible"/>
                                      </p:to>
                                    </p:set>
                                  </p:childTnLst>
                                </p:cTn>
                              </p:par>
                            </p:childTnLst>
                          </p:cTn>
                        </p:par>
                        <p:par>
                          <p:cTn id="98" fill="hold">
                            <p:stCondLst>
                              <p:cond delay="0"/>
                            </p:stCondLst>
                            <p:childTnLst>
                              <p:par>
                                <p:cTn id="99" presetID="1" presetClass="entr" presetSubtype="0" fill="hold" nodeType="afterEffect">
                                  <p:stCondLst>
                                    <p:cond delay="0"/>
                                  </p:stCondLst>
                                  <p:childTnLst>
                                    <p:set>
                                      <p:cBhvr>
                                        <p:cTn id="100" dur="1" fill="hold">
                                          <p:stCondLst>
                                            <p:cond delay="0"/>
                                          </p:stCondLst>
                                        </p:cTn>
                                        <p:tgtEl>
                                          <p:spTgt spid="12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2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28"/>
                                        </p:tgtEl>
                                        <p:attrNameLst>
                                          <p:attrName>style.visibility</p:attrName>
                                        </p:attrNameLst>
                                      </p:cBhvr>
                                      <p:to>
                                        <p:strVal val="visible"/>
                                      </p:to>
                                    </p:set>
                                    <p:animEffect transition="in" filter="fade">
                                      <p:cBhvr>
                                        <p:cTn id="107" dur="500"/>
                                        <p:tgtEl>
                                          <p:spTgt spid="128"/>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26"/>
                                        </p:tgtEl>
                                        <p:attrNameLst>
                                          <p:attrName>style.visibility</p:attrName>
                                        </p:attrNameLst>
                                      </p:cBhvr>
                                      <p:to>
                                        <p:strVal val="visible"/>
                                      </p:to>
                                    </p:set>
                                    <p:animEffect transition="in" filter="fade">
                                      <p:cBhvr>
                                        <p:cTn id="110"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24" grpId="0" animBg="1"/>
      <p:bldP spid="28" grpId="0" animBg="1"/>
      <p:bldP spid="29" grpId="0" animBg="1"/>
      <p:bldP spid="30" grpId="0" animBg="1"/>
      <p:bldP spid="71" grpId="0" animBg="1"/>
      <p:bldP spid="41" grpId="0" animBg="1"/>
      <p:bldP spid="38" grpId="0" animBg="1"/>
      <p:bldP spid="101" grpId="0" animBg="1"/>
      <p:bldP spid="105" grpId="0" animBg="1"/>
      <p:bldP spid="106" grpId="0" animBg="1"/>
      <p:bldP spid="107" grpId="0" animBg="1"/>
      <p:bldP spid="110" grpId="0" animBg="1"/>
      <p:bldP spid="115" grpId="0"/>
      <p:bldP spid="124" grpId="0" animBg="1"/>
      <p:bldP spid="126" grpId="0" animBg="1"/>
      <p:bldP spid="12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3A1A88FC-D1E9-4E31-DB5C-6DD111BE4BD7}"/>
              </a:ext>
            </a:extLst>
          </p:cNvPr>
          <p:cNvSpPr>
            <a:spLocks noGrp="1"/>
          </p:cNvSpPr>
          <p:nvPr>
            <p:ph type="ftr" sz="quarter" idx="11"/>
          </p:nvPr>
        </p:nvSpPr>
        <p:spPr/>
        <p:txBody>
          <a:bodyPr/>
          <a:lstStyle/>
          <a:p>
            <a:r>
              <a:rPr lang="en-US"/>
              <a:t>© 2023 GLODAL, Inc.</a:t>
            </a:r>
          </a:p>
        </p:txBody>
      </p:sp>
      <p:sp>
        <p:nvSpPr>
          <p:cNvPr id="4" name="スライド番号プレースホルダー 3">
            <a:extLst>
              <a:ext uri="{FF2B5EF4-FFF2-40B4-BE49-F238E27FC236}">
                <a16:creationId xmlns:a16="http://schemas.microsoft.com/office/drawing/2014/main" id="{A8C8C80B-0181-98DE-D970-C644C126D1D8}"/>
              </a:ext>
            </a:extLst>
          </p:cNvPr>
          <p:cNvSpPr>
            <a:spLocks noGrp="1"/>
          </p:cNvSpPr>
          <p:nvPr>
            <p:ph type="sldNum" sz="quarter" idx="12"/>
          </p:nvPr>
        </p:nvSpPr>
        <p:spPr/>
        <p:txBody>
          <a:bodyPr/>
          <a:lstStyle/>
          <a:p>
            <a:fld id="{B93D2339-F49B-4ED8-91F7-95ADA8EEDC98}" type="slidenum">
              <a:rPr lang="en-US" smtClean="0"/>
              <a:t>21</a:t>
            </a:fld>
            <a:endParaRPr lang="en-US"/>
          </a:p>
        </p:txBody>
      </p:sp>
      <p:pic>
        <p:nvPicPr>
          <p:cNvPr id="6" name="図 5">
            <a:extLst>
              <a:ext uri="{FF2B5EF4-FFF2-40B4-BE49-F238E27FC236}">
                <a16:creationId xmlns:a16="http://schemas.microsoft.com/office/drawing/2014/main" id="{37AF0F68-D428-C84B-4A48-8882147282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213" y="0"/>
            <a:ext cx="9133626" cy="685106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086274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四角形: 角を丸くする 25">
            <a:extLst>
              <a:ext uri="{FF2B5EF4-FFF2-40B4-BE49-F238E27FC236}">
                <a16:creationId xmlns:a16="http://schemas.microsoft.com/office/drawing/2014/main" id="{83AE29E8-B739-CC98-9A83-421E0FA90C96}"/>
              </a:ext>
            </a:extLst>
          </p:cNvPr>
          <p:cNvSpPr/>
          <p:nvPr/>
        </p:nvSpPr>
        <p:spPr>
          <a:xfrm>
            <a:off x="405519" y="1194952"/>
            <a:ext cx="8495968" cy="5519919"/>
          </a:xfrm>
          <a:prstGeom prst="round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998FCAF6-65C8-CC8A-9276-04D07E2F8AA6}"/>
              </a:ext>
            </a:extLst>
          </p:cNvPr>
          <p:cNvSpPr>
            <a:spLocks noGrp="1"/>
          </p:cNvSpPr>
          <p:nvPr>
            <p:ph type="title"/>
          </p:nvPr>
        </p:nvSpPr>
        <p:spPr>
          <a:xfrm>
            <a:off x="838200" y="214685"/>
            <a:ext cx="10515600" cy="927360"/>
          </a:xfrm>
        </p:spPr>
        <p:txBody>
          <a:bodyPr/>
          <a:lstStyle/>
          <a:p>
            <a:r>
              <a:rPr kumimoji="1" lang="en-US" altLang="ja-JP"/>
              <a:t>Overview of the training program</a:t>
            </a:r>
            <a:endParaRPr kumimoji="1" lang="ja-JP" altLang="en-US"/>
          </a:p>
        </p:txBody>
      </p:sp>
      <p:sp>
        <p:nvSpPr>
          <p:cNvPr id="29" name="フッター プレースホルダー 28">
            <a:extLst>
              <a:ext uri="{FF2B5EF4-FFF2-40B4-BE49-F238E27FC236}">
                <a16:creationId xmlns:a16="http://schemas.microsoft.com/office/drawing/2014/main" id="{281FEF82-BE88-3D0F-C828-F546E47F9AAC}"/>
              </a:ext>
            </a:extLst>
          </p:cNvPr>
          <p:cNvSpPr>
            <a:spLocks noGrp="1"/>
          </p:cNvSpPr>
          <p:nvPr>
            <p:ph type="ftr" sz="quarter" idx="11"/>
          </p:nvPr>
        </p:nvSpPr>
        <p:spPr/>
        <p:txBody>
          <a:bodyPr/>
          <a:lstStyle/>
          <a:p>
            <a:r>
              <a:rPr kumimoji="1" lang="en-US" altLang="ja-JP"/>
              <a:t>CONFIDENTIAL</a:t>
            </a:r>
            <a:endParaRPr kumimoji="1" lang="ja-JP" altLang="en-US"/>
          </a:p>
        </p:txBody>
      </p:sp>
      <p:sp>
        <p:nvSpPr>
          <p:cNvPr id="30" name="スライド番号プレースホルダー 29">
            <a:extLst>
              <a:ext uri="{FF2B5EF4-FFF2-40B4-BE49-F238E27FC236}">
                <a16:creationId xmlns:a16="http://schemas.microsoft.com/office/drawing/2014/main" id="{AC670165-8566-8DE6-644E-61923CF40DF0}"/>
              </a:ext>
            </a:extLst>
          </p:cNvPr>
          <p:cNvSpPr>
            <a:spLocks noGrp="1"/>
          </p:cNvSpPr>
          <p:nvPr>
            <p:ph type="sldNum" sz="quarter" idx="12"/>
          </p:nvPr>
        </p:nvSpPr>
        <p:spPr/>
        <p:txBody>
          <a:bodyPr/>
          <a:lstStyle/>
          <a:p>
            <a:fld id="{204A3719-45B3-442B-AFE0-E8D03A7D3371}" type="slidenum">
              <a:rPr kumimoji="1" lang="ja-JP" altLang="en-US" smtClean="0"/>
              <a:t>22</a:t>
            </a:fld>
            <a:endParaRPr kumimoji="1" lang="ja-JP" altLang="en-US"/>
          </a:p>
        </p:txBody>
      </p:sp>
      <p:sp>
        <p:nvSpPr>
          <p:cNvPr id="4" name="四角形: 角を丸くする 3">
            <a:extLst>
              <a:ext uri="{FF2B5EF4-FFF2-40B4-BE49-F238E27FC236}">
                <a16:creationId xmlns:a16="http://schemas.microsoft.com/office/drawing/2014/main" id="{F80F1752-9C12-3E72-D7AB-DCD0BEA32B7A}"/>
              </a:ext>
            </a:extLst>
          </p:cNvPr>
          <p:cNvSpPr/>
          <p:nvPr/>
        </p:nvSpPr>
        <p:spPr>
          <a:xfrm>
            <a:off x="1329233" y="1844696"/>
            <a:ext cx="2689217" cy="3532094"/>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a:t>Base knowledge and skills on AI</a:t>
            </a:r>
          </a:p>
          <a:p>
            <a:pPr marL="285750" indent="-285750">
              <a:buFont typeface="Arial" panose="020B0604020202020204" pitchFamily="34" charset="0"/>
              <a:buChar char="•"/>
            </a:pPr>
            <a:r>
              <a:rPr kumimoji="1" lang="en-US" altLang="ja-JP"/>
              <a:t>Introduction to data science</a:t>
            </a:r>
          </a:p>
          <a:p>
            <a:pPr marL="285750" indent="-285750">
              <a:buFont typeface="Arial" panose="020B0604020202020204" pitchFamily="34" charset="0"/>
              <a:buChar char="•"/>
            </a:pPr>
            <a:r>
              <a:rPr lang="en-US" altLang="ja-JP"/>
              <a:t>Machine learning</a:t>
            </a:r>
          </a:p>
          <a:p>
            <a:pPr marL="285750" indent="-285750">
              <a:buFont typeface="Arial" panose="020B0604020202020204" pitchFamily="34" charset="0"/>
              <a:buChar char="•"/>
            </a:pPr>
            <a:r>
              <a:rPr kumimoji="1" lang="en-US" altLang="ja-JP"/>
              <a:t>Image recognition</a:t>
            </a:r>
          </a:p>
          <a:p>
            <a:pPr marL="285750" indent="-285750">
              <a:buFont typeface="Arial" panose="020B0604020202020204" pitchFamily="34" charset="0"/>
              <a:buChar char="•"/>
            </a:pPr>
            <a:r>
              <a:rPr lang="en-US" altLang="ja-JP"/>
              <a:t>Programming</a:t>
            </a:r>
          </a:p>
          <a:p>
            <a:pPr marL="285750" indent="-285750">
              <a:buFont typeface="Arial" panose="020B0604020202020204" pitchFamily="34" charset="0"/>
              <a:buChar char="•"/>
            </a:pPr>
            <a:r>
              <a:rPr kumimoji="1" lang="en-US" altLang="ja-JP"/>
              <a:t>…</a:t>
            </a:r>
            <a:endParaRPr kumimoji="1" lang="ja-JP" altLang="en-US"/>
          </a:p>
        </p:txBody>
      </p:sp>
      <p:sp>
        <p:nvSpPr>
          <p:cNvPr id="5" name="四角形: 角を丸くする 4">
            <a:extLst>
              <a:ext uri="{FF2B5EF4-FFF2-40B4-BE49-F238E27FC236}">
                <a16:creationId xmlns:a16="http://schemas.microsoft.com/office/drawing/2014/main" id="{462FE78B-EAD1-E9FD-DF03-D9E0E05190CB}"/>
              </a:ext>
            </a:extLst>
          </p:cNvPr>
          <p:cNvSpPr/>
          <p:nvPr/>
        </p:nvSpPr>
        <p:spPr>
          <a:xfrm>
            <a:off x="4366584" y="1844696"/>
            <a:ext cx="4272502" cy="353209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ja-JP" b="1"/>
              <a:t>Satellite-based AI applications customized for LDD’s operation</a:t>
            </a:r>
          </a:p>
          <a:p>
            <a:pPr marL="285750" indent="-285750">
              <a:buFont typeface="Arial" panose="020B0604020202020204" pitchFamily="34" charset="0"/>
              <a:buChar char="•"/>
            </a:pPr>
            <a:r>
              <a:rPr kumimoji="1" lang="en-US" altLang="ja-JP"/>
              <a:t>Introduction to satellite remote sensing</a:t>
            </a:r>
          </a:p>
          <a:p>
            <a:pPr marL="285750" indent="-285750">
              <a:buFont typeface="Arial" panose="020B0604020202020204" pitchFamily="34" charset="0"/>
              <a:buChar char="•"/>
            </a:pPr>
            <a:r>
              <a:rPr lang="en-US" altLang="ja-JP"/>
              <a:t>Hands-on practice employing the base knowledge and skills to satellite data</a:t>
            </a:r>
          </a:p>
          <a:p>
            <a:pPr marL="285750" indent="-285750">
              <a:buFont typeface="Arial" panose="020B0604020202020204" pitchFamily="34" charset="0"/>
              <a:buChar char="•"/>
            </a:pPr>
            <a:r>
              <a:rPr kumimoji="1" lang="en-US" altLang="ja-JP"/>
              <a:t>Workshops on implementing the technology in LDD’s operations</a:t>
            </a:r>
            <a:endParaRPr kumimoji="1" lang="ja-JP" altLang="en-US"/>
          </a:p>
        </p:txBody>
      </p:sp>
      <p:sp>
        <p:nvSpPr>
          <p:cNvPr id="7" name="矢印: 右 6">
            <a:extLst>
              <a:ext uri="{FF2B5EF4-FFF2-40B4-BE49-F238E27FC236}">
                <a16:creationId xmlns:a16="http://schemas.microsoft.com/office/drawing/2014/main" id="{D91DB49F-6C3D-B7BD-61CA-C4222D97CD3D}"/>
              </a:ext>
            </a:extLst>
          </p:cNvPr>
          <p:cNvSpPr/>
          <p:nvPr/>
        </p:nvSpPr>
        <p:spPr>
          <a:xfrm>
            <a:off x="4029005" y="2899102"/>
            <a:ext cx="511183" cy="142328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31FE065F-8E7A-E19B-D317-EFCE821F3903}"/>
              </a:ext>
            </a:extLst>
          </p:cNvPr>
          <p:cNvSpPr txBox="1"/>
          <p:nvPr/>
        </p:nvSpPr>
        <p:spPr>
          <a:xfrm>
            <a:off x="743454" y="5530845"/>
            <a:ext cx="3860774"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ja-JP"/>
              <a:t>Onsite c</a:t>
            </a:r>
            <a:r>
              <a:rPr kumimoji="1" lang="en-US" altLang="ja-JP"/>
              <a:t>lasses by Thai instructors and on-demand e-learning with Thai technical mentors</a:t>
            </a:r>
            <a:endParaRPr kumimoji="1" lang="ja-JP" altLang="en-US"/>
          </a:p>
        </p:txBody>
      </p:sp>
      <p:cxnSp>
        <p:nvCxnSpPr>
          <p:cNvPr id="15" name="直線コネクタ 14">
            <a:extLst>
              <a:ext uri="{FF2B5EF4-FFF2-40B4-BE49-F238E27FC236}">
                <a16:creationId xmlns:a16="http://schemas.microsoft.com/office/drawing/2014/main" id="{1DB892B3-9A13-9DBB-6D0D-6C5BCD7E989D}"/>
              </a:ext>
            </a:extLst>
          </p:cNvPr>
          <p:cNvCxnSpPr>
            <a:cxnSpLocks/>
            <a:stCxn id="4" idx="2"/>
            <a:endCxn id="12" idx="0"/>
          </p:cNvCxnSpPr>
          <p:nvPr/>
        </p:nvCxnSpPr>
        <p:spPr>
          <a:xfrm flipH="1">
            <a:off x="2673841" y="5376790"/>
            <a:ext cx="1" cy="154055"/>
          </a:xfrm>
          <a:prstGeom prst="line">
            <a:avLst/>
          </a:prstGeom>
        </p:spPr>
        <p:style>
          <a:lnRef idx="3">
            <a:schemeClr val="accent1"/>
          </a:lnRef>
          <a:fillRef idx="0">
            <a:schemeClr val="accent1"/>
          </a:fillRef>
          <a:effectRef idx="2">
            <a:schemeClr val="accent1"/>
          </a:effectRef>
          <a:fontRef idx="minor">
            <a:schemeClr val="tx1"/>
          </a:fontRef>
        </p:style>
      </p:cxnSp>
      <p:sp>
        <p:nvSpPr>
          <p:cNvPr id="16" name="テキスト ボックス 15">
            <a:extLst>
              <a:ext uri="{FF2B5EF4-FFF2-40B4-BE49-F238E27FC236}">
                <a16:creationId xmlns:a16="http://schemas.microsoft.com/office/drawing/2014/main" id="{6F4939C4-B940-8522-AB9B-449CB0045BDE}"/>
              </a:ext>
            </a:extLst>
          </p:cNvPr>
          <p:cNvSpPr txBox="1"/>
          <p:nvPr/>
        </p:nvSpPr>
        <p:spPr>
          <a:xfrm>
            <a:off x="4902797" y="5530845"/>
            <a:ext cx="3200077" cy="9233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en-US" altLang="ja-JP"/>
              <a:t>Classes by Thai </a:t>
            </a:r>
            <a:r>
              <a:rPr lang="en-US" altLang="ja-JP"/>
              <a:t>and international </a:t>
            </a:r>
            <a:r>
              <a:rPr kumimoji="1" lang="en-US" altLang="ja-JP"/>
              <a:t>instructors with Thai technical mentors</a:t>
            </a:r>
            <a:endParaRPr kumimoji="1" lang="ja-JP" altLang="en-US"/>
          </a:p>
        </p:txBody>
      </p:sp>
      <p:cxnSp>
        <p:nvCxnSpPr>
          <p:cNvPr id="19" name="直線コネクタ 18">
            <a:extLst>
              <a:ext uri="{FF2B5EF4-FFF2-40B4-BE49-F238E27FC236}">
                <a16:creationId xmlns:a16="http://schemas.microsoft.com/office/drawing/2014/main" id="{B7E8A42B-FDDB-8B50-841D-570E2FC81D91}"/>
              </a:ext>
            </a:extLst>
          </p:cNvPr>
          <p:cNvCxnSpPr>
            <a:cxnSpLocks/>
            <a:stCxn id="5" idx="2"/>
            <a:endCxn id="16" idx="0"/>
          </p:cNvCxnSpPr>
          <p:nvPr/>
        </p:nvCxnSpPr>
        <p:spPr>
          <a:xfrm>
            <a:off x="6502835" y="5376790"/>
            <a:ext cx="1" cy="154055"/>
          </a:xfrm>
          <a:prstGeom prst="line">
            <a:avLst/>
          </a:prstGeom>
        </p:spPr>
        <p:style>
          <a:lnRef idx="3">
            <a:schemeClr val="accent5"/>
          </a:lnRef>
          <a:fillRef idx="0">
            <a:schemeClr val="accent5"/>
          </a:fillRef>
          <a:effectRef idx="2">
            <a:schemeClr val="accent5"/>
          </a:effectRef>
          <a:fontRef idx="minor">
            <a:schemeClr val="tx1"/>
          </a:fontRef>
        </p:style>
      </p:cxnSp>
      <p:sp>
        <p:nvSpPr>
          <p:cNvPr id="24" name="四角形: 角を丸くする 23">
            <a:extLst>
              <a:ext uri="{FF2B5EF4-FFF2-40B4-BE49-F238E27FC236}">
                <a16:creationId xmlns:a16="http://schemas.microsoft.com/office/drawing/2014/main" id="{8C30D1C5-0F3F-0BE6-1F8C-F1F41BEF8245}"/>
              </a:ext>
            </a:extLst>
          </p:cNvPr>
          <p:cNvSpPr/>
          <p:nvPr/>
        </p:nvSpPr>
        <p:spPr>
          <a:xfrm>
            <a:off x="9087055" y="1844696"/>
            <a:ext cx="2689217" cy="353209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ja-JP" b="1"/>
              <a:t>Implementation of satellite-based AI applications in LDD</a:t>
            </a:r>
          </a:p>
          <a:p>
            <a:pPr marL="285750" indent="-285750">
              <a:buFont typeface="Arial" panose="020B0604020202020204" pitchFamily="34" charset="0"/>
              <a:buChar char="•"/>
            </a:pPr>
            <a:r>
              <a:rPr kumimoji="1" lang="en-US" altLang="ja-JP"/>
              <a:t>Consultation on strategy and plans</a:t>
            </a:r>
          </a:p>
          <a:p>
            <a:pPr marL="285750" indent="-285750">
              <a:buFont typeface="Arial" panose="020B0604020202020204" pitchFamily="34" charset="0"/>
              <a:buChar char="•"/>
            </a:pPr>
            <a:r>
              <a:rPr lang="en-US" altLang="ja-JP"/>
              <a:t>Staff trainings</a:t>
            </a:r>
          </a:p>
          <a:p>
            <a:pPr marL="285750" indent="-285750">
              <a:buFont typeface="Arial" panose="020B0604020202020204" pitchFamily="34" charset="0"/>
              <a:buChar char="•"/>
            </a:pPr>
            <a:r>
              <a:rPr kumimoji="1" lang="en-US" altLang="ja-JP"/>
              <a:t>Research an</a:t>
            </a:r>
            <a:r>
              <a:rPr lang="en-US" altLang="ja-JP"/>
              <a:t>d development</a:t>
            </a:r>
            <a:endParaRPr kumimoji="1" lang="en-US" altLang="ja-JP"/>
          </a:p>
          <a:p>
            <a:pPr marL="285750" indent="-285750">
              <a:buFont typeface="Arial" panose="020B0604020202020204" pitchFamily="34" charset="0"/>
              <a:buChar char="•"/>
            </a:pPr>
            <a:r>
              <a:rPr kumimoji="1" lang="en-US" altLang="ja-JP"/>
              <a:t>…</a:t>
            </a:r>
            <a:endParaRPr kumimoji="1" lang="ja-JP" altLang="en-US"/>
          </a:p>
        </p:txBody>
      </p:sp>
      <p:sp>
        <p:nvSpPr>
          <p:cNvPr id="25" name="矢印: 右 24">
            <a:extLst>
              <a:ext uri="{FF2B5EF4-FFF2-40B4-BE49-F238E27FC236}">
                <a16:creationId xmlns:a16="http://schemas.microsoft.com/office/drawing/2014/main" id="{2B301AFA-F306-07A9-0FEC-4EB34EDCC76C}"/>
              </a:ext>
            </a:extLst>
          </p:cNvPr>
          <p:cNvSpPr/>
          <p:nvPr/>
        </p:nvSpPr>
        <p:spPr>
          <a:xfrm>
            <a:off x="8632894" y="2899101"/>
            <a:ext cx="511183" cy="142328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0F1DAECD-29BB-7682-9351-A5A9453C3982}"/>
              </a:ext>
            </a:extLst>
          </p:cNvPr>
          <p:cNvSpPr txBox="1"/>
          <p:nvPr/>
        </p:nvSpPr>
        <p:spPr>
          <a:xfrm>
            <a:off x="731524" y="1416147"/>
            <a:ext cx="2507418" cy="369332"/>
          </a:xfrm>
          <a:prstGeom prst="rect">
            <a:avLst/>
          </a:prstGeom>
          <a:noFill/>
        </p:spPr>
        <p:txBody>
          <a:bodyPr wrap="none" rtlCol="0">
            <a:spAutoFit/>
          </a:bodyPr>
          <a:lstStyle/>
          <a:p>
            <a:r>
              <a:rPr kumimoji="1" lang="en-US" altLang="ja-JP" b="1"/>
              <a:t>Scope of this project</a:t>
            </a:r>
            <a:endParaRPr kumimoji="1" lang="ja-JP" altLang="en-US" b="1"/>
          </a:p>
        </p:txBody>
      </p:sp>
      <p:sp>
        <p:nvSpPr>
          <p:cNvPr id="3" name="テキスト ボックス 2">
            <a:extLst>
              <a:ext uri="{FF2B5EF4-FFF2-40B4-BE49-F238E27FC236}">
                <a16:creationId xmlns:a16="http://schemas.microsoft.com/office/drawing/2014/main" id="{1236B8B6-52C1-571C-0974-D085238522CB}"/>
              </a:ext>
            </a:extLst>
          </p:cNvPr>
          <p:cNvSpPr txBox="1"/>
          <p:nvPr/>
        </p:nvSpPr>
        <p:spPr>
          <a:xfrm>
            <a:off x="1904153" y="1838386"/>
            <a:ext cx="1334789" cy="523220"/>
          </a:xfrm>
          <a:prstGeom prst="rect">
            <a:avLst/>
          </a:prstGeom>
          <a:noFill/>
        </p:spPr>
        <p:txBody>
          <a:bodyPr wrap="none" rtlCol="0">
            <a:spAutoFit/>
          </a:bodyPr>
          <a:lstStyle/>
          <a:p>
            <a:r>
              <a:rPr kumimoji="1" lang="en-US" altLang="ja-JP" sz="2800" b="1"/>
              <a:t>DAY 1-4</a:t>
            </a:r>
            <a:endParaRPr kumimoji="1" lang="ja-JP" altLang="en-US" sz="2800" b="1"/>
          </a:p>
        </p:txBody>
      </p:sp>
      <p:sp>
        <p:nvSpPr>
          <p:cNvPr id="6" name="テキスト ボックス 5">
            <a:extLst>
              <a:ext uri="{FF2B5EF4-FFF2-40B4-BE49-F238E27FC236}">
                <a16:creationId xmlns:a16="http://schemas.microsoft.com/office/drawing/2014/main" id="{4E4A0D8E-9D9D-918B-22A5-B9B3843D3FB8}"/>
              </a:ext>
            </a:extLst>
          </p:cNvPr>
          <p:cNvSpPr txBox="1"/>
          <p:nvPr/>
        </p:nvSpPr>
        <p:spPr>
          <a:xfrm>
            <a:off x="5835440" y="1838386"/>
            <a:ext cx="1334789" cy="523220"/>
          </a:xfrm>
          <a:prstGeom prst="rect">
            <a:avLst/>
          </a:prstGeom>
          <a:noFill/>
        </p:spPr>
        <p:txBody>
          <a:bodyPr wrap="none" rtlCol="0">
            <a:spAutoFit/>
          </a:bodyPr>
          <a:lstStyle/>
          <a:p>
            <a:r>
              <a:rPr kumimoji="1" lang="en-US" altLang="ja-JP" sz="2800" b="1"/>
              <a:t>DAY 5-7</a:t>
            </a:r>
            <a:endParaRPr kumimoji="1" lang="ja-JP" altLang="en-US" sz="2800" b="1"/>
          </a:p>
        </p:txBody>
      </p:sp>
    </p:spTree>
    <p:extLst>
      <p:ext uri="{BB962C8B-B14F-4D97-AF65-F5344CB8AC3E}">
        <p14:creationId xmlns:p14="http://schemas.microsoft.com/office/powerpoint/2010/main" val="533245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図 3" descr="屋内, 天井, テーブル, 部屋 が含まれている画像&#10;&#10;自動的に生成された説明">
            <a:extLst>
              <a:ext uri="{FF2B5EF4-FFF2-40B4-BE49-F238E27FC236}">
                <a16:creationId xmlns:a16="http://schemas.microsoft.com/office/drawing/2014/main" id="{2CE4259B-77D4-8F69-3FB1-967873B609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329" y="-6191"/>
            <a:ext cx="5030391" cy="3787589"/>
          </a:xfrm>
          <a:prstGeom prst="rect">
            <a:avLst/>
          </a:prstGeom>
        </p:spPr>
      </p:pic>
      <p:pic>
        <p:nvPicPr>
          <p:cNvPr id="6" name="図 5" descr="屋内, 天井, テーブル, 部屋 が含まれている画像&#10;&#10;自動的に生成された説明">
            <a:extLst>
              <a:ext uri="{FF2B5EF4-FFF2-40B4-BE49-F238E27FC236}">
                <a16:creationId xmlns:a16="http://schemas.microsoft.com/office/drawing/2014/main" id="{DED1687F-85C4-032E-5866-26E0026DE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0720" y="-6191"/>
            <a:ext cx="5030390" cy="3787588"/>
          </a:xfrm>
          <a:prstGeom prst="rect">
            <a:avLst/>
          </a:prstGeom>
        </p:spPr>
      </p:pic>
      <p:pic>
        <p:nvPicPr>
          <p:cNvPr id="8" name="図 7" descr="人, 男, 屋内, 立つ が含まれている画像&#10;&#10;自動的に生成された説明">
            <a:extLst>
              <a:ext uri="{FF2B5EF4-FFF2-40B4-BE49-F238E27FC236}">
                <a16:creationId xmlns:a16="http://schemas.microsoft.com/office/drawing/2014/main" id="{3EA74A36-6881-F6DA-F82D-1F06043434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781399"/>
            <a:ext cx="4086111" cy="3076601"/>
          </a:xfrm>
          <a:prstGeom prst="rect">
            <a:avLst/>
          </a:prstGeom>
        </p:spPr>
      </p:pic>
      <p:pic>
        <p:nvPicPr>
          <p:cNvPr id="10" name="図 9" descr="テキスト&#10;&#10;自動的に生成された説明">
            <a:extLst>
              <a:ext uri="{FF2B5EF4-FFF2-40B4-BE49-F238E27FC236}">
                <a16:creationId xmlns:a16="http://schemas.microsoft.com/office/drawing/2014/main" id="{06D968BD-CD30-E3FC-47C7-6DAE743679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5887" y="3781397"/>
            <a:ext cx="4086113" cy="3076602"/>
          </a:xfrm>
          <a:prstGeom prst="rect">
            <a:avLst/>
          </a:prstGeom>
        </p:spPr>
      </p:pic>
      <p:pic>
        <p:nvPicPr>
          <p:cNvPr id="12" name="図 11" descr="カレンダー&#10;&#10;中程度の精度で自動的に生成された説明">
            <a:extLst>
              <a:ext uri="{FF2B5EF4-FFF2-40B4-BE49-F238E27FC236}">
                <a16:creationId xmlns:a16="http://schemas.microsoft.com/office/drawing/2014/main" id="{B111A27D-D1AA-51C8-541B-23D20AC69A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6110" y="3781399"/>
            <a:ext cx="4086111" cy="3076602"/>
          </a:xfrm>
          <a:prstGeom prst="rect">
            <a:avLst/>
          </a:prstGeom>
        </p:spPr>
      </p:pic>
      <p:sp>
        <p:nvSpPr>
          <p:cNvPr id="15" name="テキスト ボックス 14">
            <a:extLst>
              <a:ext uri="{FF2B5EF4-FFF2-40B4-BE49-F238E27FC236}">
                <a16:creationId xmlns:a16="http://schemas.microsoft.com/office/drawing/2014/main" id="{8CB333BC-5095-F39B-A65D-0707E2DB2E58}"/>
              </a:ext>
            </a:extLst>
          </p:cNvPr>
          <p:cNvSpPr txBox="1"/>
          <p:nvPr/>
        </p:nvSpPr>
        <p:spPr>
          <a:xfrm>
            <a:off x="730329" y="-6192"/>
            <a:ext cx="3303597"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en-US" altLang="ja-JP"/>
              <a:t>Basics of AI for image recognition</a:t>
            </a:r>
            <a:endParaRPr kumimoji="1" lang="ja-JP" altLang="en-US"/>
          </a:p>
        </p:txBody>
      </p:sp>
      <p:sp>
        <p:nvSpPr>
          <p:cNvPr id="16" name="テキスト ボックス 15">
            <a:extLst>
              <a:ext uri="{FF2B5EF4-FFF2-40B4-BE49-F238E27FC236}">
                <a16:creationId xmlns:a16="http://schemas.microsoft.com/office/drawing/2014/main" id="{32D585F8-4B35-A2B6-88D3-5C64D0B438F3}"/>
              </a:ext>
            </a:extLst>
          </p:cNvPr>
          <p:cNvSpPr txBox="1"/>
          <p:nvPr/>
        </p:nvSpPr>
        <p:spPr>
          <a:xfrm>
            <a:off x="5760720" y="-6192"/>
            <a:ext cx="306295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en-US" altLang="ja-JP"/>
              <a:t>AI applications to satellite data</a:t>
            </a:r>
            <a:endParaRPr kumimoji="1" lang="ja-JP" altLang="en-US"/>
          </a:p>
        </p:txBody>
      </p:sp>
      <p:sp>
        <p:nvSpPr>
          <p:cNvPr id="17" name="テキスト ボックス 16">
            <a:extLst>
              <a:ext uri="{FF2B5EF4-FFF2-40B4-BE49-F238E27FC236}">
                <a16:creationId xmlns:a16="http://schemas.microsoft.com/office/drawing/2014/main" id="{0AF3702D-5725-4868-F6B7-32F5A6F1AFEC}"/>
              </a:ext>
            </a:extLst>
          </p:cNvPr>
          <p:cNvSpPr txBox="1"/>
          <p:nvPr/>
        </p:nvSpPr>
        <p:spPr>
          <a:xfrm>
            <a:off x="-3" y="3781397"/>
            <a:ext cx="625645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en-US" altLang="ja-JP"/>
              <a:t>Ideation to create operational solutions with the new knowledge</a:t>
            </a:r>
            <a:endParaRPr kumimoji="1" lang="ja-JP" altLang="en-US"/>
          </a:p>
        </p:txBody>
      </p:sp>
    </p:spTree>
    <p:extLst>
      <p:ext uri="{BB962C8B-B14F-4D97-AF65-F5344CB8AC3E}">
        <p14:creationId xmlns:p14="http://schemas.microsoft.com/office/powerpoint/2010/main" val="2899583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084F6F-F3EB-B85F-DAFF-B18A7EC79B41}"/>
              </a:ext>
            </a:extLst>
          </p:cNvPr>
          <p:cNvSpPr>
            <a:spLocks noGrp="1"/>
          </p:cNvSpPr>
          <p:nvPr>
            <p:ph type="title"/>
          </p:nvPr>
        </p:nvSpPr>
        <p:spPr>
          <a:xfrm>
            <a:off x="838200" y="192501"/>
            <a:ext cx="9899622" cy="597915"/>
          </a:xfrm>
        </p:spPr>
        <p:txBody>
          <a:bodyPr>
            <a:noAutofit/>
          </a:bodyPr>
          <a:lstStyle/>
          <a:p>
            <a:r>
              <a:rPr lang="en-US" altLang="ja-JP" sz="3600"/>
              <a:t>Learning materials reusable in operations</a:t>
            </a:r>
            <a:endParaRPr kumimoji="1" lang="ja-JP" altLang="en-US" sz="3600"/>
          </a:p>
        </p:txBody>
      </p:sp>
      <p:sp>
        <p:nvSpPr>
          <p:cNvPr id="3" name="フッター プレースホルダー 2">
            <a:extLst>
              <a:ext uri="{FF2B5EF4-FFF2-40B4-BE49-F238E27FC236}">
                <a16:creationId xmlns:a16="http://schemas.microsoft.com/office/drawing/2014/main" id="{3DC2E01D-79D8-0636-9A6B-D03BED407A26}"/>
              </a:ext>
            </a:extLst>
          </p:cNvPr>
          <p:cNvSpPr>
            <a:spLocks noGrp="1"/>
          </p:cNvSpPr>
          <p:nvPr>
            <p:ph type="ftr" sz="quarter" idx="11"/>
          </p:nvPr>
        </p:nvSpPr>
        <p:spPr/>
        <p:txBody>
          <a:bodyPr/>
          <a:lstStyle/>
          <a:p>
            <a:endParaRPr lang="en-US"/>
          </a:p>
        </p:txBody>
      </p:sp>
      <p:sp>
        <p:nvSpPr>
          <p:cNvPr id="4" name="スライド番号プレースホルダー 3">
            <a:extLst>
              <a:ext uri="{FF2B5EF4-FFF2-40B4-BE49-F238E27FC236}">
                <a16:creationId xmlns:a16="http://schemas.microsoft.com/office/drawing/2014/main" id="{7EE63C66-3672-7462-90DB-44CFA0DBDCCD}"/>
              </a:ext>
            </a:extLst>
          </p:cNvPr>
          <p:cNvSpPr>
            <a:spLocks noGrp="1"/>
          </p:cNvSpPr>
          <p:nvPr>
            <p:ph type="sldNum" sz="quarter" idx="12"/>
          </p:nvPr>
        </p:nvSpPr>
        <p:spPr>
          <a:xfrm>
            <a:off x="4126528" y="6489698"/>
            <a:ext cx="2743200" cy="365125"/>
          </a:xfrm>
        </p:spPr>
        <p:txBody>
          <a:bodyPr/>
          <a:lstStyle/>
          <a:p>
            <a:fld id="{B93D2339-F49B-4ED8-91F7-95ADA8EEDC98}" type="slidenum">
              <a:rPr lang="en-US" smtClean="0"/>
              <a:t>24</a:t>
            </a:fld>
            <a:endParaRPr lang="en-US"/>
          </a:p>
        </p:txBody>
      </p:sp>
      <p:pic>
        <p:nvPicPr>
          <p:cNvPr id="6" name="図 5">
            <a:extLst>
              <a:ext uri="{FF2B5EF4-FFF2-40B4-BE49-F238E27FC236}">
                <a16:creationId xmlns:a16="http://schemas.microsoft.com/office/drawing/2014/main" id="{A0A868FF-D47D-4168-92F3-EBC132940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901" y="901841"/>
            <a:ext cx="4652596" cy="5705004"/>
          </a:xfrm>
          <a:prstGeom prst="rect">
            <a:avLst/>
          </a:prstGeom>
        </p:spPr>
      </p:pic>
      <p:pic>
        <p:nvPicPr>
          <p:cNvPr id="8" name="図 7">
            <a:extLst>
              <a:ext uri="{FF2B5EF4-FFF2-40B4-BE49-F238E27FC236}">
                <a16:creationId xmlns:a16="http://schemas.microsoft.com/office/drawing/2014/main" id="{4EC3ED4D-F273-944D-F60A-5F9D3AB370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6759" y="901841"/>
            <a:ext cx="4652595" cy="5705004"/>
          </a:xfrm>
          <a:prstGeom prst="rect">
            <a:avLst/>
          </a:prstGeom>
        </p:spPr>
      </p:pic>
      <p:sp>
        <p:nvSpPr>
          <p:cNvPr id="9" name="テキスト ボックス 8">
            <a:extLst>
              <a:ext uri="{FF2B5EF4-FFF2-40B4-BE49-F238E27FC236}">
                <a16:creationId xmlns:a16="http://schemas.microsoft.com/office/drawing/2014/main" id="{A432185D-0C6F-2CF1-B949-B1077AC83E0F}"/>
              </a:ext>
            </a:extLst>
          </p:cNvPr>
          <p:cNvSpPr txBox="1"/>
          <p:nvPr/>
        </p:nvSpPr>
        <p:spPr>
          <a:xfrm>
            <a:off x="9189608" y="2503902"/>
            <a:ext cx="2366015" cy="1015663"/>
          </a:xfrm>
          <a:prstGeom prst="rect">
            <a:avLst/>
          </a:prstGeom>
          <a:ln w="38100">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2000"/>
              <a:t>Briefing texts and references on background theories</a:t>
            </a:r>
          </a:p>
        </p:txBody>
      </p:sp>
      <p:sp>
        <p:nvSpPr>
          <p:cNvPr id="11" name="テキスト ボックス 10">
            <a:extLst>
              <a:ext uri="{FF2B5EF4-FFF2-40B4-BE49-F238E27FC236}">
                <a16:creationId xmlns:a16="http://schemas.microsoft.com/office/drawing/2014/main" id="{48ABC40C-F855-F896-CB88-85DC951FA38E}"/>
              </a:ext>
            </a:extLst>
          </p:cNvPr>
          <p:cNvSpPr txBox="1"/>
          <p:nvPr/>
        </p:nvSpPr>
        <p:spPr>
          <a:xfrm>
            <a:off x="5017576" y="5678499"/>
            <a:ext cx="2743200" cy="1015663"/>
          </a:xfrm>
          <a:prstGeom prst="rect">
            <a:avLst/>
          </a:prstGeom>
          <a:ln w="38100">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wrap="square">
            <a:spAutoFit/>
          </a:bodyPr>
          <a:lstStyle/>
          <a:p>
            <a:r>
              <a:rPr kumimoji="1" lang="en-US" altLang="ja-JP" sz="2000"/>
              <a:t>Immediate graphical outputs to promote practical understandings</a:t>
            </a:r>
          </a:p>
        </p:txBody>
      </p:sp>
      <p:sp>
        <p:nvSpPr>
          <p:cNvPr id="13" name="テキスト ボックス 12">
            <a:extLst>
              <a:ext uri="{FF2B5EF4-FFF2-40B4-BE49-F238E27FC236}">
                <a16:creationId xmlns:a16="http://schemas.microsoft.com/office/drawing/2014/main" id="{3DD44E4B-4EAC-A9D1-90BE-43B80E649F08}"/>
              </a:ext>
            </a:extLst>
          </p:cNvPr>
          <p:cNvSpPr txBox="1"/>
          <p:nvPr/>
        </p:nvSpPr>
        <p:spPr>
          <a:xfrm>
            <a:off x="85165" y="825291"/>
            <a:ext cx="2294395" cy="1015663"/>
          </a:xfrm>
          <a:prstGeom prst="rect">
            <a:avLst/>
          </a:prstGeom>
          <a:ln w="38100">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wrap="square">
            <a:spAutoFit/>
          </a:bodyPr>
          <a:lstStyle/>
          <a:p>
            <a:r>
              <a:rPr kumimoji="1" lang="en-US" altLang="ja-JP" sz="2000"/>
              <a:t>Demo codes easily configurable to learners’ operations</a:t>
            </a:r>
            <a:endParaRPr kumimoji="1" lang="ja-JP" altLang="en-US" sz="2000"/>
          </a:p>
        </p:txBody>
      </p:sp>
    </p:spTree>
    <p:extLst>
      <p:ext uri="{BB962C8B-B14F-4D97-AF65-F5344CB8AC3E}">
        <p14:creationId xmlns:p14="http://schemas.microsoft.com/office/powerpoint/2010/main" val="3176360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F61E1A-FC82-F3AA-F96C-E228EA543FD7}"/>
              </a:ext>
            </a:extLst>
          </p:cNvPr>
          <p:cNvSpPr>
            <a:spLocks noGrp="1"/>
          </p:cNvSpPr>
          <p:nvPr>
            <p:ph type="title"/>
          </p:nvPr>
        </p:nvSpPr>
        <p:spPr/>
        <p:txBody>
          <a:bodyPr>
            <a:normAutofit fontScale="90000"/>
          </a:bodyPr>
          <a:lstStyle/>
          <a:p>
            <a:r>
              <a:rPr lang="en-US" altLang="ja-JP"/>
              <a:t>How we support the space industries</a:t>
            </a:r>
            <a:endParaRPr kumimoji="1" lang="ja-JP" altLang="en-US"/>
          </a:p>
        </p:txBody>
      </p:sp>
      <p:grpSp>
        <p:nvGrpSpPr>
          <p:cNvPr id="4" name="グループ化 3">
            <a:extLst>
              <a:ext uri="{FF2B5EF4-FFF2-40B4-BE49-F238E27FC236}">
                <a16:creationId xmlns:a16="http://schemas.microsoft.com/office/drawing/2014/main" id="{6BB7A26D-9807-B857-F2E4-BA0EA5D48658}"/>
              </a:ext>
            </a:extLst>
          </p:cNvPr>
          <p:cNvGrpSpPr/>
          <p:nvPr/>
        </p:nvGrpSpPr>
        <p:grpSpPr>
          <a:xfrm>
            <a:off x="2554675" y="2875643"/>
            <a:ext cx="1292616" cy="1219200"/>
            <a:chOff x="4453754" y="2468685"/>
            <a:chExt cx="1292616" cy="1219200"/>
          </a:xfrm>
        </p:grpSpPr>
        <p:pic>
          <p:nvPicPr>
            <p:cNvPr id="5" name="図 4">
              <a:extLst>
                <a:ext uri="{FF2B5EF4-FFF2-40B4-BE49-F238E27FC236}">
                  <a16:creationId xmlns:a16="http://schemas.microsoft.com/office/drawing/2014/main" id="{21E6D401-921F-6594-911F-5999815B1E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0462" y="2468685"/>
              <a:ext cx="1219200" cy="1219200"/>
            </a:xfrm>
            <a:prstGeom prst="rect">
              <a:avLst/>
            </a:prstGeom>
          </p:spPr>
        </p:pic>
        <p:sp>
          <p:nvSpPr>
            <p:cNvPr id="6" name="テキスト ボックス 5">
              <a:extLst>
                <a:ext uri="{FF2B5EF4-FFF2-40B4-BE49-F238E27FC236}">
                  <a16:creationId xmlns:a16="http://schemas.microsoft.com/office/drawing/2014/main" id="{8BDD327A-2F4D-97B2-10A5-CF9B6B9CF0A9}"/>
                </a:ext>
              </a:extLst>
            </p:cNvPr>
            <p:cNvSpPr txBox="1"/>
            <p:nvPr/>
          </p:nvSpPr>
          <p:spPr>
            <a:xfrm>
              <a:off x="4453754" y="2755120"/>
              <a:ext cx="1292616" cy="646331"/>
            </a:xfrm>
            <a:prstGeom prst="rect">
              <a:avLst/>
            </a:prstGeom>
            <a:solidFill>
              <a:schemeClr val="bg1">
                <a:alpha val="50000"/>
              </a:schemeClr>
            </a:solidFill>
          </p:spPr>
          <p:txBody>
            <a:bodyPr wrap="square" rtlCol="0">
              <a:spAutoFit/>
            </a:bodyPr>
            <a:lstStyle/>
            <a:p>
              <a:pPr algn="ctr"/>
              <a:r>
                <a:rPr kumimoji="1" lang="en-US" altLang="ja-JP"/>
                <a:t>Technology provider </a:t>
              </a:r>
              <a:endParaRPr kumimoji="1" lang="ja-JP" altLang="en-US"/>
            </a:p>
          </p:txBody>
        </p:sp>
      </p:grpSp>
      <p:grpSp>
        <p:nvGrpSpPr>
          <p:cNvPr id="7" name="グループ化 6">
            <a:extLst>
              <a:ext uri="{FF2B5EF4-FFF2-40B4-BE49-F238E27FC236}">
                <a16:creationId xmlns:a16="http://schemas.microsoft.com/office/drawing/2014/main" id="{9F18539F-9A2F-C928-7015-765DC71F786D}"/>
              </a:ext>
            </a:extLst>
          </p:cNvPr>
          <p:cNvGrpSpPr/>
          <p:nvPr/>
        </p:nvGrpSpPr>
        <p:grpSpPr>
          <a:xfrm>
            <a:off x="5296653" y="5081732"/>
            <a:ext cx="1620000" cy="1219200"/>
            <a:chOff x="5014299" y="1215512"/>
            <a:chExt cx="1620000" cy="1219200"/>
          </a:xfrm>
        </p:grpSpPr>
        <p:pic>
          <p:nvPicPr>
            <p:cNvPr id="8" name="図 7">
              <a:extLst>
                <a:ext uri="{FF2B5EF4-FFF2-40B4-BE49-F238E27FC236}">
                  <a16:creationId xmlns:a16="http://schemas.microsoft.com/office/drawing/2014/main" id="{2A6985AA-33A6-2BE4-63AD-3B8A186BC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4699" y="1215512"/>
              <a:ext cx="1219200" cy="1219200"/>
            </a:xfrm>
            <a:prstGeom prst="rect">
              <a:avLst/>
            </a:prstGeom>
          </p:spPr>
        </p:pic>
        <p:pic>
          <p:nvPicPr>
            <p:cNvPr id="9" name="図 8">
              <a:extLst>
                <a:ext uri="{FF2B5EF4-FFF2-40B4-BE49-F238E27FC236}">
                  <a16:creationId xmlns:a16="http://schemas.microsoft.com/office/drawing/2014/main" id="{3483FA7F-EF5C-3535-F374-3BC8F7C28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4299" y="1604444"/>
              <a:ext cx="1620000" cy="536760"/>
            </a:xfrm>
            <a:prstGeom prst="rect">
              <a:avLst/>
            </a:prstGeom>
          </p:spPr>
        </p:pic>
      </p:grpSp>
      <p:sp>
        <p:nvSpPr>
          <p:cNvPr id="10" name="思考の吹き出し: 雲形 9">
            <a:extLst>
              <a:ext uri="{FF2B5EF4-FFF2-40B4-BE49-F238E27FC236}">
                <a16:creationId xmlns:a16="http://schemas.microsoft.com/office/drawing/2014/main" id="{514B03CE-75D7-E1C7-FFC1-6F47400847DE}"/>
              </a:ext>
            </a:extLst>
          </p:cNvPr>
          <p:cNvSpPr/>
          <p:nvPr/>
        </p:nvSpPr>
        <p:spPr>
          <a:xfrm>
            <a:off x="3847291" y="1524529"/>
            <a:ext cx="5057223" cy="1314384"/>
          </a:xfrm>
          <a:prstGeom prst="cloudCallout">
            <a:avLst>
              <a:gd name="adj1" fmla="val -48693"/>
              <a:gd name="adj2" fmla="val 65776"/>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t>I could not specify what my client really wants.</a:t>
            </a:r>
            <a:endParaRPr kumimoji="1" lang="ja-JP" altLang="en-US" sz="2400"/>
          </a:p>
        </p:txBody>
      </p:sp>
      <p:grpSp>
        <p:nvGrpSpPr>
          <p:cNvPr id="11" name="グループ化 10">
            <a:extLst>
              <a:ext uri="{FF2B5EF4-FFF2-40B4-BE49-F238E27FC236}">
                <a16:creationId xmlns:a16="http://schemas.microsoft.com/office/drawing/2014/main" id="{0E43866C-9409-BF11-7014-31E1ADE5AC0E}"/>
              </a:ext>
            </a:extLst>
          </p:cNvPr>
          <p:cNvGrpSpPr/>
          <p:nvPr/>
        </p:nvGrpSpPr>
        <p:grpSpPr>
          <a:xfrm>
            <a:off x="8366014" y="2875643"/>
            <a:ext cx="1219200" cy="1219200"/>
            <a:chOff x="8890648" y="3039621"/>
            <a:chExt cx="1219200" cy="1219200"/>
          </a:xfrm>
        </p:grpSpPr>
        <p:pic>
          <p:nvPicPr>
            <p:cNvPr id="12" name="図 11">
              <a:extLst>
                <a:ext uri="{FF2B5EF4-FFF2-40B4-BE49-F238E27FC236}">
                  <a16:creationId xmlns:a16="http://schemas.microsoft.com/office/drawing/2014/main" id="{8A6B296C-CA65-D320-2FFF-85CE48ADBF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648" y="3039621"/>
              <a:ext cx="1219200" cy="1219200"/>
            </a:xfrm>
            <a:prstGeom prst="rect">
              <a:avLst/>
            </a:prstGeom>
          </p:spPr>
        </p:pic>
        <p:sp>
          <p:nvSpPr>
            <p:cNvPr id="13" name="テキスト ボックス 12">
              <a:extLst>
                <a:ext uri="{FF2B5EF4-FFF2-40B4-BE49-F238E27FC236}">
                  <a16:creationId xmlns:a16="http://schemas.microsoft.com/office/drawing/2014/main" id="{A4E0E9C2-64AD-A130-0615-F0D5F5CD0D9D}"/>
                </a:ext>
              </a:extLst>
            </p:cNvPr>
            <p:cNvSpPr txBox="1"/>
            <p:nvPr/>
          </p:nvSpPr>
          <p:spPr>
            <a:xfrm>
              <a:off x="8999951" y="3464555"/>
              <a:ext cx="1000595" cy="369332"/>
            </a:xfrm>
            <a:prstGeom prst="rect">
              <a:avLst/>
            </a:prstGeom>
            <a:solidFill>
              <a:schemeClr val="bg1">
                <a:alpha val="50000"/>
              </a:schemeClr>
            </a:solidFill>
          </p:spPr>
          <p:txBody>
            <a:bodyPr wrap="none" rtlCol="0">
              <a:spAutoFit/>
            </a:bodyPr>
            <a:lstStyle/>
            <a:p>
              <a:r>
                <a:rPr kumimoji="1" lang="en-US" altLang="ja-JP"/>
                <a:t>End user</a:t>
              </a:r>
              <a:endParaRPr kumimoji="1" lang="ja-JP" altLang="en-US"/>
            </a:p>
          </p:txBody>
        </p:sp>
      </p:grpSp>
      <p:cxnSp>
        <p:nvCxnSpPr>
          <p:cNvPr id="17" name="直線矢印コネクタ 16">
            <a:extLst>
              <a:ext uri="{FF2B5EF4-FFF2-40B4-BE49-F238E27FC236}">
                <a16:creationId xmlns:a16="http://schemas.microsoft.com/office/drawing/2014/main" id="{E0AA2E42-FE09-D504-4AFB-3C2769DE9E86}"/>
              </a:ext>
            </a:extLst>
          </p:cNvPr>
          <p:cNvCxnSpPr>
            <a:cxnSpLocks/>
            <a:stCxn id="9" idx="3"/>
            <a:endCxn id="12" idx="2"/>
          </p:cNvCxnSpPr>
          <p:nvPr/>
        </p:nvCxnSpPr>
        <p:spPr>
          <a:xfrm flipV="1">
            <a:off x="6916653" y="4094843"/>
            <a:ext cx="2058961" cy="164420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CC537EEB-E5A9-A83C-81E6-BDE05E9C0194}"/>
              </a:ext>
            </a:extLst>
          </p:cNvPr>
          <p:cNvSpPr txBox="1"/>
          <p:nvPr/>
        </p:nvSpPr>
        <p:spPr>
          <a:xfrm>
            <a:off x="8086639" y="4704442"/>
            <a:ext cx="3565430" cy="830997"/>
          </a:xfrm>
          <a:prstGeom prst="rect">
            <a:avLst/>
          </a:prstGeom>
          <a:noFill/>
        </p:spPr>
        <p:txBody>
          <a:bodyPr wrap="square" rtlCol="0">
            <a:spAutoFit/>
          </a:bodyPr>
          <a:lstStyle/>
          <a:p>
            <a:r>
              <a:rPr kumimoji="1" lang="en-US" altLang="ja-JP" sz="2400"/>
              <a:t>Tailored training programs and </a:t>
            </a:r>
            <a:r>
              <a:rPr kumimoji="1" lang="en-US" altLang="ja-JP" sz="2400" err="1"/>
              <a:t>ideathon</a:t>
            </a:r>
            <a:endParaRPr kumimoji="1" lang="ja-JP" altLang="en-US" sz="2400"/>
          </a:p>
        </p:txBody>
      </p:sp>
      <p:cxnSp>
        <p:nvCxnSpPr>
          <p:cNvPr id="19" name="直線矢印コネクタ 18">
            <a:extLst>
              <a:ext uri="{FF2B5EF4-FFF2-40B4-BE49-F238E27FC236}">
                <a16:creationId xmlns:a16="http://schemas.microsoft.com/office/drawing/2014/main" id="{0559EA40-7A06-E9EB-225A-97B18EDDBABD}"/>
              </a:ext>
            </a:extLst>
          </p:cNvPr>
          <p:cNvCxnSpPr>
            <a:cxnSpLocks/>
            <a:stCxn id="12" idx="1"/>
            <a:endCxn id="6" idx="3"/>
          </p:cNvCxnSpPr>
          <p:nvPr/>
        </p:nvCxnSpPr>
        <p:spPr>
          <a:xfrm flipH="1">
            <a:off x="3847291" y="3485243"/>
            <a:ext cx="4518723"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792C41FC-0D73-DC24-8DF5-D4A148ED45A1}"/>
              </a:ext>
            </a:extLst>
          </p:cNvPr>
          <p:cNvSpPr txBox="1"/>
          <p:nvPr/>
        </p:nvSpPr>
        <p:spPr>
          <a:xfrm>
            <a:off x="4062549" y="3485243"/>
            <a:ext cx="4282162" cy="461665"/>
          </a:xfrm>
          <a:prstGeom prst="rect">
            <a:avLst/>
          </a:prstGeom>
          <a:noFill/>
        </p:spPr>
        <p:txBody>
          <a:bodyPr wrap="square" rtlCol="0">
            <a:spAutoFit/>
          </a:bodyPr>
          <a:lstStyle/>
          <a:p>
            <a:r>
              <a:rPr kumimoji="1" lang="en-US" altLang="ja-JP" sz="2400"/>
              <a:t>Ideas, specs, and requirements</a:t>
            </a:r>
            <a:endParaRPr kumimoji="1" lang="ja-JP" altLang="en-US" sz="2400"/>
          </a:p>
        </p:txBody>
      </p:sp>
      <p:cxnSp>
        <p:nvCxnSpPr>
          <p:cNvPr id="23" name="直線矢印コネクタ 22">
            <a:extLst>
              <a:ext uri="{FF2B5EF4-FFF2-40B4-BE49-F238E27FC236}">
                <a16:creationId xmlns:a16="http://schemas.microsoft.com/office/drawing/2014/main" id="{DC58DC7F-2976-F0A3-E97E-41311A486AC1}"/>
              </a:ext>
            </a:extLst>
          </p:cNvPr>
          <p:cNvCxnSpPr>
            <a:cxnSpLocks/>
            <a:stCxn id="9" idx="1"/>
            <a:endCxn id="5" idx="2"/>
          </p:cNvCxnSpPr>
          <p:nvPr/>
        </p:nvCxnSpPr>
        <p:spPr>
          <a:xfrm flipH="1" flipV="1">
            <a:off x="3200983" y="4094843"/>
            <a:ext cx="2095670" cy="164420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2925B099-49B4-20B9-673B-89B3448A2D5D}"/>
              </a:ext>
            </a:extLst>
          </p:cNvPr>
          <p:cNvSpPr txBox="1"/>
          <p:nvPr/>
        </p:nvSpPr>
        <p:spPr>
          <a:xfrm>
            <a:off x="2051137" y="4491308"/>
            <a:ext cx="2299691" cy="1200329"/>
          </a:xfrm>
          <a:prstGeom prst="rect">
            <a:avLst/>
          </a:prstGeom>
          <a:noFill/>
        </p:spPr>
        <p:txBody>
          <a:bodyPr wrap="square" rtlCol="0">
            <a:spAutoFit/>
          </a:bodyPr>
          <a:lstStyle/>
          <a:p>
            <a:r>
              <a:rPr kumimoji="1" lang="en-US" altLang="ja-JP" sz="2400"/>
              <a:t>Learn about technology and products</a:t>
            </a:r>
            <a:endParaRPr kumimoji="1" lang="ja-JP" altLang="en-US" sz="2400"/>
          </a:p>
        </p:txBody>
      </p:sp>
    </p:spTree>
    <p:extLst>
      <p:ext uri="{BB962C8B-B14F-4D97-AF65-F5344CB8AC3E}">
        <p14:creationId xmlns:p14="http://schemas.microsoft.com/office/powerpoint/2010/main" val="173871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500"/>
                                  </p:stCondLst>
                                  <p:childTnLst>
                                    <p:set>
                                      <p:cBhvr>
                                        <p:cTn id="17" dur="1" fill="hold">
                                          <p:stCondLst>
                                            <p:cond delay="0"/>
                                          </p:stCondLst>
                                        </p:cTn>
                                        <p:tgtEl>
                                          <p:spTgt spid="19"/>
                                        </p:tgtEl>
                                        <p:attrNameLst>
                                          <p:attrName>style.visibility</p:attrName>
                                        </p:attrNameLst>
                                      </p:cBhvr>
                                      <p:to>
                                        <p:strVal val="visible"/>
                                      </p:to>
                                    </p:set>
                                  </p:childTnLst>
                                </p:cTn>
                              </p:par>
                              <p:par>
                                <p:cTn id="18" presetID="1" presetClass="entr" presetSubtype="0" fill="hold" grpId="0" nodeType="withEffect">
                                  <p:stCondLst>
                                    <p:cond delay="500"/>
                                  </p:stCondLst>
                                  <p:childTnLst>
                                    <p:set>
                                      <p:cBhvr>
                                        <p:cTn id="1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927455-3FA3-24F1-013A-91E110499896}"/>
              </a:ext>
            </a:extLst>
          </p:cNvPr>
          <p:cNvSpPr>
            <a:spLocks noGrp="1"/>
          </p:cNvSpPr>
          <p:nvPr>
            <p:ph type="title"/>
          </p:nvPr>
        </p:nvSpPr>
        <p:spPr/>
        <p:txBody>
          <a:bodyPr/>
          <a:lstStyle/>
          <a:p>
            <a:r>
              <a:rPr lang="ja-JP" altLang="en-US"/>
              <a:t>追加検討の内容</a:t>
            </a:r>
            <a:endParaRPr lang="en-US"/>
          </a:p>
        </p:txBody>
      </p:sp>
      <p:sp>
        <p:nvSpPr>
          <p:cNvPr id="4" name="Content Placeholder 3">
            <a:extLst>
              <a:ext uri="{FF2B5EF4-FFF2-40B4-BE49-F238E27FC236}">
                <a16:creationId xmlns:a16="http://schemas.microsoft.com/office/drawing/2014/main" id="{C1BA874C-3DE0-E4AC-F808-B53A61AC3B86}"/>
              </a:ext>
            </a:extLst>
          </p:cNvPr>
          <p:cNvSpPr>
            <a:spLocks noGrp="1"/>
          </p:cNvSpPr>
          <p:nvPr>
            <p:ph idx="1"/>
          </p:nvPr>
        </p:nvSpPr>
        <p:spPr/>
        <p:txBody>
          <a:bodyPr>
            <a:normAutofit/>
          </a:bodyPr>
          <a:lstStyle/>
          <a:p>
            <a:r>
              <a:rPr lang="ja-JP" altLang="en-US" sz="2400"/>
              <a:t>生成</a:t>
            </a:r>
            <a:r>
              <a:rPr lang="en-US" altLang="ja-JP" sz="2400"/>
              <a:t>AI</a:t>
            </a:r>
            <a:r>
              <a:rPr lang="ja-JP" altLang="en-US" sz="2400"/>
              <a:t>による教材開発の自動化</a:t>
            </a:r>
            <a:endParaRPr lang="en-US" altLang="ja-JP" sz="2400"/>
          </a:p>
          <a:p>
            <a:r>
              <a:rPr lang="ja-JP" altLang="en-US" sz="2400"/>
              <a:t>協業を希望する領域</a:t>
            </a:r>
            <a:endParaRPr lang="en-US" altLang="ja-JP" sz="2400"/>
          </a:p>
          <a:p>
            <a:pPr lvl="1"/>
            <a:r>
              <a:rPr lang="ja-JP" altLang="en-US"/>
              <a:t>衛星データプロバイダ</a:t>
            </a:r>
            <a:endParaRPr lang="en-US" altLang="ja-JP"/>
          </a:p>
          <a:p>
            <a:pPr lvl="2"/>
            <a:r>
              <a:rPr lang="ja-JP" altLang="en-US" sz="2400"/>
              <a:t>顧客（ユーザー）への能力開発プログラム提供を通じた連携向上を支援します。</a:t>
            </a:r>
            <a:endParaRPr lang="en-US" altLang="ja-JP" sz="2400"/>
          </a:p>
          <a:p>
            <a:pPr lvl="1"/>
            <a:r>
              <a:rPr lang="ja-JP" altLang="en-US"/>
              <a:t>衛星データや</a:t>
            </a:r>
            <a:r>
              <a:rPr lang="en-US" altLang="ja-JP"/>
              <a:t>G</a:t>
            </a:r>
            <a:r>
              <a:rPr lang="ja-JP" altLang="en-US"/>
              <a:t>空間に関心があるがどこから着手すれば良いかわからない事業者（金融、保険、都市、運輸、農業、林業、公衆衛生、国際協力など）</a:t>
            </a:r>
            <a:endParaRPr lang="en-US" altLang="ja-JP"/>
          </a:p>
          <a:p>
            <a:pPr lvl="1"/>
            <a:r>
              <a:rPr lang="ja-JP" altLang="en-US"/>
              <a:t>衛星データや</a:t>
            </a:r>
            <a:r>
              <a:rPr lang="en-US" altLang="ja-JP"/>
              <a:t>G</a:t>
            </a:r>
            <a:r>
              <a:rPr lang="ja-JP" altLang="en-US"/>
              <a:t>空間を業務利用しており、最新技術による革新を起こしたい事業者</a:t>
            </a:r>
            <a:endParaRPr lang="en-US" altLang="ja-JP"/>
          </a:p>
          <a:p>
            <a:pPr lvl="2"/>
            <a:r>
              <a:rPr lang="ja-JP" altLang="en-US" sz="2400"/>
              <a:t>業務領域にカスタマイズしたプログラムやコースによって新しい知識やスキルを身に付け、それらを駆使した業務改革や事業創造を支援します。</a:t>
            </a:r>
            <a:endParaRPr lang="en-US" altLang="ja-JP" sz="2400"/>
          </a:p>
        </p:txBody>
      </p:sp>
    </p:spTree>
    <p:extLst>
      <p:ext uri="{BB962C8B-B14F-4D97-AF65-F5344CB8AC3E}">
        <p14:creationId xmlns:p14="http://schemas.microsoft.com/office/powerpoint/2010/main" val="775349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FB596C5-85D6-BA29-B49A-1BF850EC8888}"/>
              </a:ext>
            </a:extLst>
          </p:cNvPr>
          <p:cNvPicPr>
            <a:picLocks noChangeAspect="1"/>
          </p:cNvPicPr>
          <p:nvPr/>
        </p:nvPicPr>
        <p:blipFill>
          <a:blip r:embed="rId2"/>
          <a:stretch>
            <a:fillRect/>
          </a:stretch>
        </p:blipFill>
        <p:spPr>
          <a:xfrm>
            <a:off x="-3048" y="-4381"/>
            <a:ext cx="12195048" cy="6862381"/>
          </a:xfrm>
          <a:prstGeom prst="rect">
            <a:avLst/>
          </a:prstGeom>
        </p:spPr>
      </p:pic>
    </p:spTree>
    <p:extLst>
      <p:ext uri="{BB962C8B-B14F-4D97-AF65-F5344CB8AC3E}">
        <p14:creationId xmlns:p14="http://schemas.microsoft.com/office/powerpoint/2010/main" val="1343501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5AC571-1E99-4228-A645-0BAB7D974BB0}"/>
              </a:ext>
            </a:extLst>
          </p:cNvPr>
          <p:cNvSpPr>
            <a:spLocks noGrp="1"/>
          </p:cNvSpPr>
          <p:nvPr>
            <p:ph type="title"/>
          </p:nvPr>
        </p:nvSpPr>
        <p:spPr>
          <a:xfrm>
            <a:off x="177698" y="308957"/>
            <a:ext cx="10578972" cy="798022"/>
          </a:xfrm>
        </p:spPr>
        <p:txBody>
          <a:bodyPr>
            <a:normAutofit/>
          </a:bodyPr>
          <a:lstStyle/>
          <a:p>
            <a:r>
              <a:rPr kumimoji="1" lang="ja-JP" altLang="en-US"/>
              <a:t>会社概要</a:t>
            </a:r>
          </a:p>
        </p:txBody>
      </p:sp>
      <p:sp>
        <p:nvSpPr>
          <p:cNvPr id="4" name="フッター プレースホルダー 3">
            <a:extLst>
              <a:ext uri="{FF2B5EF4-FFF2-40B4-BE49-F238E27FC236}">
                <a16:creationId xmlns:a16="http://schemas.microsoft.com/office/drawing/2014/main" id="{9F6429AB-FE37-4981-BFEB-D733EC3B3B92}"/>
              </a:ext>
            </a:extLst>
          </p:cNvPr>
          <p:cNvSpPr>
            <a:spLocks noGrp="1"/>
          </p:cNvSpPr>
          <p:nvPr>
            <p:ph type="ftr" sz="quarter" idx="11"/>
          </p:nvPr>
        </p:nvSpPr>
        <p:spPr>
          <a:xfrm>
            <a:off x="7581900" y="6499058"/>
            <a:ext cx="3086100" cy="365125"/>
          </a:xfrm>
        </p:spPr>
        <p:txBody>
          <a:bodyPr/>
          <a:lstStyle/>
          <a:p>
            <a:r>
              <a:rPr kumimoji="1" lang="en-US" altLang="ja-JP"/>
              <a:t>© 2021GLODAL,Inc.</a:t>
            </a:r>
            <a:endParaRPr kumimoji="1" lang="ja-JP" altLang="en-US"/>
          </a:p>
        </p:txBody>
      </p:sp>
      <p:sp>
        <p:nvSpPr>
          <p:cNvPr id="5" name="スライド番号プレースホルダー 4">
            <a:extLst>
              <a:ext uri="{FF2B5EF4-FFF2-40B4-BE49-F238E27FC236}">
                <a16:creationId xmlns:a16="http://schemas.microsoft.com/office/drawing/2014/main" id="{1F65168F-24A7-46FF-AE1B-DA24137CC0A1}"/>
              </a:ext>
            </a:extLst>
          </p:cNvPr>
          <p:cNvSpPr>
            <a:spLocks noGrp="1"/>
          </p:cNvSpPr>
          <p:nvPr>
            <p:ph type="sldNum" sz="quarter" idx="12"/>
          </p:nvPr>
        </p:nvSpPr>
        <p:spPr/>
        <p:txBody>
          <a:bodyPr/>
          <a:lstStyle/>
          <a:p>
            <a:fld id="{34D5A6DA-A284-431D-9FD8-9D6D1C229539}" type="slidenum">
              <a:rPr kumimoji="1" lang="ja-JP" altLang="en-US" smtClean="0"/>
              <a:t>3</a:t>
            </a:fld>
            <a:endParaRPr kumimoji="1" lang="ja-JP" altLang="en-US"/>
          </a:p>
        </p:txBody>
      </p:sp>
      <p:graphicFrame>
        <p:nvGraphicFramePr>
          <p:cNvPr id="8" name="表 19">
            <a:extLst>
              <a:ext uri="{FF2B5EF4-FFF2-40B4-BE49-F238E27FC236}">
                <a16:creationId xmlns:a16="http://schemas.microsoft.com/office/drawing/2014/main" id="{FCCCAD42-F4E2-5B44-A583-17C5D8263581}"/>
              </a:ext>
            </a:extLst>
          </p:cNvPr>
          <p:cNvGraphicFramePr>
            <a:graphicFrameLocks noGrp="1"/>
          </p:cNvGraphicFramePr>
          <p:nvPr>
            <p:extLst>
              <p:ext uri="{D42A27DB-BD31-4B8C-83A1-F6EECF244321}">
                <p14:modId xmlns:p14="http://schemas.microsoft.com/office/powerpoint/2010/main" val="88708962"/>
              </p:ext>
            </p:extLst>
          </p:nvPr>
        </p:nvGraphicFramePr>
        <p:xfrm>
          <a:off x="161368" y="3355438"/>
          <a:ext cx="4546704" cy="2873912"/>
        </p:xfrm>
        <a:graphic>
          <a:graphicData uri="http://schemas.openxmlformats.org/drawingml/2006/table">
            <a:tbl>
              <a:tblPr firstRow="1" bandRow="1">
                <a:tableStyleId>{5C22544A-7EE6-4342-B048-85BDC9FD1C3A}</a:tableStyleId>
              </a:tblPr>
              <a:tblGrid>
                <a:gridCol w="1226038">
                  <a:extLst>
                    <a:ext uri="{9D8B030D-6E8A-4147-A177-3AD203B41FA5}">
                      <a16:colId xmlns:a16="http://schemas.microsoft.com/office/drawing/2014/main" val="20000"/>
                    </a:ext>
                  </a:extLst>
                </a:gridCol>
                <a:gridCol w="3320666">
                  <a:extLst>
                    <a:ext uri="{9D8B030D-6E8A-4147-A177-3AD203B41FA5}">
                      <a16:colId xmlns:a16="http://schemas.microsoft.com/office/drawing/2014/main" val="20001"/>
                    </a:ext>
                  </a:extLst>
                </a:gridCol>
              </a:tblGrid>
              <a:tr h="718478">
                <a:tc>
                  <a:txBody>
                    <a:bodyPr/>
                    <a:lstStyle/>
                    <a:p>
                      <a:pPr algn="l"/>
                      <a:r>
                        <a:rPr lang="ja-JP" altLang="en-US" sz="1800" b="0" i="0">
                          <a:solidFill>
                            <a:schemeClr val="bg1"/>
                          </a:solidFill>
                          <a:effectLst/>
                          <a:latin typeface="UD Digi Kyokasho NK-R" panose="02020400000000000000" pitchFamily="18" charset="-128"/>
                          <a:ea typeface="UD Digi Kyokasho NK-R" panose="02020400000000000000" pitchFamily="18" charset="-128"/>
                        </a:rPr>
                        <a:t>商号</a:t>
                      </a:r>
                    </a:p>
                  </a:txBody>
                  <a:tcPr marL="95250" marR="95250" marT="26257" marB="20197" anchor="ct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285750" indent="-285750">
                        <a:buFont typeface="Wingdings" panose="05000000000000000000" pitchFamily="2" charset="2"/>
                        <a:buChar char="n"/>
                      </a:pPr>
                      <a:r>
                        <a:rPr lang="ja-JP" altLang="en-US" sz="1800" b="0" i="0">
                          <a:solidFill>
                            <a:schemeClr val="tx1"/>
                          </a:solidFill>
                          <a:effectLst/>
                          <a:latin typeface="UD Digi Kyokasho NK-R" panose="02020400000000000000" pitchFamily="18" charset="-128"/>
                          <a:ea typeface="UD Digi Kyokasho NK-R" panose="02020400000000000000" pitchFamily="18" charset="-128"/>
                        </a:rPr>
                        <a:t>株式会社</a:t>
                      </a:r>
                      <a:r>
                        <a:rPr lang="en-US" altLang="ja-JP" sz="1800" b="0" i="0">
                          <a:solidFill>
                            <a:schemeClr val="tx1"/>
                          </a:solidFill>
                          <a:effectLst/>
                          <a:latin typeface="UD Digi Kyokasho NK-R" panose="02020400000000000000" pitchFamily="18" charset="-128"/>
                          <a:ea typeface="UD Digi Kyokasho NK-R" panose="02020400000000000000" pitchFamily="18" charset="-128"/>
                        </a:rPr>
                        <a:t>GLODAL</a:t>
                      </a:r>
                      <a:endParaRPr lang="ja-JP" altLang="en-US" sz="1800" b="0" i="0">
                        <a:solidFill>
                          <a:schemeClr val="tx1"/>
                        </a:solidFill>
                        <a:effectLst/>
                        <a:latin typeface="UD Digi Kyokasho NK-R" panose="02020400000000000000" pitchFamily="18" charset="-128"/>
                        <a:ea typeface="UD Digi Kyokasho NK-R" panose="02020400000000000000" pitchFamily="18" charset="-128"/>
                      </a:endParaRPr>
                    </a:p>
                  </a:txBody>
                  <a:tcPr marL="95250" marR="95250" marT="26257" marB="20197"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718478">
                <a:tc>
                  <a:txBody>
                    <a:bodyPr/>
                    <a:lstStyle/>
                    <a:p>
                      <a:pPr algn="l"/>
                      <a:r>
                        <a:rPr lang="ja-JP" altLang="en-US" sz="1800" b="0" i="0">
                          <a:solidFill>
                            <a:schemeClr val="bg1"/>
                          </a:solidFill>
                          <a:effectLst/>
                          <a:latin typeface="UD Digi Kyokasho NK-R" panose="02020400000000000000" pitchFamily="18" charset="-128"/>
                          <a:ea typeface="UD Digi Kyokasho NK-R" panose="02020400000000000000" pitchFamily="18" charset="-128"/>
                        </a:rPr>
                        <a:t>拠点</a:t>
                      </a:r>
                    </a:p>
                  </a:txBody>
                  <a:tcPr marL="95250" marR="95250" marT="26257" marB="20197"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285750" indent="-285750">
                        <a:buFont typeface="Wingdings" panose="05000000000000000000" pitchFamily="2" charset="2"/>
                        <a:buChar char="n"/>
                      </a:pPr>
                      <a:r>
                        <a:rPr lang="zh-CN" altLang="en-US" sz="1800" b="0" i="0">
                          <a:solidFill>
                            <a:schemeClr val="tx1"/>
                          </a:solidFill>
                          <a:effectLst/>
                          <a:latin typeface="UD Digi Kyokasho NK-R"/>
                          <a:ea typeface="UD Digi Kyokasho NK-R"/>
                        </a:rPr>
                        <a:t>神奈川県中区桜木町</a:t>
                      </a:r>
                      <a:r>
                        <a:rPr lang="en-US" altLang="zh-CN" sz="1800" b="0" i="0">
                          <a:solidFill>
                            <a:schemeClr val="tx1"/>
                          </a:solidFill>
                          <a:effectLst/>
                          <a:latin typeface="UD Digi Kyokasho NK-R"/>
                          <a:ea typeface="UD Digi Kyokasho NK-R"/>
                        </a:rPr>
                        <a:t>1−101−1 </a:t>
                      </a:r>
                      <a:r>
                        <a:rPr lang="en-US" altLang="zh-CN" sz="1800" b="0" i="0" err="1">
                          <a:solidFill>
                            <a:schemeClr val="tx1"/>
                          </a:solidFill>
                          <a:effectLst/>
                          <a:latin typeface="UD Digi Kyokasho NK-R"/>
                          <a:ea typeface="UD Digi Kyokasho NK-R"/>
                        </a:rPr>
                        <a:t>クロスゲート</a:t>
                      </a:r>
                      <a:r>
                        <a:rPr lang="en-US" altLang="zh-CN" sz="1800" b="0" i="0">
                          <a:solidFill>
                            <a:schemeClr val="tx1"/>
                          </a:solidFill>
                          <a:effectLst/>
                          <a:latin typeface="UD Digi Kyokasho NK-R"/>
                          <a:ea typeface="UD Digi Kyokasho NK-R"/>
                        </a:rPr>
                        <a:t> </a:t>
                      </a:r>
                      <a:r>
                        <a:rPr lang="en-JP" altLang="zh-CN" sz="1800" b="0" i="0">
                          <a:solidFill>
                            <a:schemeClr val="tx1"/>
                          </a:solidFill>
                          <a:effectLst/>
                          <a:latin typeface="UD Digi Kyokasho NK-R"/>
                          <a:ea typeface="UD Digi Kyokasho NK-R"/>
                        </a:rPr>
                        <a:t>7</a:t>
                      </a:r>
                      <a:r>
                        <a:rPr lang="zh-CN" sz="1800" b="0" i="0">
                          <a:solidFill>
                            <a:schemeClr val="tx1"/>
                          </a:solidFill>
                          <a:effectLst/>
                          <a:latin typeface="UD Digi Kyokasho NK-R"/>
                          <a:ea typeface="UD Digi Kyokasho NK-R"/>
                        </a:rPr>
                        <a:t>階</a:t>
                      </a:r>
                      <a:endParaRPr lang="en-US" sz="1800" b="0" i="0">
                        <a:solidFill>
                          <a:schemeClr val="tx1"/>
                        </a:solidFill>
                        <a:effectLst/>
                        <a:latin typeface="UD Digi Kyokasho NK-R"/>
                        <a:ea typeface="UD Digi Kyokasho NK-R"/>
                      </a:endParaRPr>
                    </a:p>
                  </a:txBody>
                  <a:tcPr marL="95250" marR="95250" marT="26257" marB="20197"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718478">
                <a:tc>
                  <a:txBody>
                    <a:bodyPr/>
                    <a:lstStyle/>
                    <a:p>
                      <a:pPr algn="l"/>
                      <a:r>
                        <a:rPr lang="ja-JP" altLang="en-US" sz="1800" b="0" i="0">
                          <a:solidFill>
                            <a:schemeClr val="bg1"/>
                          </a:solidFill>
                          <a:effectLst/>
                          <a:latin typeface="UD Digi Kyokasho NK-R"/>
                          <a:ea typeface="UD Digi Kyokasho NK-R"/>
                        </a:rPr>
                        <a:t>設立</a:t>
                      </a:r>
                    </a:p>
                  </a:txBody>
                  <a:tcPr marL="95250" marR="95250" marT="26257" marB="20197"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285750" indent="-285750">
                        <a:buFont typeface="Wingdings" panose="05000000000000000000" pitchFamily="2" charset="2"/>
                        <a:buChar char="n"/>
                      </a:pPr>
                      <a:r>
                        <a:rPr lang="en-US" altLang="ja-JP" sz="1800" b="0" i="0">
                          <a:solidFill>
                            <a:schemeClr val="tx1"/>
                          </a:solidFill>
                          <a:effectLst/>
                          <a:latin typeface="UD Digi Kyokasho NK-R" panose="02020400000000000000" pitchFamily="18" charset="-128"/>
                          <a:ea typeface="UD Digi Kyokasho NK-R" panose="02020400000000000000" pitchFamily="18" charset="-128"/>
                        </a:rPr>
                        <a:t>2020</a:t>
                      </a:r>
                      <a:r>
                        <a:rPr lang="ja-JP" altLang="en-US" sz="1800" b="0" i="0">
                          <a:solidFill>
                            <a:schemeClr val="tx1"/>
                          </a:solidFill>
                          <a:effectLst/>
                          <a:latin typeface="UD Digi Kyokasho NK-R" panose="02020400000000000000" pitchFamily="18" charset="-128"/>
                          <a:ea typeface="UD Digi Kyokasho NK-R" panose="02020400000000000000" pitchFamily="18" charset="-128"/>
                        </a:rPr>
                        <a:t>年</a:t>
                      </a:r>
                      <a:r>
                        <a:rPr lang="en-US" altLang="ja-JP" sz="1800" b="0" i="0">
                          <a:solidFill>
                            <a:schemeClr val="tx1"/>
                          </a:solidFill>
                          <a:effectLst/>
                          <a:latin typeface="UD Digi Kyokasho NK-R" panose="02020400000000000000" pitchFamily="18" charset="-128"/>
                          <a:ea typeface="UD Digi Kyokasho NK-R" panose="02020400000000000000" pitchFamily="18" charset="-128"/>
                        </a:rPr>
                        <a:t>7</a:t>
                      </a:r>
                      <a:r>
                        <a:rPr lang="ja-JP" altLang="en-US" sz="1800" b="0" i="0">
                          <a:solidFill>
                            <a:schemeClr val="tx1"/>
                          </a:solidFill>
                          <a:effectLst/>
                          <a:latin typeface="UD Digi Kyokasho NK-R" panose="02020400000000000000" pitchFamily="18" charset="-128"/>
                          <a:ea typeface="UD Digi Kyokasho NK-R" panose="02020400000000000000" pitchFamily="18" charset="-128"/>
                        </a:rPr>
                        <a:t>月</a:t>
                      </a:r>
                      <a:r>
                        <a:rPr lang="en-US" altLang="ja-JP" sz="1800" b="0" i="0">
                          <a:solidFill>
                            <a:schemeClr val="tx1"/>
                          </a:solidFill>
                          <a:effectLst/>
                          <a:latin typeface="UD Digi Kyokasho NK-R" panose="02020400000000000000" pitchFamily="18" charset="-128"/>
                          <a:ea typeface="UD Digi Kyokasho NK-R" panose="02020400000000000000" pitchFamily="18" charset="-128"/>
                        </a:rPr>
                        <a:t>17</a:t>
                      </a:r>
                      <a:r>
                        <a:rPr lang="ja-JP" altLang="en-US" sz="1800" b="0" i="0">
                          <a:solidFill>
                            <a:schemeClr val="tx1"/>
                          </a:solidFill>
                          <a:effectLst/>
                          <a:latin typeface="UD Digi Kyokasho NK-R" panose="02020400000000000000" pitchFamily="18" charset="-128"/>
                          <a:ea typeface="UD Digi Kyokasho NK-R" panose="02020400000000000000" pitchFamily="18" charset="-128"/>
                        </a:rPr>
                        <a:t>日</a:t>
                      </a:r>
                    </a:p>
                  </a:txBody>
                  <a:tcPr marL="95250" marR="95250" marT="26257" marB="20197"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18478">
                <a:tc>
                  <a:txBody>
                    <a:bodyPr/>
                    <a:lstStyle/>
                    <a:p>
                      <a:pPr algn="l"/>
                      <a:r>
                        <a:rPr lang="ja-JP" altLang="en-US" sz="1800" b="0" i="0">
                          <a:solidFill>
                            <a:schemeClr val="bg1"/>
                          </a:solidFill>
                          <a:effectLst/>
                          <a:latin typeface="UD Digi Kyokasho NK-R" panose="02020400000000000000" pitchFamily="18" charset="-128"/>
                          <a:ea typeface="UD Digi Kyokasho NK-R" panose="02020400000000000000" pitchFamily="18" charset="-128"/>
                        </a:rPr>
                        <a:t>資本金</a:t>
                      </a:r>
                    </a:p>
                  </a:txBody>
                  <a:tcPr marL="95250" marR="95250" marT="26257" marB="20197"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en-US" altLang="ja-JP" sz="1800" b="0" i="0">
                          <a:solidFill>
                            <a:schemeClr val="tx1"/>
                          </a:solidFill>
                          <a:latin typeface="UD Digi Kyokasho NK-R" panose="02020400000000000000" pitchFamily="18" charset="-128"/>
                          <a:ea typeface="UD Digi Kyokasho NK-R" panose="02020400000000000000" pitchFamily="18" charset="-128"/>
                        </a:rPr>
                        <a:t>990</a:t>
                      </a:r>
                      <a:r>
                        <a:rPr kumimoji="1" lang="ja-JP" altLang="en-US" sz="1800" b="0" i="0">
                          <a:solidFill>
                            <a:schemeClr val="tx1"/>
                          </a:solidFill>
                          <a:latin typeface="UD Digi Kyokasho NK-R" panose="02020400000000000000" pitchFamily="18" charset="-128"/>
                          <a:ea typeface="UD Digi Kyokasho NK-R" panose="02020400000000000000" pitchFamily="18" charset="-128"/>
                        </a:rPr>
                        <a:t>万円</a:t>
                      </a:r>
                    </a:p>
                  </a:txBody>
                  <a:tcPr marL="95250" marR="95250" marT="26257" marB="20197"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2536156"/>
                  </a:ext>
                </a:extLst>
              </a:tr>
            </a:tbl>
          </a:graphicData>
        </a:graphic>
      </p:graphicFrame>
      <p:pic>
        <p:nvPicPr>
          <p:cNvPr id="7" name="Picture 2">
            <a:extLst>
              <a:ext uri="{FF2B5EF4-FFF2-40B4-BE49-F238E27FC236}">
                <a16:creationId xmlns:a16="http://schemas.microsoft.com/office/drawing/2014/main" id="{B75B17AA-03D0-2FE8-1BAE-562DD41A3E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335"/>
          <a:stretch/>
        </p:blipFill>
        <p:spPr bwMode="auto">
          <a:xfrm>
            <a:off x="8890146" y="1276718"/>
            <a:ext cx="3238457" cy="52147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60EB14C-917A-FA47-8CDE-7FD8A0475563}"/>
              </a:ext>
            </a:extLst>
          </p:cNvPr>
          <p:cNvSpPr/>
          <p:nvPr/>
        </p:nvSpPr>
        <p:spPr>
          <a:xfrm>
            <a:off x="177697" y="1131899"/>
            <a:ext cx="8958139" cy="1855401"/>
          </a:xfrm>
          <a:prstGeom prst="rect">
            <a:avLst/>
          </a:prstGeom>
        </p:spPr>
        <p:style>
          <a:lnRef idx="2">
            <a:schemeClr val="dk1"/>
          </a:lnRef>
          <a:fillRef idx="1">
            <a:schemeClr val="lt1"/>
          </a:fillRef>
          <a:effectRef idx="0">
            <a:schemeClr val="dk1"/>
          </a:effectRef>
          <a:fontRef idx="minor">
            <a:schemeClr val="dk1"/>
          </a:fontRef>
        </p:style>
        <p:txBody>
          <a:bodyPr lIns="432000" rIns="432000" rtlCol="0" anchor="ctr"/>
          <a:lstStyle/>
          <a:p>
            <a:r>
              <a:rPr lang="en-JP" sz="2800" b="1">
                <a:latin typeface="UD Digi Kyokasho NK-R" panose="02020400000000000000" pitchFamily="18" charset="-128"/>
                <a:ea typeface="UD Digi Kyokasho NK-R" panose="02020400000000000000" pitchFamily="18" charset="-128"/>
              </a:rPr>
              <a:t>GLODAL</a:t>
            </a:r>
            <a:r>
              <a:rPr lang="en-JP" sz="2800">
                <a:latin typeface="UD Digi Kyokasho NK-R" panose="02020400000000000000" pitchFamily="18" charset="-128"/>
                <a:ea typeface="UD Digi Kyokasho NK-R" panose="02020400000000000000" pitchFamily="18" charset="-128"/>
              </a:rPr>
              <a:t>は、</a:t>
            </a:r>
            <a:r>
              <a:rPr lang="ja-JP" altLang="en-US" sz="2800" b="1">
                <a:latin typeface="UD Digi Kyokasho NK-B" panose="02020700000000000000" pitchFamily="18" charset="-128"/>
                <a:ea typeface="UD Digi Kyokasho NK-B" panose="02020700000000000000" pitchFamily="18" charset="-128"/>
              </a:rPr>
              <a:t>衛星</a:t>
            </a:r>
            <a:r>
              <a:rPr lang="en-JP" sz="2800" b="1">
                <a:latin typeface="UD Digi Kyokasho NK-B" panose="02020700000000000000" pitchFamily="18" charset="-128"/>
                <a:ea typeface="UD Digi Kyokasho NK-B" panose="02020700000000000000" pitchFamily="18" charset="-128"/>
              </a:rPr>
              <a:t>データ・AI人材</a:t>
            </a:r>
            <a:r>
              <a:rPr lang="ja-JP" altLang="en-US" sz="2800" b="1">
                <a:latin typeface="UD Digi Kyokasho NK-B" panose="02020700000000000000" pitchFamily="18" charset="-128"/>
                <a:ea typeface="UD Digi Kyokasho NK-B" panose="02020700000000000000" pitchFamily="18" charset="-128"/>
              </a:rPr>
              <a:t>育成</a:t>
            </a:r>
            <a:r>
              <a:rPr lang="en-JP" sz="2800">
                <a:latin typeface="UD Digi Kyokasho NK-R" panose="02020400000000000000" pitchFamily="18" charset="-128"/>
                <a:ea typeface="UD Digi Kyokasho NK-R" panose="02020400000000000000" pitchFamily="18" charset="-128"/>
              </a:rPr>
              <a:t>を推し進め</a:t>
            </a:r>
            <a:br>
              <a:rPr lang="en-JP" sz="2800">
                <a:latin typeface="UD Digi Kyokasho NK-R" panose="02020400000000000000" pitchFamily="18" charset="-128"/>
                <a:ea typeface="UD Digi Kyokasho NK-R" panose="02020400000000000000" pitchFamily="18" charset="-128"/>
              </a:rPr>
            </a:br>
            <a:r>
              <a:rPr lang="en-JP" sz="2800" b="1">
                <a:latin typeface="UD Digi Kyokasho NK-B" panose="02020700000000000000" pitchFamily="18" charset="-128"/>
                <a:ea typeface="UD Digi Kyokasho NK-B" panose="02020700000000000000" pitchFamily="18" charset="-128"/>
              </a:rPr>
              <a:t>宇宙利用×AI</a:t>
            </a:r>
            <a:r>
              <a:rPr lang="en-JP" sz="2800">
                <a:latin typeface="UD Digi Kyokasho NK-R" panose="02020400000000000000" pitchFamily="18" charset="-128"/>
                <a:ea typeface="UD Digi Kyokasho NK-R" panose="02020400000000000000" pitchFamily="18" charset="-128"/>
              </a:rPr>
              <a:t>による新しい機会と便益にあらゆる人がアクセスできる世界を創造します。</a:t>
            </a:r>
          </a:p>
        </p:txBody>
      </p:sp>
      <p:grpSp>
        <p:nvGrpSpPr>
          <p:cNvPr id="11" name="Group 10">
            <a:extLst>
              <a:ext uri="{FF2B5EF4-FFF2-40B4-BE49-F238E27FC236}">
                <a16:creationId xmlns:a16="http://schemas.microsoft.com/office/drawing/2014/main" id="{4D58EF11-C49D-3079-A766-679B9E6765FE}"/>
              </a:ext>
            </a:extLst>
          </p:cNvPr>
          <p:cNvGrpSpPr/>
          <p:nvPr/>
        </p:nvGrpSpPr>
        <p:grpSpPr>
          <a:xfrm>
            <a:off x="4924149" y="3107578"/>
            <a:ext cx="4128411" cy="3351281"/>
            <a:chOff x="4977489" y="3367759"/>
            <a:chExt cx="3779735" cy="3068240"/>
          </a:xfrm>
        </p:grpSpPr>
        <p:sp>
          <p:nvSpPr>
            <p:cNvPr id="12" name="Oval 11">
              <a:extLst>
                <a:ext uri="{FF2B5EF4-FFF2-40B4-BE49-F238E27FC236}">
                  <a16:creationId xmlns:a16="http://schemas.microsoft.com/office/drawing/2014/main" id="{DED0645C-C1F3-7241-9CE5-F888B6103156}"/>
                </a:ext>
              </a:extLst>
            </p:cNvPr>
            <p:cNvSpPr/>
            <p:nvPr/>
          </p:nvSpPr>
          <p:spPr>
            <a:xfrm>
              <a:off x="5245890" y="5782159"/>
              <a:ext cx="3242930" cy="65384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JP">
                  <a:latin typeface="UD Digi Kyokasho NK-R" panose="02020400000000000000" pitchFamily="18" charset="-128"/>
                  <a:ea typeface="UD Digi Kyokasho NK-R" panose="02020400000000000000" pitchFamily="18" charset="-128"/>
                </a:rPr>
                <a:t>潜在的データ・AI人材</a:t>
              </a:r>
            </a:p>
            <a:p>
              <a:pPr algn="ctr"/>
              <a:r>
                <a:rPr lang="en-JP" sz="1400">
                  <a:latin typeface="UD Digi Kyokasho NK-R" panose="02020400000000000000" pitchFamily="18" charset="-128"/>
                  <a:ea typeface="UD Digi Kyokasho NK-R" panose="02020400000000000000" pitchFamily="18" charset="-128"/>
                </a:rPr>
                <a:t>日本、</a:t>
              </a:r>
              <a:r>
                <a:rPr lang="ja-JP" altLang="en-US" sz="1400">
                  <a:latin typeface="UD Digi Kyokasho NK-R" panose="02020400000000000000" pitchFamily="18" charset="-128"/>
                  <a:ea typeface="UD Digi Kyokasho NK-R" panose="02020400000000000000" pitchFamily="18" charset="-128"/>
                </a:rPr>
                <a:t>アジアはじめ世界へ</a:t>
              </a:r>
              <a:endParaRPr lang="en-JP" sz="1400">
                <a:latin typeface="UD Digi Kyokasho NK-R" panose="02020400000000000000" pitchFamily="18" charset="-128"/>
                <a:ea typeface="UD Digi Kyokasho NK-R" panose="02020400000000000000" pitchFamily="18" charset="-128"/>
              </a:endParaRPr>
            </a:p>
          </p:txBody>
        </p:sp>
        <p:sp>
          <p:nvSpPr>
            <p:cNvPr id="13" name="Oval 12">
              <a:extLst>
                <a:ext uri="{FF2B5EF4-FFF2-40B4-BE49-F238E27FC236}">
                  <a16:creationId xmlns:a16="http://schemas.microsoft.com/office/drawing/2014/main" id="{A6914064-A430-B640-AB47-E55507947CC5}"/>
                </a:ext>
              </a:extLst>
            </p:cNvPr>
            <p:cNvSpPr/>
            <p:nvPr/>
          </p:nvSpPr>
          <p:spPr>
            <a:xfrm>
              <a:off x="4977489" y="3367759"/>
              <a:ext cx="3779735" cy="653840"/>
            </a:xfrm>
            <a:prstGeom prst="ellipse">
              <a:avLst/>
            </a:prstGeom>
          </p:spPr>
          <p:style>
            <a:lnRef idx="1">
              <a:schemeClr val="accent4"/>
            </a:lnRef>
            <a:fillRef idx="2">
              <a:schemeClr val="accent4"/>
            </a:fillRef>
            <a:effectRef idx="1">
              <a:schemeClr val="accent4"/>
            </a:effectRef>
            <a:fontRef idx="minor">
              <a:schemeClr val="dk1"/>
            </a:fontRef>
          </p:style>
          <p:txBody>
            <a:bodyPr lIns="0" rIns="0" rtlCol="0" anchor="ctr"/>
            <a:lstStyle/>
            <a:p>
              <a:pPr algn="ctr"/>
              <a:r>
                <a:rPr lang="en-JP">
                  <a:latin typeface="UD Digi Kyokasho NK-R" panose="02020400000000000000" pitchFamily="18" charset="-128"/>
                  <a:ea typeface="UD Digi Kyokasho NK-R" panose="02020400000000000000" pitchFamily="18" charset="-128"/>
                </a:rPr>
                <a:t>宇宙利用×AIによる新しい</a:t>
              </a:r>
              <a:br>
                <a:rPr lang="en-US">
                  <a:latin typeface="UD Digi Kyokasho NK-R" panose="02020400000000000000" pitchFamily="18" charset="-128"/>
                  <a:ea typeface="UD Digi Kyokasho NK-R" panose="02020400000000000000" pitchFamily="18" charset="-128"/>
                </a:rPr>
              </a:br>
              <a:r>
                <a:rPr lang="en-JP">
                  <a:latin typeface="UD Digi Kyokasho NK-R" panose="02020400000000000000" pitchFamily="18" charset="-128"/>
                  <a:ea typeface="UD Digi Kyokasho NK-R" panose="02020400000000000000" pitchFamily="18" charset="-128"/>
                </a:rPr>
                <a:t>機会と便益をあらゆる人</a:t>
              </a:r>
              <a:r>
                <a:rPr lang="ja-JP" altLang="en-US">
                  <a:latin typeface="UD Digi Kyokasho NK-R" panose="02020400000000000000" pitchFamily="18" charset="-128"/>
                  <a:ea typeface="UD Digi Kyokasho NK-R" panose="02020400000000000000" pitchFamily="18" charset="-128"/>
                </a:rPr>
                <a:t>に</a:t>
              </a:r>
              <a:endParaRPr lang="en-US">
                <a:latin typeface="UD Digi Kyokasho NK-R" panose="02020400000000000000" pitchFamily="18" charset="-128"/>
                <a:ea typeface="UD Digi Kyokasho NK-R" panose="02020400000000000000" pitchFamily="18" charset="-128"/>
              </a:endParaRPr>
            </a:p>
          </p:txBody>
        </p:sp>
        <p:grpSp>
          <p:nvGrpSpPr>
            <p:cNvPr id="16" name="Group 15">
              <a:extLst>
                <a:ext uri="{FF2B5EF4-FFF2-40B4-BE49-F238E27FC236}">
                  <a16:creationId xmlns:a16="http://schemas.microsoft.com/office/drawing/2014/main" id="{01382DAA-DA6B-5A43-A72E-49E8D888ACF0}"/>
                </a:ext>
              </a:extLst>
            </p:cNvPr>
            <p:cNvGrpSpPr/>
            <p:nvPr/>
          </p:nvGrpSpPr>
          <p:grpSpPr>
            <a:xfrm>
              <a:off x="5396696" y="4102626"/>
              <a:ext cx="2941318" cy="1598509"/>
              <a:chOff x="5326271" y="4049111"/>
              <a:chExt cx="2941318" cy="1598509"/>
            </a:xfrm>
          </p:grpSpPr>
          <p:grpSp>
            <p:nvGrpSpPr>
              <p:cNvPr id="15" name="Group 14">
                <a:extLst>
                  <a:ext uri="{FF2B5EF4-FFF2-40B4-BE49-F238E27FC236}">
                    <a16:creationId xmlns:a16="http://schemas.microsoft.com/office/drawing/2014/main" id="{5BBF60D4-FAC9-1F4C-AD9F-9C7A02E7AE13}"/>
                  </a:ext>
                </a:extLst>
              </p:cNvPr>
              <p:cNvGrpSpPr/>
              <p:nvPr/>
            </p:nvGrpSpPr>
            <p:grpSpPr>
              <a:xfrm>
                <a:off x="5326271" y="4049111"/>
                <a:ext cx="2941318" cy="1598509"/>
                <a:chOff x="5326271" y="4049111"/>
                <a:chExt cx="2941318" cy="1598509"/>
              </a:xfrm>
            </p:grpSpPr>
            <p:sp>
              <p:nvSpPr>
                <p:cNvPr id="3" name="Oval 2">
                  <a:extLst>
                    <a:ext uri="{FF2B5EF4-FFF2-40B4-BE49-F238E27FC236}">
                      <a16:creationId xmlns:a16="http://schemas.microsoft.com/office/drawing/2014/main" id="{418434C9-9718-B64B-A6D1-6151A800C43D}"/>
                    </a:ext>
                  </a:extLst>
                </p:cNvPr>
                <p:cNvSpPr/>
                <p:nvPr/>
              </p:nvSpPr>
              <p:spPr>
                <a:xfrm>
                  <a:off x="5986930" y="4049111"/>
                  <a:ext cx="1620000" cy="1080000"/>
                </a:xfrm>
                <a:prstGeom prst="ellipse">
                  <a:avLst/>
                </a:prstGeom>
                <a:solidFill>
                  <a:schemeClr val="accent6">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JP">
                      <a:solidFill>
                        <a:sysClr val="windowText" lastClr="000000"/>
                      </a:solidFill>
                      <a:latin typeface="UD Digi Kyokasho NK-R" panose="02020400000000000000" pitchFamily="18" charset="-128"/>
                      <a:ea typeface="UD Digi Kyokasho NK-R" panose="02020400000000000000" pitchFamily="18" charset="-128"/>
                    </a:rPr>
                    <a:t>衛星ﾃﾞｰﾀ</a:t>
                  </a:r>
                  <a:br>
                    <a:rPr lang="en-US">
                      <a:solidFill>
                        <a:sysClr val="windowText" lastClr="000000"/>
                      </a:solidFill>
                      <a:latin typeface="UD Digi Kyokasho NK-R" panose="02020400000000000000" pitchFamily="18" charset="-128"/>
                      <a:ea typeface="UD Digi Kyokasho NK-R" panose="02020400000000000000" pitchFamily="18" charset="-128"/>
                    </a:rPr>
                  </a:br>
                  <a:r>
                    <a:rPr lang="en-JP">
                      <a:solidFill>
                        <a:sysClr val="windowText" lastClr="000000"/>
                      </a:solidFill>
                      <a:latin typeface="UD Digi Kyokasho NK-R" panose="02020400000000000000" pitchFamily="18" charset="-128"/>
                      <a:ea typeface="UD Digi Kyokasho NK-R" panose="02020400000000000000" pitchFamily="18" charset="-128"/>
                    </a:rPr>
                    <a:t>解析</a:t>
                  </a:r>
                </a:p>
              </p:txBody>
            </p:sp>
            <p:sp>
              <p:nvSpPr>
                <p:cNvPr id="9" name="Oval 8">
                  <a:extLst>
                    <a:ext uri="{FF2B5EF4-FFF2-40B4-BE49-F238E27FC236}">
                      <a16:creationId xmlns:a16="http://schemas.microsoft.com/office/drawing/2014/main" id="{4F09A13B-3EA6-EF4B-8461-C0C72E588C5B}"/>
                    </a:ext>
                  </a:extLst>
                </p:cNvPr>
                <p:cNvSpPr/>
                <p:nvPr/>
              </p:nvSpPr>
              <p:spPr>
                <a:xfrm>
                  <a:off x="5326271" y="4559992"/>
                  <a:ext cx="1620000" cy="1080000"/>
                </a:xfrm>
                <a:prstGeom prst="ellipse">
                  <a:avLst/>
                </a:prstGeom>
                <a:solidFill>
                  <a:schemeClr val="accent1">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bIns="46800" rtlCol="0" anchor="b" anchorCtr="0"/>
                <a:lstStyle/>
                <a:p>
                  <a:pPr algn="ctr"/>
                  <a:r>
                    <a:rPr lang="en-JP">
                      <a:solidFill>
                        <a:sysClr val="windowText" lastClr="000000"/>
                      </a:solidFill>
                      <a:latin typeface="UD Digi Kyokasho NK-R" panose="02020400000000000000" pitchFamily="18" charset="-128"/>
                      <a:ea typeface="UD Digi Kyokasho NK-R" panose="02020400000000000000" pitchFamily="18" charset="-128"/>
                    </a:rPr>
                    <a:t>AI開発</a:t>
                  </a:r>
                </a:p>
              </p:txBody>
            </p:sp>
            <p:sp>
              <p:nvSpPr>
                <p:cNvPr id="10" name="Oval 9">
                  <a:extLst>
                    <a:ext uri="{FF2B5EF4-FFF2-40B4-BE49-F238E27FC236}">
                      <a16:creationId xmlns:a16="http://schemas.microsoft.com/office/drawing/2014/main" id="{54974B2D-DA87-A04C-A321-3CD6C42BA1B2}"/>
                    </a:ext>
                  </a:extLst>
                </p:cNvPr>
                <p:cNvSpPr/>
                <p:nvPr/>
              </p:nvSpPr>
              <p:spPr>
                <a:xfrm>
                  <a:off x="6647589" y="4567620"/>
                  <a:ext cx="1620000" cy="1080000"/>
                </a:xfrm>
                <a:prstGeom prst="ellipse">
                  <a:avLst/>
                </a:prstGeom>
                <a:solidFill>
                  <a:schemeClr val="accent2">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Ins="0" rtlCol="0" anchor="b" anchorCtr="0"/>
                <a:lstStyle/>
                <a:p>
                  <a:pPr algn="ctr"/>
                  <a:r>
                    <a:rPr lang="en-JP" sz="2000">
                      <a:solidFill>
                        <a:sysClr val="windowText" lastClr="000000"/>
                      </a:solidFill>
                      <a:latin typeface="UD Digi Kyokasho NK-R" panose="02020400000000000000" pitchFamily="18" charset="-128"/>
                      <a:ea typeface="UD Digi Kyokasho NK-R" panose="02020400000000000000" pitchFamily="18" charset="-128"/>
                    </a:rPr>
                    <a:t>人材育成</a:t>
                  </a:r>
                </a:p>
              </p:txBody>
            </p:sp>
          </p:grpSp>
          <p:sp>
            <p:nvSpPr>
              <p:cNvPr id="14" name="Rectangle 13">
                <a:extLst>
                  <a:ext uri="{FF2B5EF4-FFF2-40B4-BE49-F238E27FC236}">
                    <a16:creationId xmlns:a16="http://schemas.microsoft.com/office/drawing/2014/main" id="{8E0350AF-A7ED-8643-9606-2E36A9AD553E}"/>
                  </a:ext>
                </a:extLst>
              </p:cNvPr>
              <p:cNvSpPr/>
              <p:nvPr/>
            </p:nvSpPr>
            <p:spPr>
              <a:xfrm>
                <a:off x="5986930" y="4663699"/>
                <a:ext cx="1620000" cy="369332"/>
              </a:xfrm>
              <a:prstGeom prst="rect">
                <a:avLst/>
              </a:prstGeom>
            </p:spPr>
            <p:txBody>
              <a:bodyPr wrap="square">
                <a:spAutoFit/>
              </a:bodyPr>
              <a:lstStyle/>
              <a:p>
                <a:pPr algn="ctr"/>
                <a:r>
                  <a:rPr lang="en-JP" sz="2000">
                    <a:latin typeface="UD Digi Kyokasho NK-B" panose="02020700000000000000" pitchFamily="18" charset="-128"/>
                    <a:ea typeface="UD Digi Kyokasho NK-B" panose="02020700000000000000" pitchFamily="18" charset="-128"/>
                  </a:rPr>
                  <a:t>宇宙利用×AI</a:t>
                </a:r>
              </a:p>
            </p:txBody>
          </p:sp>
        </p:grpSp>
        <p:sp>
          <p:nvSpPr>
            <p:cNvPr id="22" name="Freeform 21">
              <a:extLst>
                <a:ext uri="{FF2B5EF4-FFF2-40B4-BE49-F238E27FC236}">
                  <a16:creationId xmlns:a16="http://schemas.microsoft.com/office/drawing/2014/main" id="{611CADF3-4343-C149-9F7F-69CCA32637F2}"/>
                </a:ext>
              </a:extLst>
            </p:cNvPr>
            <p:cNvSpPr/>
            <p:nvPr/>
          </p:nvSpPr>
          <p:spPr>
            <a:xfrm>
              <a:off x="5009385" y="3750039"/>
              <a:ext cx="392906" cy="2328531"/>
            </a:xfrm>
            <a:custGeom>
              <a:avLst/>
              <a:gdLst>
                <a:gd name="connsiteX0" fmla="*/ 244549 w 392906"/>
                <a:gd name="connsiteY0" fmla="*/ 2328531 h 2328531"/>
                <a:gd name="connsiteX1" fmla="*/ 382772 w 392906"/>
                <a:gd name="connsiteY1" fmla="*/ 1414131 h 2328531"/>
                <a:gd name="connsiteX2" fmla="*/ 0 w 392906"/>
                <a:gd name="connsiteY2" fmla="*/ 0 h 2328531"/>
              </a:gdLst>
              <a:ahLst/>
              <a:cxnLst>
                <a:cxn ang="0">
                  <a:pos x="connsiteX0" y="connsiteY0"/>
                </a:cxn>
                <a:cxn ang="0">
                  <a:pos x="connsiteX1" y="connsiteY1"/>
                </a:cxn>
                <a:cxn ang="0">
                  <a:pos x="connsiteX2" y="connsiteY2"/>
                </a:cxn>
              </a:cxnLst>
              <a:rect l="l" t="t" r="r" b="b"/>
              <a:pathLst>
                <a:path w="392906" h="2328531">
                  <a:moveTo>
                    <a:pt x="244549" y="2328531"/>
                  </a:moveTo>
                  <a:cubicBezTo>
                    <a:pt x="334039" y="2065375"/>
                    <a:pt x="423530" y="1802219"/>
                    <a:pt x="382772" y="1414131"/>
                  </a:cubicBezTo>
                  <a:cubicBezTo>
                    <a:pt x="342014" y="1026043"/>
                    <a:pt x="171007" y="513021"/>
                    <a:pt x="0" y="0"/>
                  </a:cubicBezTo>
                </a:path>
              </a:pathLst>
            </a:custGeom>
            <a:noFill/>
            <a:ln w="28575">
              <a:solidFill>
                <a:srgbClr val="002060"/>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23" name="Freeform 22">
              <a:extLst>
                <a:ext uri="{FF2B5EF4-FFF2-40B4-BE49-F238E27FC236}">
                  <a16:creationId xmlns:a16="http://schemas.microsoft.com/office/drawing/2014/main" id="{E627B5CD-FC38-8F41-BB2B-4190382E1B99}"/>
                </a:ext>
              </a:extLst>
            </p:cNvPr>
            <p:cNvSpPr/>
            <p:nvPr/>
          </p:nvSpPr>
          <p:spPr>
            <a:xfrm flipH="1">
              <a:off x="8332925" y="3758836"/>
              <a:ext cx="392400" cy="2328531"/>
            </a:xfrm>
            <a:custGeom>
              <a:avLst/>
              <a:gdLst>
                <a:gd name="connsiteX0" fmla="*/ 244549 w 392906"/>
                <a:gd name="connsiteY0" fmla="*/ 2328531 h 2328531"/>
                <a:gd name="connsiteX1" fmla="*/ 382772 w 392906"/>
                <a:gd name="connsiteY1" fmla="*/ 1414131 h 2328531"/>
                <a:gd name="connsiteX2" fmla="*/ 0 w 392906"/>
                <a:gd name="connsiteY2" fmla="*/ 0 h 2328531"/>
              </a:gdLst>
              <a:ahLst/>
              <a:cxnLst>
                <a:cxn ang="0">
                  <a:pos x="connsiteX0" y="connsiteY0"/>
                </a:cxn>
                <a:cxn ang="0">
                  <a:pos x="connsiteX1" y="connsiteY1"/>
                </a:cxn>
                <a:cxn ang="0">
                  <a:pos x="connsiteX2" y="connsiteY2"/>
                </a:cxn>
              </a:cxnLst>
              <a:rect l="l" t="t" r="r" b="b"/>
              <a:pathLst>
                <a:path w="392906" h="2328531">
                  <a:moveTo>
                    <a:pt x="244549" y="2328531"/>
                  </a:moveTo>
                  <a:cubicBezTo>
                    <a:pt x="334039" y="2065375"/>
                    <a:pt x="423530" y="1802219"/>
                    <a:pt x="382772" y="1414131"/>
                  </a:cubicBezTo>
                  <a:cubicBezTo>
                    <a:pt x="342014" y="1026043"/>
                    <a:pt x="171007" y="513021"/>
                    <a:pt x="0" y="0"/>
                  </a:cubicBezTo>
                </a:path>
              </a:pathLst>
            </a:custGeom>
            <a:noFill/>
            <a:ln w="28575">
              <a:solidFill>
                <a:srgbClr val="002060"/>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grpSp>
    </p:spTree>
    <p:extLst>
      <p:ext uri="{BB962C8B-B14F-4D97-AF65-F5344CB8AC3E}">
        <p14:creationId xmlns:p14="http://schemas.microsoft.com/office/powerpoint/2010/main" val="1870010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8D80F0C5-CA5A-F367-DDF9-190513EECFED}"/>
              </a:ext>
            </a:extLst>
          </p:cNvPr>
          <p:cNvGrpSpPr/>
          <p:nvPr/>
        </p:nvGrpSpPr>
        <p:grpSpPr>
          <a:xfrm>
            <a:off x="4538870" y="4913931"/>
            <a:ext cx="3430564" cy="1510712"/>
            <a:chOff x="4783797" y="4414397"/>
            <a:chExt cx="3430564" cy="1510712"/>
          </a:xfrm>
        </p:grpSpPr>
        <p:sp>
          <p:nvSpPr>
            <p:cNvPr id="36" name="Flowchart: Magnetic Disk 35">
              <a:extLst>
                <a:ext uri="{FF2B5EF4-FFF2-40B4-BE49-F238E27FC236}">
                  <a16:creationId xmlns:a16="http://schemas.microsoft.com/office/drawing/2014/main" id="{76158868-2923-B869-64BD-7D9CA345384F}"/>
                </a:ext>
              </a:extLst>
            </p:cNvPr>
            <p:cNvSpPr/>
            <p:nvPr/>
          </p:nvSpPr>
          <p:spPr>
            <a:xfrm>
              <a:off x="4783797" y="4414397"/>
              <a:ext cx="3430564" cy="1510712"/>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7" name="TextBox 36">
              <a:extLst>
                <a:ext uri="{FF2B5EF4-FFF2-40B4-BE49-F238E27FC236}">
                  <a16:creationId xmlns:a16="http://schemas.microsoft.com/office/drawing/2014/main" id="{EC36BB5C-3FDF-BA92-9D01-D5D943742A99}"/>
                </a:ext>
              </a:extLst>
            </p:cNvPr>
            <p:cNvSpPr txBox="1"/>
            <p:nvPr/>
          </p:nvSpPr>
          <p:spPr>
            <a:xfrm>
              <a:off x="4793994" y="4977034"/>
              <a:ext cx="1210588" cy="400110"/>
            </a:xfrm>
            <a:prstGeom prst="rect">
              <a:avLst/>
            </a:prstGeom>
            <a:noFill/>
          </p:spPr>
          <p:txBody>
            <a:bodyPr wrap="none" rtlCol="0">
              <a:spAutoFit/>
            </a:bodyPr>
            <a:lstStyle/>
            <a:p>
              <a:r>
                <a:rPr lang="ja-JP" altLang="en-US" sz="2000">
                  <a:latin typeface="UD デジタル 教科書体 NP-R" panose="02020400000000000000" pitchFamily="18" charset="-128"/>
                  <a:ea typeface="UD デジタル 教科書体 NP-R" panose="02020400000000000000" pitchFamily="18" charset="-128"/>
                </a:rPr>
                <a:t>機械学習</a:t>
              </a:r>
              <a:endParaRPr lang="en-US" sz="2000">
                <a:latin typeface="UD デジタル 教科書体 NP-R" panose="02020400000000000000" pitchFamily="18" charset="-128"/>
                <a:ea typeface="UD デジタル 教科書体 NP-R" panose="02020400000000000000" pitchFamily="18" charset="-128"/>
              </a:endParaRPr>
            </a:p>
          </p:txBody>
        </p:sp>
        <p:sp>
          <p:nvSpPr>
            <p:cNvPr id="38" name="TextBox 37">
              <a:extLst>
                <a:ext uri="{FF2B5EF4-FFF2-40B4-BE49-F238E27FC236}">
                  <a16:creationId xmlns:a16="http://schemas.microsoft.com/office/drawing/2014/main" id="{FEB29735-1D95-8A47-27AE-65A6F9D5405C}"/>
                </a:ext>
              </a:extLst>
            </p:cNvPr>
            <p:cNvSpPr txBox="1"/>
            <p:nvPr/>
          </p:nvSpPr>
          <p:spPr>
            <a:xfrm>
              <a:off x="4793994" y="5328074"/>
              <a:ext cx="1467068" cy="400110"/>
            </a:xfrm>
            <a:prstGeom prst="rect">
              <a:avLst/>
            </a:prstGeom>
            <a:noFill/>
          </p:spPr>
          <p:txBody>
            <a:bodyPr wrap="none" rtlCol="0">
              <a:spAutoFit/>
            </a:bodyPr>
            <a:lstStyle/>
            <a:p>
              <a:r>
                <a:rPr lang="ja-JP" altLang="en-US" sz="2000">
                  <a:latin typeface="UD デジタル 教科書体 NP-R" panose="02020400000000000000" pitchFamily="18" charset="-128"/>
                  <a:ea typeface="UD デジタル 教科書体 NP-R" panose="02020400000000000000" pitchFamily="18" charset="-128"/>
                </a:rPr>
                <a:t>ﾘﾓｰﾄｾﾝｼﾝｸﾞ</a:t>
              </a:r>
              <a:endParaRPr lang="en-US" sz="2000">
                <a:latin typeface="UD デジタル 教科書体 NP-R" panose="02020400000000000000" pitchFamily="18" charset="-128"/>
                <a:ea typeface="UD デジタル 教科書体 NP-R" panose="02020400000000000000" pitchFamily="18" charset="-128"/>
              </a:endParaRPr>
            </a:p>
          </p:txBody>
        </p:sp>
        <p:sp>
          <p:nvSpPr>
            <p:cNvPr id="39" name="TextBox 38">
              <a:extLst>
                <a:ext uri="{FF2B5EF4-FFF2-40B4-BE49-F238E27FC236}">
                  <a16:creationId xmlns:a16="http://schemas.microsoft.com/office/drawing/2014/main" id="{ED628D88-D55C-8D17-F165-2588BA82CAA9}"/>
                </a:ext>
              </a:extLst>
            </p:cNvPr>
            <p:cNvSpPr txBox="1"/>
            <p:nvPr/>
          </p:nvSpPr>
          <p:spPr>
            <a:xfrm>
              <a:off x="5893289" y="4977034"/>
              <a:ext cx="1210588" cy="400110"/>
            </a:xfrm>
            <a:prstGeom prst="rect">
              <a:avLst/>
            </a:prstGeom>
            <a:noFill/>
          </p:spPr>
          <p:txBody>
            <a:bodyPr wrap="none" rtlCol="0">
              <a:spAutoFit/>
            </a:bodyPr>
            <a:lstStyle/>
            <a:p>
              <a:r>
                <a:rPr lang="ja-JP" altLang="en-US" sz="2000">
                  <a:latin typeface="UD デジタル 教科書体 NP-R" panose="02020400000000000000" pitchFamily="18" charset="-128"/>
                  <a:ea typeface="UD デジタル 教科書体 NP-R" panose="02020400000000000000" pitchFamily="18" charset="-128"/>
                </a:rPr>
                <a:t>画像認識</a:t>
              </a:r>
              <a:endParaRPr lang="en-US" sz="2000">
                <a:latin typeface="UD デジタル 教科書体 NP-R" panose="02020400000000000000" pitchFamily="18" charset="-128"/>
                <a:ea typeface="UD デジタル 教科書体 NP-R" panose="02020400000000000000" pitchFamily="18" charset="-128"/>
              </a:endParaRPr>
            </a:p>
          </p:txBody>
        </p:sp>
        <p:sp>
          <p:nvSpPr>
            <p:cNvPr id="40" name="TextBox 39">
              <a:extLst>
                <a:ext uri="{FF2B5EF4-FFF2-40B4-BE49-F238E27FC236}">
                  <a16:creationId xmlns:a16="http://schemas.microsoft.com/office/drawing/2014/main" id="{62DA9435-1D7B-2E16-C362-457B6A36CD50}"/>
                </a:ext>
              </a:extLst>
            </p:cNvPr>
            <p:cNvSpPr txBox="1"/>
            <p:nvPr/>
          </p:nvSpPr>
          <p:spPr>
            <a:xfrm>
              <a:off x="7000205" y="4977034"/>
              <a:ext cx="1210588" cy="400110"/>
            </a:xfrm>
            <a:prstGeom prst="rect">
              <a:avLst/>
            </a:prstGeom>
            <a:noFill/>
          </p:spPr>
          <p:txBody>
            <a:bodyPr wrap="none" rtlCol="0">
              <a:spAutoFit/>
            </a:bodyPr>
            <a:lstStyle/>
            <a:p>
              <a:r>
                <a:rPr lang="ja-JP" altLang="en-US" sz="2000">
                  <a:latin typeface="UD デジタル 教科書体 NP-R" panose="02020400000000000000" pitchFamily="18" charset="-128"/>
                  <a:ea typeface="UD デジタル 教科書体 NP-R" panose="02020400000000000000" pitchFamily="18" charset="-128"/>
                </a:rPr>
                <a:t>深層学習</a:t>
              </a:r>
              <a:endParaRPr lang="en-US" sz="2000">
                <a:latin typeface="UD デジタル 教科書体 NP-R" panose="02020400000000000000" pitchFamily="18" charset="-128"/>
                <a:ea typeface="UD デジタル 教科書体 NP-R" panose="02020400000000000000" pitchFamily="18" charset="-128"/>
              </a:endParaRPr>
            </a:p>
          </p:txBody>
        </p:sp>
        <p:sp>
          <p:nvSpPr>
            <p:cNvPr id="41" name="TextBox 40">
              <a:extLst>
                <a:ext uri="{FF2B5EF4-FFF2-40B4-BE49-F238E27FC236}">
                  <a16:creationId xmlns:a16="http://schemas.microsoft.com/office/drawing/2014/main" id="{CB2A44FA-5749-99AB-F01E-3C7D9608F4F6}"/>
                </a:ext>
              </a:extLst>
            </p:cNvPr>
            <p:cNvSpPr txBox="1"/>
            <p:nvPr/>
          </p:nvSpPr>
          <p:spPr>
            <a:xfrm>
              <a:off x="6064419" y="5328074"/>
              <a:ext cx="1210588" cy="400110"/>
            </a:xfrm>
            <a:prstGeom prst="rect">
              <a:avLst/>
            </a:prstGeom>
            <a:noFill/>
          </p:spPr>
          <p:txBody>
            <a:bodyPr wrap="none" rtlCol="0">
              <a:spAutoFit/>
            </a:bodyPr>
            <a:lstStyle/>
            <a:p>
              <a:r>
                <a:rPr lang="ja-JP" altLang="en-US" sz="2000">
                  <a:latin typeface="UD デジタル 教科書体 NP-R" panose="02020400000000000000" pitchFamily="18" charset="-128"/>
                  <a:ea typeface="UD デジタル 教科書体 NP-R" panose="02020400000000000000" pitchFamily="18" charset="-128"/>
                </a:rPr>
                <a:t>衛星測位</a:t>
              </a:r>
              <a:endParaRPr lang="en-US" sz="2000">
                <a:latin typeface="UD デジタル 教科書体 NP-R" panose="02020400000000000000" pitchFamily="18" charset="-128"/>
                <a:ea typeface="UD デジタル 教科書体 NP-R" panose="02020400000000000000" pitchFamily="18" charset="-128"/>
              </a:endParaRPr>
            </a:p>
          </p:txBody>
        </p:sp>
        <p:sp>
          <p:nvSpPr>
            <p:cNvPr id="42" name="TextBox 41">
              <a:extLst>
                <a:ext uri="{FF2B5EF4-FFF2-40B4-BE49-F238E27FC236}">
                  <a16:creationId xmlns:a16="http://schemas.microsoft.com/office/drawing/2014/main" id="{9277D367-6453-9CB5-0E0A-852A6763267F}"/>
                </a:ext>
              </a:extLst>
            </p:cNvPr>
            <p:cNvSpPr txBox="1"/>
            <p:nvPr/>
          </p:nvSpPr>
          <p:spPr>
            <a:xfrm>
              <a:off x="7180151" y="5328074"/>
              <a:ext cx="891591" cy="400110"/>
            </a:xfrm>
            <a:prstGeom prst="rect">
              <a:avLst/>
            </a:prstGeom>
            <a:noFill/>
          </p:spPr>
          <p:txBody>
            <a:bodyPr wrap="none" rtlCol="0">
              <a:spAutoFit/>
            </a:bodyPr>
            <a:lstStyle/>
            <a:p>
              <a:r>
                <a:rPr lang="en-US" altLang="ja-JP" sz="2000">
                  <a:latin typeface="UD デジタル 教科書体 NP-R" panose="02020400000000000000" pitchFamily="18" charset="-128"/>
                  <a:ea typeface="UD デジタル 教科書体 NP-R" panose="02020400000000000000" pitchFamily="18" charset="-128"/>
                </a:rPr>
                <a:t>G</a:t>
              </a:r>
              <a:r>
                <a:rPr lang="ja-JP" altLang="en-US" sz="2000">
                  <a:latin typeface="UD デジタル 教科書体 NP-R" panose="02020400000000000000" pitchFamily="18" charset="-128"/>
                  <a:ea typeface="UD デジタル 教科書体 NP-R" panose="02020400000000000000" pitchFamily="18" charset="-128"/>
                </a:rPr>
                <a:t>空間</a:t>
              </a:r>
              <a:endParaRPr lang="en-US" sz="2000">
                <a:latin typeface="UD デジタル 教科書体 NP-R" panose="02020400000000000000" pitchFamily="18" charset="-128"/>
                <a:ea typeface="UD デジタル 教科書体 NP-R" panose="02020400000000000000" pitchFamily="18" charset="-128"/>
              </a:endParaRPr>
            </a:p>
          </p:txBody>
        </p:sp>
      </p:grpSp>
      <p:sp>
        <p:nvSpPr>
          <p:cNvPr id="2" name="Title 1">
            <a:extLst>
              <a:ext uri="{FF2B5EF4-FFF2-40B4-BE49-F238E27FC236}">
                <a16:creationId xmlns:a16="http://schemas.microsoft.com/office/drawing/2014/main" id="{ECEA765B-74F4-2252-385B-18F850B81EBF}"/>
              </a:ext>
            </a:extLst>
          </p:cNvPr>
          <p:cNvSpPr>
            <a:spLocks noGrp="1"/>
          </p:cNvSpPr>
          <p:nvPr>
            <p:ph type="title"/>
          </p:nvPr>
        </p:nvSpPr>
        <p:spPr/>
        <p:txBody>
          <a:bodyPr/>
          <a:lstStyle/>
          <a:p>
            <a:r>
              <a:rPr lang="ja-JP" altLang="en-US"/>
              <a:t>衛星データと</a:t>
            </a:r>
            <a:r>
              <a:rPr lang="en-US" altLang="ja-JP"/>
              <a:t>AI</a:t>
            </a:r>
            <a:r>
              <a:rPr lang="ja-JP" altLang="en-US"/>
              <a:t>に高まる期待と現実</a:t>
            </a:r>
            <a:endParaRPr lang="en-US"/>
          </a:p>
        </p:txBody>
      </p:sp>
      <p:sp>
        <p:nvSpPr>
          <p:cNvPr id="22" name="Thought Bubble: Cloud 21">
            <a:extLst>
              <a:ext uri="{FF2B5EF4-FFF2-40B4-BE49-F238E27FC236}">
                <a16:creationId xmlns:a16="http://schemas.microsoft.com/office/drawing/2014/main" id="{B5DD7D45-0214-98D0-1A14-D336602CF9B7}"/>
              </a:ext>
            </a:extLst>
          </p:cNvPr>
          <p:cNvSpPr/>
          <p:nvPr/>
        </p:nvSpPr>
        <p:spPr>
          <a:xfrm>
            <a:off x="4750101" y="3205593"/>
            <a:ext cx="5497663" cy="1427019"/>
          </a:xfrm>
          <a:prstGeom prst="cloudCallout">
            <a:avLst>
              <a:gd name="adj1" fmla="val -51814"/>
              <a:gd name="adj2" fmla="val -42925"/>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latin typeface="UD デジタル 教科書体 NP-R" panose="02020400000000000000" pitchFamily="18" charset="-128"/>
                <a:ea typeface="UD デジタル 教科書体 NP-R" panose="02020400000000000000" pitchFamily="18" charset="-128"/>
              </a:rPr>
              <a:t>こんなに難しいのはムリ</a:t>
            </a:r>
            <a:endParaRPr lang="en-US" altLang="ja-JP" sz="2400">
              <a:latin typeface="UD デジタル 教科書体 NP-R" panose="02020400000000000000" pitchFamily="18" charset="-128"/>
              <a:ea typeface="UD デジタル 教科書体 NP-R" panose="02020400000000000000" pitchFamily="18" charset="-128"/>
            </a:endParaRPr>
          </a:p>
          <a:p>
            <a:pPr algn="ctr"/>
            <a:r>
              <a:rPr lang="ja-JP" altLang="en-US" sz="2400">
                <a:latin typeface="UD デジタル 教科書体 NP-R" panose="02020400000000000000" pitchFamily="18" charset="-128"/>
                <a:ea typeface="UD デジタル 教科書体 NP-R" panose="02020400000000000000" pitchFamily="18" charset="-128"/>
              </a:rPr>
              <a:t>大学院で学ぶ機会もない</a:t>
            </a:r>
            <a:endParaRPr lang="en-US" altLang="ja-JP" sz="2400">
              <a:latin typeface="UD デジタル 教科書体 NP-R" panose="02020400000000000000" pitchFamily="18" charset="-128"/>
              <a:ea typeface="UD デジタル 教科書体 NP-R" panose="02020400000000000000" pitchFamily="18" charset="-128"/>
            </a:endParaRPr>
          </a:p>
        </p:txBody>
      </p:sp>
      <p:sp>
        <p:nvSpPr>
          <p:cNvPr id="21" name="Rectangle 20">
            <a:extLst>
              <a:ext uri="{FF2B5EF4-FFF2-40B4-BE49-F238E27FC236}">
                <a16:creationId xmlns:a16="http://schemas.microsoft.com/office/drawing/2014/main" id="{DCF22366-C915-7C7D-9465-3C1DD134C2DA}"/>
              </a:ext>
            </a:extLst>
          </p:cNvPr>
          <p:cNvSpPr/>
          <p:nvPr/>
        </p:nvSpPr>
        <p:spPr>
          <a:xfrm rot="20644803">
            <a:off x="4694820" y="5177581"/>
            <a:ext cx="3101340" cy="86487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latin typeface="UD デジタル 教科書体 NP-R" panose="02020400000000000000" pitchFamily="18" charset="-128"/>
                <a:ea typeface="UD デジタル 教科書体 NP-R" panose="02020400000000000000" pitchFamily="18" charset="-128"/>
              </a:rPr>
              <a:t>高度で広範に及ぶ</a:t>
            </a:r>
            <a:br>
              <a:rPr lang="en-US" altLang="ja-JP" sz="2400">
                <a:latin typeface="UD デジタル 教科書体 NP-R" panose="02020400000000000000" pitchFamily="18" charset="-128"/>
                <a:ea typeface="UD デジタル 教科書体 NP-R" panose="02020400000000000000" pitchFamily="18" charset="-128"/>
              </a:rPr>
            </a:br>
            <a:r>
              <a:rPr lang="ja-JP" altLang="en-US" sz="2400">
                <a:latin typeface="UD デジタル 教科書体 NP-R" panose="02020400000000000000" pitchFamily="18" charset="-128"/>
                <a:ea typeface="UD デジタル 教科書体 NP-R" panose="02020400000000000000" pitchFamily="18" charset="-128"/>
              </a:rPr>
              <a:t>専門知識・技能</a:t>
            </a:r>
            <a:endParaRPr lang="en-US" sz="2400">
              <a:latin typeface="UD デジタル 教科書体 NP-R" panose="02020400000000000000" pitchFamily="18" charset="-128"/>
              <a:ea typeface="UD デジタル 教科書体 NP-R" panose="02020400000000000000" pitchFamily="18" charset="-128"/>
            </a:endParaRPr>
          </a:p>
        </p:txBody>
      </p:sp>
      <p:grpSp>
        <p:nvGrpSpPr>
          <p:cNvPr id="28" name="グループ化 27">
            <a:extLst>
              <a:ext uri="{FF2B5EF4-FFF2-40B4-BE49-F238E27FC236}">
                <a16:creationId xmlns:a16="http://schemas.microsoft.com/office/drawing/2014/main" id="{6C0BFBA5-69CD-F9E5-4458-9A572796B484}"/>
              </a:ext>
            </a:extLst>
          </p:cNvPr>
          <p:cNvGrpSpPr/>
          <p:nvPr/>
        </p:nvGrpSpPr>
        <p:grpSpPr>
          <a:xfrm>
            <a:off x="3471476" y="3006089"/>
            <a:ext cx="1231107" cy="1219200"/>
            <a:chOff x="8884694" y="3039621"/>
            <a:chExt cx="1231107" cy="1219200"/>
          </a:xfrm>
        </p:grpSpPr>
        <p:pic>
          <p:nvPicPr>
            <p:cNvPr id="29" name="図 28">
              <a:extLst>
                <a:ext uri="{FF2B5EF4-FFF2-40B4-BE49-F238E27FC236}">
                  <a16:creationId xmlns:a16="http://schemas.microsoft.com/office/drawing/2014/main" id="{6AF4D83D-2EDB-0782-1737-259588323C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648" y="3039621"/>
              <a:ext cx="1219200" cy="1219200"/>
            </a:xfrm>
            <a:prstGeom prst="rect">
              <a:avLst/>
            </a:prstGeom>
          </p:spPr>
        </p:pic>
        <p:sp>
          <p:nvSpPr>
            <p:cNvPr id="30" name="テキスト ボックス 29">
              <a:extLst>
                <a:ext uri="{FF2B5EF4-FFF2-40B4-BE49-F238E27FC236}">
                  <a16:creationId xmlns:a16="http://schemas.microsoft.com/office/drawing/2014/main" id="{8F242F2F-E7F4-C826-2399-8B26DCBB315E}"/>
                </a:ext>
              </a:extLst>
            </p:cNvPr>
            <p:cNvSpPr txBox="1"/>
            <p:nvPr/>
          </p:nvSpPr>
          <p:spPr>
            <a:xfrm>
              <a:off x="8884694" y="3326055"/>
              <a:ext cx="1231107" cy="830997"/>
            </a:xfrm>
            <a:prstGeom prst="rect">
              <a:avLst/>
            </a:prstGeom>
            <a:solidFill>
              <a:schemeClr val="bg1">
                <a:alpha val="50000"/>
              </a:schemeClr>
            </a:solidFill>
          </p:spPr>
          <p:txBody>
            <a:bodyPr wrap="none" lIns="0" rIns="0" rtlCol="0">
              <a:spAutoFit/>
            </a:bodyPr>
            <a:lstStyle/>
            <a:p>
              <a:pPr algn="ctr"/>
              <a:r>
                <a:rPr kumimoji="1" lang="ja-JP" altLang="en-US" sz="2400" b="1">
                  <a:latin typeface="UD デジタル 教科書体 N-B" panose="02020700000000000000" pitchFamily="17" charset="-128"/>
                  <a:ea typeface="UD デジタル 教科書体 N-B" panose="02020700000000000000" pitchFamily="17" charset="-128"/>
                </a:rPr>
                <a:t>エンド</a:t>
              </a:r>
              <a:endParaRPr kumimoji="1" lang="en-US" altLang="ja-JP" sz="2400" b="1">
                <a:latin typeface="UD デジタル 教科書体 N-B" panose="02020700000000000000" pitchFamily="17" charset="-128"/>
                <a:ea typeface="UD デジタル 教科書体 N-B" panose="02020700000000000000" pitchFamily="17" charset="-128"/>
              </a:endParaRPr>
            </a:p>
            <a:p>
              <a:pPr algn="ctr"/>
              <a:r>
                <a:rPr kumimoji="1" lang="ja-JP" altLang="en-US" sz="2400" b="1">
                  <a:latin typeface="UD デジタル 教科書体 N-B" panose="02020700000000000000" pitchFamily="17" charset="-128"/>
                  <a:ea typeface="UD デジタル 教科書体 N-B" panose="02020700000000000000" pitchFamily="17" charset="-128"/>
                </a:rPr>
                <a:t>ユーザー</a:t>
              </a:r>
            </a:p>
          </p:txBody>
        </p:sp>
      </p:grpSp>
      <p:sp>
        <p:nvSpPr>
          <p:cNvPr id="31" name="Thought Bubble: Cloud 30">
            <a:extLst>
              <a:ext uri="{FF2B5EF4-FFF2-40B4-BE49-F238E27FC236}">
                <a16:creationId xmlns:a16="http://schemas.microsoft.com/office/drawing/2014/main" id="{F2FF3DC6-F24B-5209-509C-CC0E0EBDC8D2}"/>
              </a:ext>
            </a:extLst>
          </p:cNvPr>
          <p:cNvSpPr/>
          <p:nvPr/>
        </p:nvSpPr>
        <p:spPr>
          <a:xfrm>
            <a:off x="574686" y="1384295"/>
            <a:ext cx="2837381" cy="1158240"/>
          </a:xfrm>
          <a:prstGeom prst="cloudCallout">
            <a:avLst>
              <a:gd name="adj1" fmla="val 62159"/>
              <a:gd name="adj2" fmla="val 76974"/>
            </a:avLst>
          </a:prstGeom>
        </p:spPr>
        <p:style>
          <a:lnRef idx="2">
            <a:schemeClr val="dk1"/>
          </a:lnRef>
          <a:fillRef idx="1">
            <a:schemeClr val="lt1"/>
          </a:fillRef>
          <a:effectRef idx="0">
            <a:schemeClr val="dk1"/>
          </a:effectRef>
          <a:fontRef idx="minor">
            <a:schemeClr val="dk1"/>
          </a:fontRef>
        </p:style>
        <p:txBody>
          <a:bodyPr lIns="0" rIns="0" rtlCol="0" anchor="ctr"/>
          <a:lstStyle/>
          <a:p>
            <a:pPr algn="ctr"/>
            <a:r>
              <a:rPr lang="ja-JP" altLang="en-US" sz="2400">
                <a:latin typeface="UD デジタル 教科書体 N-R" panose="02020400000000000000" pitchFamily="17" charset="-128"/>
                <a:ea typeface="UD デジタル 教科書体 N-R" panose="02020400000000000000" pitchFamily="17" charset="-128"/>
              </a:rPr>
              <a:t>なんかスゴイ</a:t>
            </a:r>
            <a:br>
              <a:rPr lang="en-US" altLang="ja-JP" sz="2400">
                <a:latin typeface="UD デジタル 教科書体 N-R" panose="02020400000000000000" pitchFamily="17" charset="-128"/>
                <a:ea typeface="UD デジタル 教科書体 N-R" panose="02020400000000000000" pitchFamily="17" charset="-128"/>
              </a:rPr>
            </a:br>
            <a:r>
              <a:rPr lang="ja-JP" altLang="en-US" sz="2400">
                <a:latin typeface="UD デジタル 教科書体 N-R" panose="02020400000000000000" pitchFamily="17" charset="-128"/>
                <a:ea typeface="UD デジタル 教科書体 N-R" panose="02020400000000000000" pitchFamily="17" charset="-128"/>
              </a:rPr>
              <a:t>便利らしい</a:t>
            </a:r>
            <a:endParaRPr lang="en-US" sz="2400">
              <a:latin typeface="UD デジタル 教科書体 N-R" panose="02020400000000000000" pitchFamily="17" charset="-128"/>
              <a:ea typeface="UD デジタル 教科書体 N-R" panose="02020400000000000000" pitchFamily="17" charset="-128"/>
            </a:endParaRPr>
          </a:p>
        </p:txBody>
      </p:sp>
      <p:sp>
        <p:nvSpPr>
          <p:cNvPr id="32" name="Thought Bubble: Cloud 31">
            <a:extLst>
              <a:ext uri="{FF2B5EF4-FFF2-40B4-BE49-F238E27FC236}">
                <a16:creationId xmlns:a16="http://schemas.microsoft.com/office/drawing/2014/main" id="{B6A31A05-BCA7-2A81-CB4A-BD7953FA742A}"/>
              </a:ext>
            </a:extLst>
          </p:cNvPr>
          <p:cNvSpPr/>
          <p:nvPr/>
        </p:nvSpPr>
        <p:spPr>
          <a:xfrm>
            <a:off x="127346" y="2636455"/>
            <a:ext cx="3308127" cy="1731598"/>
          </a:xfrm>
          <a:prstGeom prst="cloudCallout">
            <a:avLst>
              <a:gd name="adj1" fmla="val 59344"/>
              <a:gd name="adj2" fmla="val -13816"/>
            </a:avLst>
          </a:prstGeom>
        </p:spPr>
        <p:style>
          <a:lnRef idx="2">
            <a:schemeClr val="dk1"/>
          </a:lnRef>
          <a:fillRef idx="1">
            <a:schemeClr val="lt1"/>
          </a:fillRef>
          <a:effectRef idx="0">
            <a:schemeClr val="dk1"/>
          </a:effectRef>
          <a:fontRef idx="minor">
            <a:schemeClr val="dk1"/>
          </a:fontRef>
        </p:style>
        <p:txBody>
          <a:bodyPr lIns="0" rIns="0" rtlCol="0" anchor="ctr"/>
          <a:lstStyle/>
          <a:p>
            <a:pPr algn="ctr"/>
            <a:r>
              <a:rPr lang="ja-JP" altLang="en-US" sz="2400" dirty="0">
                <a:latin typeface="UD デジタル 教科書体 N-R" panose="02020400000000000000" pitchFamily="17" charset="-128"/>
                <a:ea typeface="UD デジタル 教科書体 N-R" panose="02020400000000000000" pitchFamily="17" charset="-128"/>
              </a:rPr>
              <a:t>ビッグデータ</a:t>
            </a:r>
            <a:r>
              <a:rPr lang="en-US" altLang="ja-JP" sz="2400" dirty="0">
                <a:latin typeface="UD デジタル 教科書体 N-R" panose="02020400000000000000" pitchFamily="17" charset="-128"/>
                <a:ea typeface="UD デジタル 教科書体 N-R" panose="02020400000000000000" pitchFamily="17" charset="-128"/>
              </a:rPr>
              <a:t>…</a:t>
            </a:r>
            <a:endParaRPr lang="en-US" altLang="ja-JP" sz="2400" dirty="0">
              <a:latin typeface="UD デジタル 教科書体 NP-R" panose="02020400000000000000" pitchFamily="18" charset="-128"/>
              <a:ea typeface="UD デジタル 教科書体 NP-R" panose="02020400000000000000" pitchFamily="18" charset="-128"/>
            </a:endParaRPr>
          </a:p>
          <a:p>
            <a:pPr algn="ctr"/>
            <a:r>
              <a:rPr lang="ja-JP" altLang="en-US" sz="2400" dirty="0">
                <a:latin typeface="UD デジタル 教科書体 NP-R" panose="02020400000000000000" pitchFamily="18" charset="-128"/>
                <a:ea typeface="UD デジタル 教科書体 NP-R" panose="02020400000000000000" pitchFamily="18" charset="-128"/>
              </a:rPr>
              <a:t>遠隔監視</a:t>
            </a:r>
            <a:r>
              <a:rPr lang="en-US" altLang="ja-JP" sz="2400" dirty="0">
                <a:latin typeface="UD デジタル 教科書体 NP-R" panose="02020400000000000000" pitchFamily="18" charset="-128"/>
                <a:ea typeface="UD デジタル 教科書体 NP-R" panose="02020400000000000000" pitchFamily="18" charset="-128"/>
              </a:rPr>
              <a:t>…</a:t>
            </a:r>
          </a:p>
        </p:txBody>
      </p:sp>
      <p:sp>
        <p:nvSpPr>
          <p:cNvPr id="34" name="Thought Bubble: Cloud 33">
            <a:extLst>
              <a:ext uri="{FF2B5EF4-FFF2-40B4-BE49-F238E27FC236}">
                <a16:creationId xmlns:a16="http://schemas.microsoft.com/office/drawing/2014/main" id="{F2188E98-8A6C-9B38-B519-9FD61C7B5617}"/>
              </a:ext>
            </a:extLst>
          </p:cNvPr>
          <p:cNvSpPr/>
          <p:nvPr/>
        </p:nvSpPr>
        <p:spPr>
          <a:xfrm>
            <a:off x="636568" y="4651646"/>
            <a:ext cx="2889799" cy="1158240"/>
          </a:xfrm>
          <a:prstGeom prst="cloudCallout">
            <a:avLst>
              <a:gd name="adj1" fmla="val 55112"/>
              <a:gd name="adj2" fmla="val -99710"/>
            </a:avLst>
          </a:prstGeom>
        </p:spPr>
        <p:style>
          <a:lnRef idx="2">
            <a:schemeClr val="dk1"/>
          </a:lnRef>
          <a:fillRef idx="1">
            <a:schemeClr val="lt1"/>
          </a:fillRef>
          <a:effectRef idx="0">
            <a:schemeClr val="dk1"/>
          </a:effectRef>
          <a:fontRef idx="minor">
            <a:schemeClr val="dk1"/>
          </a:fontRef>
        </p:style>
        <p:txBody>
          <a:bodyPr lIns="0" rIns="0" rtlCol="0" anchor="ctr"/>
          <a:lstStyle/>
          <a:p>
            <a:pPr algn="ctr"/>
            <a:r>
              <a:rPr lang="en-US" altLang="ja-JP" sz="2400" dirty="0">
                <a:latin typeface="UD デジタル 教科書体 NP-R" panose="02020400000000000000" pitchFamily="18" charset="-128"/>
                <a:ea typeface="UD デジタル 教科書体 NP-R" panose="02020400000000000000" pitchFamily="18" charset="-128"/>
              </a:rPr>
              <a:t>AI</a:t>
            </a:r>
            <a:r>
              <a:rPr lang="ja-JP" altLang="en-US" sz="2400" dirty="0">
                <a:latin typeface="UD デジタル 教科書体 NP-R" panose="02020400000000000000" pitchFamily="18" charset="-128"/>
                <a:ea typeface="UD デジタル 教科書体 NP-R" panose="02020400000000000000" pitchFamily="18" charset="-128"/>
              </a:rPr>
              <a:t>で自動化</a:t>
            </a:r>
            <a:r>
              <a:rPr lang="en-US" altLang="ja-JP" sz="2400" dirty="0">
                <a:latin typeface="UD デジタル 教科書体 NP-R" panose="02020400000000000000" pitchFamily="18" charset="-128"/>
                <a:ea typeface="UD デジタル 教科書体 NP-R" panose="02020400000000000000" pitchFamily="18" charset="-128"/>
              </a:rPr>
              <a:t>…</a:t>
            </a:r>
          </a:p>
          <a:p>
            <a:pPr algn="ctr"/>
            <a:r>
              <a:rPr lang="en-US" altLang="ja-JP" sz="2400" dirty="0">
                <a:latin typeface="UD デジタル 教科書体 NP-R" panose="02020400000000000000" pitchFamily="18" charset="-128"/>
                <a:ea typeface="UD デジタル 教科書体 NP-R" panose="02020400000000000000" pitchFamily="18" charset="-128"/>
              </a:rPr>
              <a:t>DX…</a:t>
            </a:r>
          </a:p>
        </p:txBody>
      </p:sp>
    </p:spTree>
    <p:extLst>
      <p:ext uri="{BB962C8B-B14F-4D97-AF65-F5344CB8AC3E}">
        <p14:creationId xmlns:p14="http://schemas.microsoft.com/office/powerpoint/2010/main" val="137830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576CF5BA-BD56-38DD-6B2E-F72E957A1BEC}"/>
              </a:ext>
            </a:extLst>
          </p:cNvPr>
          <p:cNvGrpSpPr/>
          <p:nvPr/>
        </p:nvGrpSpPr>
        <p:grpSpPr>
          <a:xfrm>
            <a:off x="4538870" y="4913931"/>
            <a:ext cx="3430564" cy="1510712"/>
            <a:chOff x="4783797" y="4414397"/>
            <a:chExt cx="3430564" cy="1510712"/>
          </a:xfrm>
        </p:grpSpPr>
        <p:sp>
          <p:nvSpPr>
            <p:cNvPr id="65" name="Flowchart: Magnetic Disk 64">
              <a:extLst>
                <a:ext uri="{FF2B5EF4-FFF2-40B4-BE49-F238E27FC236}">
                  <a16:creationId xmlns:a16="http://schemas.microsoft.com/office/drawing/2014/main" id="{BE28D98E-C273-53A0-A6B5-71FDD723D254}"/>
                </a:ext>
              </a:extLst>
            </p:cNvPr>
            <p:cNvSpPr/>
            <p:nvPr/>
          </p:nvSpPr>
          <p:spPr>
            <a:xfrm>
              <a:off x="4783797" y="4414397"/>
              <a:ext cx="3430564" cy="1510712"/>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6" name="TextBox 65">
              <a:extLst>
                <a:ext uri="{FF2B5EF4-FFF2-40B4-BE49-F238E27FC236}">
                  <a16:creationId xmlns:a16="http://schemas.microsoft.com/office/drawing/2014/main" id="{7D639DA2-B8A3-262C-D4FC-94E1EBE37695}"/>
                </a:ext>
              </a:extLst>
            </p:cNvPr>
            <p:cNvSpPr txBox="1"/>
            <p:nvPr/>
          </p:nvSpPr>
          <p:spPr>
            <a:xfrm>
              <a:off x="4793994" y="4977034"/>
              <a:ext cx="1210588" cy="400110"/>
            </a:xfrm>
            <a:prstGeom prst="rect">
              <a:avLst/>
            </a:prstGeom>
            <a:noFill/>
          </p:spPr>
          <p:txBody>
            <a:bodyPr wrap="none" rtlCol="0">
              <a:spAutoFit/>
            </a:bodyPr>
            <a:lstStyle/>
            <a:p>
              <a:r>
                <a:rPr lang="ja-JP" altLang="en-US" sz="2000">
                  <a:latin typeface="UD デジタル 教科書体 NP-R" panose="02020400000000000000" pitchFamily="18" charset="-128"/>
                  <a:ea typeface="UD デジタル 教科書体 NP-R" panose="02020400000000000000" pitchFamily="18" charset="-128"/>
                </a:rPr>
                <a:t>機械学習</a:t>
              </a:r>
              <a:endParaRPr lang="en-US" sz="2000">
                <a:latin typeface="UD デジタル 教科書体 NP-R" panose="02020400000000000000" pitchFamily="18" charset="-128"/>
                <a:ea typeface="UD デジタル 教科書体 NP-R" panose="02020400000000000000" pitchFamily="18" charset="-128"/>
              </a:endParaRPr>
            </a:p>
          </p:txBody>
        </p:sp>
        <p:sp>
          <p:nvSpPr>
            <p:cNvPr id="67" name="TextBox 66">
              <a:extLst>
                <a:ext uri="{FF2B5EF4-FFF2-40B4-BE49-F238E27FC236}">
                  <a16:creationId xmlns:a16="http://schemas.microsoft.com/office/drawing/2014/main" id="{C52C975E-546F-8309-B760-5ACA41DC5DA4}"/>
                </a:ext>
              </a:extLst>
            </p:cNvPr>
            <p:cNvSpPr txBox="1"/>
            <p:nvPr/>
          </p:nvSpPr>
          <p:spPr>
            <a:xfrm>
              <a:off x="4793994" y="5328074"/>
              <a:ext cx="1467068" cy="400110"/>
            </a:xfrm>
            <a:prstGeom prst="rect">
              <a:avLst/>
            </a:prstGeom>
            <a:noFill/>
          </p:spPr>
          <p:txBody>
            <a:bodyPr wrap="none" rtlCol="0">
              <a:spAutoFit/>
            </a:bodyPr>
            <a:lstStyle/>
            <a:p>
              <a:r>
                <a:rPr lang="ja-JP" altLang="en-US" sz="2000">
                  <a:latin typeface="UD デジタル 教科書体 NP-R" panose="02020400000000000000" pitchFamily="18" charset="-128"/>
                  <a:ea typeface="UD デジタル 教科書体 NP-R" panose="02020400000000000000" pitchFamily="18" charset="-128"/>
                </a:rPr>
                <a:t>ﾘﾓｰﾄｾﾝｼﾝｸﾞ</a:t>
              </a:r>
              <a:endParaRPr lang="en-US" sz="2000">
                <a:latin typeface="UD デジタル 教科書体 NP-R" panose="02020400000000000000" pitchFamily="18" charset="-128"/>
                <a:ea typeface="UD デジタル 教科書体 NP-R" panose="02020400000000000000" pitchFamily="18" charset="-128"/>
              </a:endParaRPr>
            </a:p>
          </p:txBody>
        </p:sp>
        <p:sp>
          <p:nvSpPr>
            <p:cNvPr id="68" name="TextBox 67">
              <a:extLst>
                <a:ext uri="{FF2B5EF4-FFF2-40B4-BE49-F238E27FC236}">
                  <a16:creationId xmlns:a16="http://schemas.microsoft.com/office/drawing/2014/main" id="{79F5BA5F-E394-88CD-4C81-8C09DAD19730}"/>
                </a:ext>
              </a:extLst>
            </p:cNvPr>
            <p:cNvSpPr txBox="1"/>
            <p:nvPr/>
          </p:nvSpPr>
          <p:spPr>
            <a:xfrm>
              <a:off x="5893289" y="4977034"/>
              <a:ext cx="1210588" cy="400110"/>
            </a:xfrm>
            <a:prstGeom prst="rect">
              <a:avLst/>
            </a:prstGeom>
            <a:noFill/>
          </p:spPr>
          <p:txBody>
            <a:bodyPr wrap="none" rtlCol="0">
              <a:spAutoFit/>
            </a:bodyPr>
            <a:lstStyle/>
            <a:p>
              <a:r>
                <a:rPr lang="ja-JP" altLang="en-US" sz="2000">
                  <a:latin typeface="UD デジタル 教科書体 NP-R" panose="02020400000000000000" pitchFamily="18" charset="-128"/>
                  <a:ea typeface="UD デジタル 教科書体 NP-R" panose="02020400000000000000" pitchFamily="18" charset="-128"/>
                </a:rPr>
                <a:t>画像認識</a:t>
              </a:r>
              <a:endParaRPr lang="en-US" sz="2000">
                <a:latin typeface="UD デジタル 教科書体 NP-R" panose="02020400000000000000" pitchFamily="18" charset="-128"/>
                <a:ea typeface="UD デジタル 教科書体 NP-R" panose="02020400000000000000" pitchFamily="18" charset="-128"/>
              </a:endParaRPr>
            </a:p>
          </p:txBody>
        </p:sp>
        <p:sp>
          <p:nvSpPr>
            <p:cNvPr id="69" name="TextBox 68">
              <a:extLst>
                <a:ext uri="{FF2B5EF4-FFF2-40B4-BE49-F238E27FC236}">
                  <a16:creationId xmlns:a16="http://schemas.microsoft.com/office/drawing/2014/main" id="{15F9A089-240B-93B9-DDB7-7FB4853640AC}"/>
                </a:ext>
              </a:extLst>
            </p:cNvPr>
            <p:cNvSpPr txBox="1"/>
            <p:nvPr/>
          </p:nvSpPr>
          <p:spPr>
            <a:xfrm>
              <a:off x="7000205" y="4977034"/>
              <a:ext cx="1210588" cy="400110"/>
            </a:xfrm>
            <a:prstGeom prst="rect">
              <a:avLst/>
            </a:prstGeom>
            <a:noFill/>
          </p:spPr>
          <p:txBody>
            <a:bodyPr wrap="none" rtlCol="0">
              <a:spAutoFit/>
            </a:bodyPr>
            <a:lstStyle/>
            <a:p>
              <a:r>
                <a:rPr lang="ja-JP" altLang="en-US" sz="2000">
                  <a:latin typeface="UD デジタル 教科書体 NP-R" panose="02020400000000000000" pitchFamily="18" charset="-128"/>
                  <a:ea typeface="UD デジタル 教科書体 NP-R" panose="02020400000000000000" pitchFamily="18" charset="-128"/>
                </a:rPr>
                <a:t>深層学習</a:t>
              </a:r>
              <a:endParaRPr lang="en-US" sz="2000">
                <a:latin typeface="UD デジタル 教科書体 NP-R" panose="02020400000000000000" pitchFamily="18" charset="-128"/>
                <a:ea typeface="UD デジタル 教科書体 NP-R" panose="02020400000000000000" pitchFamily="18" charset="-128"/>
              </a:endParaRPr>
            </a:p>
          </p:txBody>
        </p:sp>
        <p:sp>
          <p:nvSpPr>
            <p:cNvPr id="70" name="TextBox 69">
              <a:extLst>
                <a:ext uri="{FF2B5EF4-FFF2-40B4-BE49-F238E27FC236}">
                  <a16:creationId xmlns:a16="http://schemas.microsoft.com/office/drawing/2014/main" id="{303C90D6-B347-92CD-FBE5-86CBFE8F96FE}"/>
                </a:ext>
              </a:extLst>
            </p:cNvPr>
            <p:cNvSpPr txBox="1"/>
            <p:nvPr/>
          </p:nvSpPr>
          <p:spPr>
            <a:xfrm>
              <a:off x="6064419" y="5328074"/>
              <a:ext cx="1210588" cy="400110"/>
            </a:xfrm>
            <a:prstGeom prst="rect">
              <a:avLst/>
            </a:prstGeom>
            <a:noFill/>
          </p:spPr>
          <p:txBody>
            <a:bodyPr wrap="none" rtlCol="0">
              <a:spAutoFit/>
            </a:bodyPr>
            <a:lstStyle/>
            <a:p>
              <a:r>
                <a:rPr lang="ja-JP" altLang="en-US" sz="2000">
                  <a:latin typeface="UD デジタル 教科書体 NP-R" panose="02020400000000000000" pitchFamily="18" charset="-128"/>
                  <a:ea typeface="UD デジタル 教科書体 NP-R" panose="02020400000000000000" pitchFamily="18" charset="-128"/>
                </a:rPr>
                <a:t>衛星測位</a:t>
              </a:r>
              <a:endParaRPr lang="en-US" sz="2000">
                <a:latin typeface="UD デジタル 教科書体 NP-R" panose="02020400000000000000" pitchFamily="18" charset="-128"/>
                <a:ea typeface="UD デジタル 教科書体 NP-R" panose="02020400000000000000" pitchFamily="18" charset="-128"/>
              </a:endParaRPr>
            </a:p>
          </p:txBody>
        </p:sp>
        <p:sp>
          <p:nvSpPr>
            <p:cNvPr id="71" name="TextBox 70">
              <a:extLst>
                <a:ext uri="{FF2B5EF4-FFF2-40B4-BE49-F238E27FC236}">
                  <a16:creationId xmlns:a16="http://schemas.microsoft.com/office/drawing/2014/main" id="{FBAECCDC-0D5E-E0CC-5AF4-8B3423AC0D59}"/>
                </a:ext>
              </a:extLst>
            </p:cNvPr>
            <p:cNvSpPr txBox="1"/>
            <p:nvPr/>
          </p:nvSpPr>
          <p:spPr>
            <a:xfrm>
              <a:off x="7180151" y="5328074"/>
              <a:ext cx="891591" cy="400110"/>
            </a:xfrm>
            <a:prstGeom prst="rect">
              <a:avLst/>
            </a:prstGeom>
            <a:noFill/>
          </p:spPr>
          <p:txBody>
            <a:bodyPr wrap="none" rtlCol="0">
              <a:spAutoFit/>
            </a:bodyPr>
            <a:lstStyle/>
            <a:p>
              <a:r>
                <a:rPr lang="en-US" altLang="ja-JP" sz="2000">
                  <a:latin typeface="UD デジタル 教科書体 NP-R" panose="02020400000000000000" pitchFamily="18" charset="-128"/>
                  <a:ea typeface="UD デジタル 教科書体 NP-R" panose="02020400000000000000" pitchFamily="18" charset="-128"/>
                </a:rPr>
                <a:t>G</a:t>
              </a:r>
              <a:r>
                <a:rPr lang="ja-JP" altLang="en-US" sz="2000">
                  <a:latin typeface="UD デジタル 教科書体 NP-R" panose="02020400000000000000" pitchFamily="18" charset="-128"/>
                  <a:ea typeface="UD デジタル 教科書体 NP-R" panose="02020400000000000000" pitchFamily="18" charset="-128"/>
                </a:rPr>
                <a:t>空間</a:t>
              </a:r>
              <a:endParaRPr lang="en-US" sz="2000">
                <a:latin typeface="UD デジタル 教科書体 NP-R" panose="02020400000000000000" pitchFamily="18" charset="-128"/>
                <a:ea typeface="UD デジタル 教科書体 NP-R" panose="02020400000000000000" pitchFamily="18" charset="-128"/>
              </a:endParaRPr>
            </a:p>
          </p:txBody>
        </p:sp>
      </p:grpSp>
      <p:sp>
        <p:nvSpPr>
          <p:cNvPr id="2" name="Title 1">
            <a:extLst>
              <a:ext uri="{FF2B5EF4-FFF2-40B4-BE49-F238E27FC236}">
                <a16:creationId xmlns:a16="http://schemas.microsoft.com/office/drawing/2014/main" id="{ECEA765B-74F4-2252-385B-18F850B81EBF}"/>
              </a:ext>
            </a:extLst>
          </p:cNvPr>
          <p:cNvSpPr>
            <a:spLocks noGrp="1"/>
          </p:cNvSpPr>
          <p:nvPr>
            <p:ph type="title"/>
          </p:nvPr>
        </p:nvSpPr>
        <p:spPr/>
        <p:txBody>
          <a:bodyPr/>
          <a:lstStyle/>
          <a:p>
            <a:r>
              <a:rPr lang="ja-JP" altLang="en-US"/>
              <a:t>衛星データと</a:t>
            </a:r>
            <a:r>
              <a:rPr lang="en-US" altLang="ja-JP"/>
              <a:t>AI</a:t>
            </a:r>
            <a:r>
              <a:rPr lang="ja-JP" altLang="en-US"/>
              <a:t>に高まる期待と現実</a:t>
            </a:r>
            <a:endParaRPr lang="en-US"/>
          </a:p>
        </p:txBody>
      </p:sp>
      <p:grpSp>
        <p:nvGrpSpPr>
          <p:cNvPr id="9" name="グループ化 27">
            <a:extLst>
              <a:ext uri="{FF2B5EF4-FFF2-40B4-BE49-F238E27FC236}">
                <a16:creationId xmlns:a16="http://schemas.microsoft.com/office/drawing/2014/main" id="{A8369643-4483-47DF-9A63-A4FB1AB5271F}"/>
              </a:ext>
            </a:extLst>
          </p:cNvPr>
          <p:cNvGrpSpPr/>
          <p:nvPr/>
        </p:nvGrpSpPr>
        <p:grpSpPr>
          <a:xfrm>
            <a:off x="8071568" y="3064455"/>
            <a:ext cx="1723549" cy="1219200"/>
            <a:chOff x="8638475" y="3039621"/>
            <a:chExt cx="1723549" cy="1219200"/>
          </a:xfrm>
        </p:grpSpPr>
        <p:pic>
          <p:nvPicPr>
            <p:cNvPr id="10" name="図 28">
              <a:extLst>
                <a:ext uri="{FF2B5EF4-FFF2-40B4-BE49-F238E27FC236}">
                  <a16:creationId xmlns:a16="http://schemas.microsoft.com/office/drawing/2014/main" id="{5CE1F383-1E62-4EF5-9B32-800027BD48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648" y="3039621"/>
              <a:ext cx="1219200" cy="1219200"/>
            </a:xfrm>
            <a:prstGeom prst="rect">
              <a:avLst/>
            </a:prstGeom>
          </p:spPr>
        </p:pic>
        <p:sp>
          <p:nvSpPr>
            <p:cNvPr id="11" name="テキスト ボックス 29">
              <a:extLst>
                <a:ext uri="{FF2B5EF4-FFF2-40B4-BE49-F238E27FC236}">
                  <a16:creationId xmlns:a16="http://schemas.microsoft.com/office/drawing/2014/main" id="{9C36E8E7-6370-280D-8B90-6BDE1F7670C0}"/>
                </a:ext>
              </a:extLst>
            </p:cNvPr>
            <p:cNvSpPr txBox="1"/>
            <p:nvPr/>
          </p:nvSpPr>
          <p:spPr>
            <a:xfrm>
              <a:off x="8638475" y="3464555"/>
              <a:ext cx="1723549" cy="461665"/>
            </a:xfrm>
            <a:prstGeom prst="rect">
              <a:avLst/>
            </a:prstGeom>
            <a:solidFill>
              <a:schemeClr val="bg1">
                <a:alpha val="50000"/>
              </a:schemeClr>
            </a:solidFill>
          </p:spPr>
          <p:txBody>
            <a:bodyPr wrap="none" rtlCol="0">
              <a:spAutoFit/>
            </a:bodyPr>
            <a:lstStyle/>
            <a:p>
              <a:pPr algn="ctr"/>
              <a:r>
                <a:rPr kumimoji="1" lang="ja-JP" altLang="en-US" sz="2400" b="1">
                  <a:latin typeface="UD デジタル 教科書体 N-B" panose="02020700000000000000" pitchFamily="17" charset="-128"/>
                  <a:ea typeface="UD デジタル 教科書体 N-B" panose="02020700000000000000" pitchFamily="17" charset="-128"/>
                </a:rPr>
                <a:t>プロバイダ</a:t>
              </a:r>
            </a:p>
          </p:txBody>
        </p:sp>
      </p:grpSp>
      <p:sp>
        <p:nvSpPr>
          <p:cNvPr id="13" name="Oval 12">
            <a:extLst>
              <a:ext uri="{FF2B5EF4-FFF2-40B4-BE49-F238E27FC236}">
                <a16:creationId xmlns:a16="http://schemas.microsoft.com/office/drawing/2014/main" id="{90E41BE0-ED9F-D76F-5CD7-D218C2F876CD}"/>
              </a:ext>
            </a:extLst>
          </p:cNvPr>
          <p:cNvSpPr/>
          <p:nvPr/>
        </p:nvSpPr>
        <p:spPr>
          <a:xfrm>
            <a:off x="7315200" y="5067724"/>
            <a:ext cx="331470" cy="1295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D2AABEA-6EC5-3782-0960-B95491CFEED0}"/>
              </a:ext>
            </a:extLst>
          </p:cNvPr>
          <p:cNvSpPr/>
          <p:nvPr/>
        </p:nvSpPr>
        <p:spPr>
          <a:xfrm>
            <a:off x="6499079" y="5206801"/>
            <a:ext cx="331470" cy="1295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C893ED6-8918-691C-A8BD-D0BFDB0961C0}"/>
              </a:ext>
            </a:extLst>
          </p:cNvPr>
          <p:cNvSpPr/>
          <p:nvPr/>
        </p:nvSpPr>
        <p:spPr>
          <a:xfrm>
            <a:off x="5930892" y="5052832"/>
            <a:ext cx="331470" cy="1295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E40447D-B7E8-D2BC-1783-EBBC53B5262F}"/>
              </a:ext>
            </a:extLst>
          </p:cNvPr>
          <p:cNvSpPr/>
          <p:nvPr/>
        </p:nvSpPr>
        <p:spPr>
          <a:xfrm>
            <a:off x="5270012" y="5127101"/>
            <a:ext cx="331470" cy="1295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B91F5E53-AD29-A9FB-A0E7-B25B03401953}"/>
              </a:ext>
            </a:extLst>
          </p:cNvPr>
          <p:cNvGrpSpPr/>
          <p:nvPr/>
        </p:nvGrpSpPr>
        <p:grpSpPr>
          <a:xfrm>
            <a:off x="6442329" y="3389968"/>
            <a:ext cx="1709362" cy="918687"/>
            <a:chOff x="6442329" y="3199472"/>
            <a:chExt cx="1709362" cy="918687"/>
          </a:xfrm>
        </p:grpSpPr>
        <p:sp>
          <p:nvSpPr>
            <p:cNvPr id="26" name="Flowchart: Direct Access Storage 25">
              <a:extLst>
                <a:ext uri="{FF2B5EF4-FFF2-40B4-BE49-F238E27FC236}">
                  <a16:creationId xmlns:a16="http://schemas.microsoft.com/office/drawing/2014/main" id="{1906CB0E-62E3-46FB-0D4C-F84DD4E6AEFB}"/>
                </a:ext>
              </a:extLst>
            </p:cNvPr>
            <p:cNvSpPr/>
            <p:nvPr/>
          </p:nvSpPr>
          <p:spPr>
            <a:xfrm>
              <a:off x="6445273" y="3199472"/>
              <a:ext cx="1706418" cy="918687"/>
            </a:xfrm>
            <a:prstGeom prst="flowChartMagneticDrum">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8" name="TextBox 27">
              <a:extLst>
                <a:ext uri="{FF2B5EF4-FFF2-40B4-BE49-F238E27FC236}">
                  <a16:creationId xmlns:a16="http://schemas.microsoft.com/office/drawing/2014/main" id="{5317E720-C6CA-A2B9-A975-BC4BF1A65392}"/>
                </a:ext>
              </a:extLst>
            </p:cNvPr>
            <p:cNvSpPr txBox="1"/>
            <p:nvPr/>
          </p:nvSpPr>
          <p:spPr>
            <a:xfrm>
              <a:off x="6442329" y="3250977"/>
              <a:ext cx="1537146" cy="830997"/>
            </a:xfrm>
            <a:prstGeom prst="rect">
              <a:avLst/>
            </a:prstGeom>
            <a:noFill/>
          </p:spPr>
          <p:txBody>
            <a:bodyPr wrap="square">
              <a:spAutoFit/>
            </a:bodyPr>
            <a:lstStyle/>
            <a:p>
              <a:pPr algn="ctr"/>
              <a:r>
                <a:rPr lang="ja-JP" altLang="en-US" sz="2400">
                  <a:latin typeface="UD デジタル 教科書体 N-B" panose="02020700000000000000" pitchFamily="17" charset="-128"/>
                  <a:ea typeface="UD デジタル 教科書体 N-B" panose="02020700000000000000" pitchFamily="17" charset="-128"/>
                </a:rPr>
                <a:t>ソリューション</a:t>
              </a:r>
              <a:endParaRPr lang="en-US" sz="2400">
                <a:latin typeface="UD デジタル 教科書体 N-B" panose="02020700000000000000" pitchFamily="17" charset="-128"/>
                <a:ea typeface="UD デジタル 教科書体 N-B" panose="02020700000000000000" pitchFamily="17" charset="-128"/>
              </a:endParaRPr>
            </a:p>
          </p:txBody>
        </p:sp>
      </p:grpSp>
      <p:sp>
        <p:nvSpPr>
          <p:cNvPr id="29" name="Flowchart: Direct Access Storage 28">
            <a:extLst>
              <a:ext uri="{FF2B5EF4-FFF2-40B4-BE49-F238E27FC236}">
                <a16:creationId xmlns:a16="http://schemas.microsoft.com/office/drawing/2014/main" id="{08571886-F442-8444-08B6-293C709E7194}"/>
              </a:ext>
            </a:extLst>
          </p:cNvPr>
          <p:cNvSpPr/>
          <p:nvPr/>
        </p:nvSpPr>
        <p:spPr>
          <a:xfrm>
            <a:off x="4711703" y="2521487"/>
            <a:ext cx="1270414" cy="1560374"/>
          </a:xfrm>
          <a:prstGeom prst="flowChartMagneticDrum">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31" name="Connector: Curved 30">
            <a:extLst>
              <a:ext uri="{FF2B5EF4-FFF2-40B4-BE49-F238E27FC236}">
                <a16:creationId xmlns:a16="http://schemas.microsoft.com/office/drawing/2014/main" id="{6FAF0256-17B6-8C68-CD11-B8920E7E6C66}"/>
              </a:ext>
            </a:extLst>
          </p:cNvPr>
          <p:cNvCxnSpPr>
            <a:cxnSpLocks/>
            <a:stCxn id="25" idx="7"/>
            <a:endCxn id="26" idx="2"/>
          </p:cNvCxnSpPr>
          <p:nvPr/>
        </p:nvCxnSpPr>
        <p:spPr>
          <a:xfrm rot="5400000" flipH="1" flipV="1">
            <a:off x="6007002" y="3854593"/>
            <a:ext cx="837417" cy="1745543"/>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32" name="Connector: Curved 31">
            <a:extLst>
              <a:ext uri="{FF2B5EF4-FFF2-40B4-BE49-F238E27FC236}">
                <a16:creationId xmlns:a16="http://schemas.microsoft.com/office/drawing/2014/main" id="{C877CB19-9520-6D88-D06F-ED4EEC033158}"/>
              </a:ext>
            </a:extLst>
          </p:cNvPr>
          <p:cNvCxnSpPr>
            <a:cxnSpLocks/>
            <a:stCxn id="24" idx="7"/>
            <a:endCxn id="26" idx="2"/>
          </p:cNvCxnSpPr>
          <p:nvPr/>
        </p:nvCxnSpPr>
        <p:spPr>
          <a:xfrm rot="5400000" flipH="1" flipV="1">
            <a:off x="6374576" y="4147898"/>
            <a:ext cx="763148" cy="1084663"/>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35" name="Connector: Curved 34">
            <a:extLst>
              <a:ext uri="{FF2B5EF4-FFF2-40B4-BE49-F238E27FC236}">
                <a16:creationId xmlns:a16="http://schemas.microsoft.com/office/drawing/2014/main" id="{30A9ACAF-D665-FB84-F785-73D7806CD31D}"/>
              </a:ext>
            </a:extLst>
          </p:cNvPr>
          <p:cNvCxnSpPr>
            <a:cxnSpLocks/>
            <a:stCxn id="23" idx="0"/>
            <a:endCxn id="26" idx="2"/>
          </p:cNvCxnSpPr>
          <p:nvPr/>
        </p:nvCxnSpPr>
        <p:spPr>
          <a:xfrm rot="5400000" flipH="1" flipV="1">
            <a:off x="6532575" y="4440894"/>
            <a:ext cx="898146" cy="633668"/>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38" name="Connector: Curved 37">
            <a:extLst>
              <a:ext uri="{FF2B5EF4-FFF2-40B4-BE49-F238E27FC236}">
                <a16:creationId xmlns:a16="http://schemas.microsoft.com/office/drawing/2014/main" id="{3382A369-4C06-13BF-D34F-044438CFB0FC}"/>
              </a:ext>
            </a:extLst>
          </p:cNvPr>
          <p:cNvCxnSpPr>
            <a:cxnSpLocks/>
            <a:stCxn id="13" idx="0"/>
            <a:endCxn id="26" idx="2"/>
          </p:cNvCxnSpPr>
          <p:nvPr/>
        </p:nvCxnSpPr>
        <p:spPr>
          <a:xfrm rot="16200000" flipV="1">
            <a:off x="7010175" y="4596963"/>
            <a:ext cx="759069" cy="182453"/>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7503CF3-C3CA-3BDC-EBF6-003A519D7CC9}"/>
              </a:ext>
            </a:extLst>
          </p:cNvPr>
          <p:cNvCxnSpPr/>
          <p:nvPr/>
        </p:nvCxnSpPr>
        <p:spPr>
          <a:xfrm>
            <a:off x="5863590" y="4078302"/>
            <a:ext cx="619184"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2" name="Straight Connector 51">
            <a:extLst>
              <a:ext uri="{FF2B5EF4-FFF2-40B4-BE49-F238E27FC236}">
                <a16:creationId xmlns:a16="http://schemas.microsoft.com/office/drawing/2014/main" id="{963E3B65-27DD-2419-C530-5C51D23F43B2}"/>
              </a:ext>
            </a:extLst>
          </p:cNvPr>
          <p:cNvCxnSpPr/>
          <p:nvPr/>
        </p:nvCxnSpPr>
        <p:spPr>
          <a:xfrm>
            <a:off x="6031530" y="3395384"/>
            <a:ext cx="619184"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8" name="Straight Arrow Connector 57">
            <a:extLst>
              <a:ext uri="{FF2B5EF4-FFF2-40B4-BE49-F238E27FC236}">
                <a16:creationId xmlns:a16="http://schemas.microsoft.com/office/drawing/2014/main" id="{01575AFC-3664-EFD6-A90F-D8C51573479B}"/>
              </a:ext>
            </a:extLst>
          </p:cNvPr>
          <p:cNvCxnSpPr>
            <a:cxnSpLocks/>
          </p:cNvCxnSpPr>
          <p:nvPr/>
        </p:nvCxnSpPr>
        <p:spPr>
          <a:xfrm flipV="1">
            <a:off x="6167556" y="2529836"/>
            <a:ext cx="0" cy="873587"/>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9E6C4E61-2CEC-F7A1-2DBD-4EE595497E1F}"/>
              </a:ext>
            </a:extLst>
          </p:cNvPr>
          <p:cNvSpPr txBox="1"/>
          <p:nvPr/>
        </p:nvSpPr>
        <p:spPr>
          <a:xfrm>
            <a:off x="6229654" y="2558435"/>
            <a:ext cx="1854978" cy="830997"/>
          </a:xfrm>
          <a:prstGeom prst="rect">
            <a:avLst/>
          </a:prstGeom>
          <a:noFill/>
        </p:spPr>
        <p:txBody>
          <a:bodyPr wrap="square" rtlCol="0">
            <a:spAutoFit/>
          </a:bodyPr>
          <a:lstStyle/>
          <a:p>
            <a:r>
              <a:rPr lang="ja-JP" altLang="en-US" sz="2400">
                <a:latin typeface="UD デジタル 教科書体 N-R" panose="02020400000000000000" pitchFamily="17" charset="-128"/>
                <a:ea typeface="UD デジタル 教科書体 N-R" panose="02020400000000000000" pitchFamily="17" charset="-128"/>
              </a:rPr>
              <a:t>埋まらないギャップ</a:t>
            </a:r>
            <a:endParaRPr lang="en-US" sz="2400">
              <a:latin typeface="UD デジタル 教科書体 N-R" panose="02020400000000000000" pitchFamily="17" charset="-128"/>
              <a:ea typeface="UD デジタル 教科書体 N-R" panose="02020400000000000000" pitchFamily="17" charset="-128"/>
            </a:endParaRPr>
          </a:p>
        </p:txBody>
      </p:sp>
      <p:sp>
        <p:nvSpPr>
          <p:cNvPr id="60" name="Thought Bubble: Cloud 59">
            <a:extLst>
              <a:ext uri="{FF2B5EF4-FFF2-40B4-BE49-F238E27FC236}">
                <a16:creationId xmlns:a16="http://schemas.microsoft.com/office/drawing/2014/main" id="{E0DD4339-92EF-8D55-3765-CDF960E61498}"/>
              </a:ext>
            </a:extLst>
          </p:cNvPr>
          <p:cNvSpPr/>
          <p:nvPr/>
        </p:nvSpPr>
        <p:spPr>
          <a:xfrm>
            <a:off x="3665295" y="1198616"/>
            <a:ext cx="4545498" cy="1158240"/>
          </a:xfrm>
          <a:prstGeom prst="cloudCallout">
            <a:avLst>
              <a:gd name="adj1" fmla="val -35257"/>
              <a:gd name="adj2" fmla="val 99562"/>
            </a:avLst>
          </a:prstGeom>
        </p:spPr>
        <p:style>
          <a:lnRef idx="2">
            <a:schemeClr val="dk1"/>
          </a:lnRef>
          <a:fillRef idx="1">
            <a:schemeClr val="lt1"/>
          </a:fillRef>
          <a:effectRef idx="0">
            <a:schemeClr val="dk1"/>
          </a:effectRef>
          <a:fontRef idx="minor">
            <a:schemeClr val="dk1"/>
          </a:fontRef>
        </p:style>
        <p:txBody>
          <a:bodyPr lIns="0" rIns="0" rtlCol="0" anchor="ctr"/>
          <a:lstStyle/>
          <a:p>
            <a:pPr algn="ctr"/>
            <a:r>
              <a:rPr lang="ja-JP" altLang="en-US" sz="2400" b="1">
                <a:latin typeface="UD デジタル 教科書体 N-R" panose="02020400000000000000" pitchFamily="17" charset="-128"/>
                <a:ea typeface="UD デジタル 教科書体 N-R" panose="02020400000000000000" pitchFamily="17" charset="-128"/>
              </a:rPr>
              <a:t>スゴイのはわかるが決定的でない😢</a:t>
            </a:r>
            <a:endParaRPr lang="en-US" sz="2400" b="1">
              <a:latin typeface="UD デジタル 教科書体 N-R" panose="02020400000000000000" pitchFamily="17" charset="-128"/>
              <a:ea typeface="UD デジタル 教科書体 N-R" panose="02020400000000000000" pitchFamily="17" charset="-128"/>
            </a:endParaRPr>
          </a:p>
        </p:txBody>
      </p:sp>
      <p:sp>
        <p:nvSpPr>
          <p:cNvPr id="49" name="TextBox 48">
            <a:extLst>
              <a:ext uri="{FF2B5EF4-FFF2-40B4-BE49-F238E27FC236}">
                <a16:creationId xmlns:a16="http://schemas.microsoft.com/office/drawing/2014/main" id="{8EA6470E-58E3-D673-AD75-7759BD222A66}"/>
              </a:ext>
            </a:extLst>
          </p:cNvPr>
          <p:cNvSpPr txBox="1"/>
          <p:nvPr/>
        </p:nvSpPr>
        <p:spPr>
          <a:xfrm>
            <a:off x="4752968" y="2919633"/>
            <a:ext cx="1250944" cy="738664"/>
          </a:xfrm>
          <a:prstGeom prst="rect">
            <a:avLst/>
          </a:prstGeom>
          <a:solidFill>
            <a:schemeClr val="bg1">
              <a:alpha val="70000"/>
            </a:schemeClr>
          </a:solidFill>
        </p:spPr>
        <p:txBody>
          <a:bodyPr wrap="square" lIns="0" tIns="0" rIns="0" bIns="0" rtlCol="0">
            <a:spAutoFit/>
          </a:bodyPr>
          <a:lstStyle/>
          <a:p>
            <a:r>
              <a:rPr lang="ja-JP" altLang="en-US" sz="2400">
                <a:latin typeface="UD デジタル 教科書体 N-R" panose="02020400000000000000" pitchFamily="17" charset="-128"/>
                <a:ea typeface="UD デジタル 教科書体 N-R" panose="02020400000000000000" pitchFamily="17" charset="-128"/>
              </a:rPr>
              <a:t>顧客の</a:t>
            </a:r>
            <a:endParaRPr lang="en-US" altLang="ja-JP" sz="2400">
              <a:latin typeface="UD デジタル 教科書体 N-R" panose="02020400000000000000" pitchFamily="17" charset="-128"/>
              <a:ea typeface="UD デジタル 教科書体 N-R" panose="02020400000000000000" pitchFamily="17" charset="-128"/>
            </a:endParaRPr>
          </a:p>
          <a:p>
            <a:r>
              <a:rPr lang="ja-JP" altLang="en-US" sz="2400">
                <a:latin typeface="UD デジタル 教科書体 N-R" panose="02020400000000000000" pitchFamily="17" charset="-128"/>
                <a:ea typeface="UD デジタル 教科書体 N-R" panose="02020400000000000000" pitchFamily="17" charset="-128"/>
              </a:rPr>
              <a:t>課題領域</a:t>
            </a:r>
            <a:endParaRPr lang="en-US" sz="2400">
              <a:latin typeface="UD デジタル 教科書体 N-R" panose="02020400000000000000" pitchFamily="17" charset="-128"/>
              <a:ea typeface="UD デジタル 教科書体 N-R" panose="02020400000000000000" pitchFamily="17" charset="-128"/>
            </a:endParaRPr>
          </a:p>
        </p:txBody>
      </p:sp>
      <p:grpSp>
        <p:nvGrpSpPr>
          <p:cNvPr id="55" name="グループ化 27">
            <a:extLst>
              <a:ext uri="{FF2B5EF4-FFF2-40B4-BE49-F238E27FC236}">
                <a16:creationId xmlns:a16="http://schemas.microsoft.com/office/drawing/2014/main" id="{A540CE19-B5D8-E8E8-010E-4023BF54F151}"/>
              </a:ext>
            </a:extLst>
          </p:cNvPr>
          <p:cNvGrpSpPr/>
          <p:nvPr/>
        </p:nvGrpSpPr>
        <p:grpSpPr>
          <a:xfrm>
            <a:off x="3471476" y="3006089"/>
            <a:ext cx="1231107" cy="1219200"/>
            <a:chOff x="8884694" y="3039621"/>
            <a:chExt cx="1231107" cy="1219200"/>
          </a:xfrm>
        </p:grpSpPr>
        <p:pic>
          <p:nvPicPr>
            <p:cNvPr id="56" name="図 28">
              <a:extLst>
                <a:ext uri="{FF2B5EF4-FFF2-40B4-BE49-F238E27FC236}">
                  <a16:creationId xmlns:a16="http://schemas.microsoft.com/office/drawing/2014/main" id="{904C8478-0C75-69F5-FDCD-BE2907BB0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648" y="3039621"/>
              <a:ext cx="1219200" cy="1219200"/>
            </a:xfrm>
            <a:prstGeom prst="rect">
              <a:avLst/>
            </a:prstGeom>
          </p:spPr>
        </p:pic>
        <p:sp>
          <p:nvSpPr>
            <p:cNvPr id="57" name="テキスト ボックス 29">
              <a:extLst>
                <a:ext uri="{FF2B5EF4-FFF2-40B4-BE49-F238E27FC236}">
                  <a16:creationId xmlns:a16="http://schemas.microsoft.com/office/drawing/2014/main" id="{9FF952EA-D69C-CF5F-4F7F-13D578829AE7}"/>
                </a:ext>
              </a:extLst>
            </p:cNvPr>
            <p:cNvSpPr txBox="1"/>
            <p:nvPr/>
          </p:nvSpPr>
          <p:spPr>
            <a:xfrm>
              <a:off x="8884694" y="3326055"/>
              <a:ext cx="1231107" cy="830997"/>
            </a:xfrm>
            <a:prstGeom prst="rect">
              <a:avLst/>
            </a:prstGeom>
            <a:solidFill>
              <a:schemeClr val="bg1">
                <a:alpha val="50000"/>
              </a:schemeClr>
            </a:solidFill>
          </p:spPr>
          <p:txBody>
            <a:bodyPr wrap="none" lIns="0" rIns="0" rtlCol="0">
              <a:spAutoFit/>
            </a:bodyPr>
            <a:lstStyle/>
            <a:p>
              <a:pPr algn="ctr"/>
              <a:r>
                <a:rPr kumimoji="1" lang="ja-JP" altLang="en-US" sz="2400" b="1">
                  <a:latin typeface="UD デジタル 教科書体 N-B" panose="02020700000000000000" pitchFamily="17" charset="-128"/>
                  <a:ea typeface="UD デジタル 教科書体 N-B" panose="02020700000000000000" pitchFamily="17" charset="-128"/>
                </a:rPr>
                <a:t>エンド</a:t>
              </a:r>
              <a:endParaRPr kumimoji="1" lang="en-US" altLang="ja-JP" sz="2400" b="1">
                <a:latin typeface="UD デジタル 教科書体 N-B" panose="02020700000000000000" pitchFamily="17" charset="-128"/>
                <a:ea typeface="UD デジタル 教科書体 N-B" panose="02020700000000000000" pitchFamily="17" charset="-128"/>
              </a:endParaRPr>
            </a:p>
            <a:p>
              <a:pPr algn="ctr"/>
              <a:r>
                <a:rPr kumimoji="1" lang="ja-JP" altLang="en-US" sz="2400" b="1">
                  <a:latin typeface="UD デジタル 教科書体 N-B" panose="02020700000000000000" pitchFamily="17" charset="-128"/>
                  <a:ea typeface="UD デジタル 教科書体 N-B" panose="02020700000000000000" pitchFamily="17" charset="-128"/>
                </a:rPr>
                <a:t>ユーザー</a:t>
              </a:r>
            </a:p>
          </p:txBody>
        </p:sp>
      </p:grpSp>
      <p:sp>
        <p:nvSpPr>
          <p:cNvPr id="61" name="Thought Bubble: Cloud 60">
            <a:extLst>
              <a:ext uri="{FF2B5EF4-FFF2-40B4-BE49-F238E27FC236}">
                <a16:creationId xmlns:a16="http://schemas.microsoft.com/office/drawing/2014/main" id="{3BFBAE14-0095-CC73-5732-40F121E62CCC}"/>
              </a:ext>
            </a:extLst>
          </p:cNvPr>
          <p:cNvSpPr/>
          <p:nvPr/>
        </p:nvSpPr>
        <p:spPr>
          <a:xfrm>
            <a:off x="574686" y="1384295"/>
            <a:ext cx="2837381" cy="1158240"/>
          </a:xfrm>
          <a:prstGeom prst="cloudCallout">
            <a:avLst>
              <a:gd name="adj1" fmla="val 62159"/>
              <a:gd name="adj2" fmla="val 76974"/>
            </a:avLst>
          </a:prstGeom>
        </p:spPr>
        <p:style>
          <a:lnRef idx="2">
            <a:schemeClr val="dk1"/>
          </a:lnRef>
          <a:fillRef idx="1">
            <a:schemeClr val="lt1"/>
          </a:fillRef>
          <a:effectRef idx="0">
            <a:schemeClr val="dk1"/>
          </a:effectRef>
          <a:fontRef idx="minor">
            <a:schemeClr val="dk1"/>
          </a:fontRef>
        </p:style>
        <p:txBody>
          <a:bodyPr lIns="0" rIns="0" rtlCol="0" anchor="ctr"/>
          <a:lstStyle/>
          <a:p>
            <a:pPr algn="ctr"/>
            <a:r>
              <a:rPr lang="ja-JP" altLang="en-US" sz="2400">
                <a:latin typeface="UD デジタル 教科書体 N-R" panose="02020400000000000000" pitchFamily="17" charset="-128"/>
                <a:ea typeface="UD デジタル 教科書体 N-R" panose="02020400000000000000" pitchFamily="17" charset="-128"/>
              </a:rPr>
              <a:t>なんかスゴイ</a:t>
            </a:r>
            <a:br>
              <a:rPr lang="en-US" altLang="ja-JP" sz="2400">
                <a:latin typeface="UD デジタル 教科書体 N-R" panose="02020400000000000000" pitchFamily="17" charset="-128"/>
                <a:ea typeface="UD デジタル 教科書体 N-R" panose="02020400000000000000" pitchFamily="17" charset="-128"/>
              </a:rPr>
            </a:br>
            <a:r>
              <a:rPr lang="ja-JP" altLang="en-US" sz="2400">
                <a:latin typeface="UD デジタル 教科書体 N-R" panose="02020400000000000000" pitchFamily="17" charset="-128"/>
                <a:ea typeface="UD デジタル 教科書体 N-R" panose="02020400000000000000" pitchFamily="17" charset="-128"/>
              </a:rPr>
              <a:t>便利らしい</a:t>
            </a:r>
            <a:endParaRPr lang="en-US" sz="2400">
              <a:latin typeface="UD デジタル 教科書体 N-R" panose="02020400000000000000" pitchFamily="17" charset="-128"/>
              <a:ea typeface="UD デジタル 教科書体 N-R" panose="02020400000000000000" pitchFamily="17" charset="-128"/>
            </a:endParaRPr>
          </a:p>
        </p:txBody>
      </p:sp>
      <p:sp>
        <p:nvSpPr>
          <p:cNvPr id="62" name="Thought Bubble: Cloud 61">
            <a:extLst>
              <a:ext uri="{FF2B5EF4-FFF2-40B4-BE49-F238E27FC236}">
                <a16:creationId xmlns:a16="http://schemas.microsoft.com/office/drawing/2014/main" id="{8CB18714-382D-EA3B-5562-1F6A20231CE5}"/>
              </a:ext>
            </a:extLst>
          </p:cNvPr>
          <p:cNvSpPr/>
          <p:nvPr/>
        </p:nvSpPr>
        <p:spPr>
          <a:xfrm>
            <a:off x="127346" y="2636455"/>
            <a:ext cx="3308127" cy="1731598"/>
          </a:xfrm>
          <a:prstGeom prst="cloudCallout">
            <a:avLst>
              <a:gd name="adj1" fmla="val 59344"/>
              <a:gd name="adj2" fmla="val -13816"/>
            </a:avLst>
          </a:prstGeom>
        </p:spPr>
        <p:style>
          <a:lnRef idx="2">
            <a:schemeClr val="dk1"/>
          </a:lnRef>
          <a:fillRef idx="1">
            <a:schemeClr val="lt1"/>
          </a:fillRef>
          <a:effectRef idx="0">
            <a:schemeClr val="dk1"/>
          </a:effectRef>
          <a:fontRef idx="minor">
            <a:schemeClr val="dk1"/>
          </a:fontRef>
        </p:style>
        <p:txBody>
          <a:bodyPr lIns="0" rIns="0" rtlCol="0" anchor="ctr"/>
          <a:lstStyle/>
          <a:p>
            <a:pPr algn="ctr"/>
            <a:r>
              <a:rPr lang="ja-JP" altLang="en-US" sz="2400" dirty="0">
                <a:latin typeface="UD デジタル 教科書体 N-R" panose="02020400000000000000" pitchFamily="17" charset="-128"/>
                <a:ea typeface="UD デジタル 教科書体 N-R" panose="02020400000000000000" pitchFamily="17" charset="-128"/>
              </a:rPr>
              <a:t>ビッグデータ</a:t>
            </a:r>
            <a:r>
              <a:rPr lang="en-US" altLang="ja-JP" sz="2400" dirty="0">
                <a:latin typeface="UD デジタル 教科書体 N-R" panose="02020400000000000000" pitchFamily="17" charset="-128"/>
                <a:ea typeface="UD デジタル 教科書体 N-R" panose="02020400000000000000" pitchFamily="17" charset="-128"/>
              </a:rPr>
              <a:t>…</a:t>
            </a:r>
            <a:endParaRPr lang="en-US" altLang="ja-JP" sz="2400" dirty="0">
              <a:latin typeface="UD デジタル 教科書体 NP-R" panose="02020400000000000000" pitchFamily="18" charset="-128"/>
              <a:ea typeface="UD デジタル 教科書体 NP-R" panose="02020400000000000000" pitchFamily="18" charset="-128"/>
            </a:endParaRPr>
          </a:p>
          <a:p>
            <a:pPr algn="ctr"/>
            <a:r>
              <a:rPr lang="ja-JP" altLang="en-US" sz="2400" dirty="0">
                <a:latin typeface="UD デジタル 教科書体 NP-R" panose="02020400000000000000" pitchFamily="18" charset="-128"/>
                <a:ea typeface="UD デジタル 教科書体 NP-R" panose="02020400000000000000" pitchFamily="18" charset="-128"/>
              </a:rPr>
              <a:t>遠隔監視</a:t>
            </a:r>
            <a:r>
              <a:rPr lang="en-US" altLang="ja-JP" sz="2400" dirty="0">
                <a:latin typeface="UD デジタル 教科書体 NP-R" panose="02020400000000000000" pitchFamily="18" charset="-128"/>
                <a:ea typeface="UD デジタル 教科書体 NP-R" panose="02020400000000000000" pitchFamily="18" charset="-128"/>
              </a:rPr>
              <a:t>…</a:t>
            </a:r>
          </a:p>
        </p:txBody>
      </p:sp>
      <p:sp>
        <p:nvSpPr>
          <p:cNvPr id="63" name="Thought Bubble: Cloud 62">
            <a:extLst>
              <a:ext uri="{FF2B5EF4-FFF2-40B4-BE49-F238E27FC236}">
                <a16:creationId xmlns:a16="http://schemas.microsoft.com/office/drawing/2014/main" id="{75AC80E6-2DF5-D8DB-E669-7F3ADEF9436C}"/>
              </a:ext>
            </a:extLst>
          </p:cNvPr>
          <p:cNvSpPr/>
          <p:nvPr/>
        </p:nvSpPr>
        <p:spPr>
          <a:xfrm>
            <a:off x="636568" y="4651646"/>
            <a:ext cx="2889799" cy="1158240"/>
          </a:xfrm>
          <a:prstGeom prst="cloudCallout">
            <a:avLst>
              <a:gd name="adj1" fmla="val 55112"/>
              <a:gd name="adj2" fmla="val -99710"/>
            </a:avLst>
          </a:prstGeom>
        </p:spPr>
        <p:style>
          <a:lnRef idx="2">
            <a:schemeClr val="dk1"/>
          </a:lnRef>
          <a:fillRef idx="1">
            <a:schemeClr val="lt1"/>
          </a:fillRef>
          <a:effectRef idx="0">
            <a:schemeClr val="dk1"/>
          </a:effectRef>
          <a:fontRef idx="minor">
            <a:schemeClr val="dk1"/>
          </a:fontRef>
        </p:style>
        <p:txBody>
          <a:bodyPr lIns="0" rIns="0" rtlCol="0" anchor="ctr"/>
          <a:lstStyle/>
          <a:p>
            <a:pPr algn="ctr"/>
            <a:r>
              <a:rPr lang="en-US" altLang="ja-JP" sz="2400" dirty="0">
                <a:latin typeface="UD デジタル 教科書体 NP-R" panose="02020400000000000000" pitchFamily="18" charset="-128"/>
                <a:ea typeface="UD デジタル 教科書体 NP-R" panose="02020400000000000000" pitchFamily="18" charset="-128"/>
              </a:rPr>
              <a:t>AI</a:t>
            </a:r>
            <a:r>
              <a:rPr lang="ja-JP" altLang="en-US" sz="2400" dirty="0">
                <a:latin typeface="UD デジタル 教科書体 NP-R" panose="02020400000000000000" pitchFamily="18" charset="-128"/>
                <a:ea typeface="UD デジタル 教科書体 NP-R" panose="02020400000000000000" pitchFamily="18" charset="-128"/>
              </a:rPr>
              <a:t>で自動化</a:t>
            </a:r>
            <a:r>
              <a:rPr lang="en-US" altLang="ja-JP" sz="2400" dirty="0">
                <a:latin typeface="UD デジタル 教科書体 NP-R" panose="02020400000000000000" pitchFamily="18" charset="-128"/>
                <a:ea typeface="UD デジタル 教科書体 NP-R" panose="02020400000000000000" pitchFamily="18" charset="-128"/>
              </a:rPr>
              <a:t>…</a:t>
            </a:r>
          </a:p>
          <a:p>
            <a:pPr algn="ctr"/>
            <a:r>
              <a:rPr lang="en-US" altLang="ja-JP" sz="2400" dirty="0">
                <a:latin typeface="UD デジタル 教科書体 NP-R" panose="02020400000000000000" pitchFamily="18" charset="-128"/>
                <a:ea typeface="UD デジタル 教科書体 NP-R" panose="02020400000000000000" pitchFamily="18" charset="-128"/>
              </a:rPr>
              <a:t>DX…</a:t>
            </a:r>
          </a:p>
        </p:txBody>
      </p:sp>
    </p:spTree>
    <p:extLst>
      <p:ext uri="{BB962C8B-B14F-4D97-AF65-F5344CB8AC3E}">
        <p14:creationId xmlns:p14="http://schemas.microsoft.com/office/powerpoint/2010/main" val="180675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par>
                                <p:cTn id="23" presetID="22" presetClass="entr" presetSubtype="4"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down)">
                                      <p:cBhvr>
                                        <p:cTn id="25" dur="500"/>
                                        <p:tgtEl>
                                          <p:spTgt spid="35"/>
                                        </p:tgtEl>
                                      </p:cBhvr>
                                    </p:animEffect>
                                  </p:childTnLst>
                                </p:cTn>
                              </p:par>
                              <p:par>
                                <p:cTn id="26" presetID="22" presetClass="entr" presetSubtype="4"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down)">
                                      <p:cBhvr>
                                        <p:cTn id="28" dur="500"/>
                                        <p:tgtEl>
                                          <p:spTgt spid="38"/>
                                        </p:tgtEl>
                                      </p:cBhvr>
                                    </p:animEffect>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5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500"/>
                                        <p:tgtEl>
                                          <p:spTgt spid="4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par>
                                <p:cTn id="45" presetID="10" presetClass="entr" presetSubtype="0" fill="hold" nodeType="with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fade">
                                      <p:cBhvr>
                                        <p:cTn id="50" dur="500"/>
                                        <p:tgtEl>
                                          <p:spTgt spid="59"/>
                                        </p:tgtEl>
                                      </p:cBhvr>
                                    </p:animEffect>
                                  </p:childTnLst>
                                </p:cTn>
                              </p:par>
                              <p:par>
                                <p:cTn id="51" presetID="10" presetClass="entr" presetSubtype="0"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500"/>
                                        <p:tgtEl>
                                          <p:spTgt spid="58"/>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fade">
                                      <p:cBhvr>
                                        <p:cTn id="5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animBg="1"/>
      <p:bldP spid="24" grpId="0" animBg="1"/>
      <p:bldP spid="25" grpId="0" animBg="1"/>
      <p:bldP spid="29" grpId="0" animBg="1"/>
      <p:bldP spid="59" grpId="0"/>
      <p:bldP spid="60" grpId="0" animBg="1"/>
      <p:bldP spid="4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A1D421D8-D4EF-967D-3853-537AE2F1B437}"/>
              </a:ext>
            </a:extLst>
          </p:cNvPr>
          <p:cNvGrpSpPr/>
          <p:nvPr/>
        </p:nvGrpSpPr>
        <p:grpSpPr>
          <a:xfrm>
            <a:off x="4538870" y="4913931"/>
            <a:ext cx="3430564" cy="1510712"/>
            <a:chOff x="4783797" y="4414397"/>
            <a:chExt cx="3430564" cy="1510712"/>
          </a:xfrm>
        </p:grpSpPr>
        <p:sp>
          <p:nvSpPr>
            <p:cNvPr id="39" name="Flowchart: Magnetic Disk 38">
              <a:extLst>
                <a:ext uri="{FF2B5EF4-FFF2-40B4-BE49-F238E27FC236}">
                  <a16:creationId xmlns:a16="http://schemas.microsoft.com/office/drawing/2014/main" id="{9C04E7F3-FEA4-A4A6-FCD2-C8088B658F6A}"/>
                </a:ext>
              </a:extLst>
            </p:cNvPr>
            <p:cNvSpPr/>
            <p:nvPr/>
          </p:nvSpPr>
          <p:spPr>
            <a:xfrm>
              <a:off x="4783797" y="4414397"/>
              <a:ext cx="3430564" cy="1510712"/>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0" name="TextBox 39">
              <a:extLst>
                <a:ext uri="{FF2B5EF4-FFF2-40B4-BE49-F238E27FC236}">
                  <a16:creationId xmlns:a16="http://schemas.microsoft.com/office/drawing/2014/main" id="{4C741992-2087-0F8C-BF0D-D8198C74C3FC}"/>
                </a:ext>
              </a:extLst>
            </p:cNvPr>
            <p:cNvSpPr txBox="1"/>
            <p:nvPr/>
          </p:nvSpPr>
          <p:spPr>
            <a:xfrm>
              <a:off x="4793994" y="4977034"/>
              <a:ext cx="1210588" cy="400110"/>
            </a:xfrm>
            <a:prstGeom prst="rect">
              <a:avLst/>
            </a:prstGeom>
            <a:noFill/>
          </p:spPr>
          <p:txBody>
            <a:bodyPr wrap="none" rtlCol="0">
              <a:spAutoFit/>
            </a:bodyPr>
            <a:lstStyle/>
            <a:p>
              <a:r>
                <a:rPr lang="ja-JP" altLang="en-US" sz="2000">
                  <a:latin typeface="UD デジタル 教科書体 NP-R" panose="02020400000000000000" pitchFamily="18" charset="-128"/>
                  <a:ea typeface="UD デジタル 教科書体 NP-R" panose="02020400000000000000" pitchFamily="18" charset="-128"/>
                </a:rPr>
                <a:t>機械学習</a:t>
              </a:r>
              <a:endParaRPr lang="en-US" sz="2000">
                <a:latin typeface="UD デジタル 教科書体 NP-R" panose="02020400000000000000" pitchFamily="18" charset="-128"/>
                <a:ea typeface="UD デジタル 教科書体 NP-R" panose="02020400000000000000" pitchFamily="18" charset="-128"/>
              </a:endParaRPr>
            </a:p>
          </p:txBody>
        </p:sp>
        <p:sp>
          <p:nvSpPr>
            <p:cNvPr id="41" name="TextBox 40">
              <a:extLst>
                <a:ext uri="{FF2B5EF4-FFF2-40B4-BE49-F238E27FC236}">
                  <a16:creationId xmlns:a16="http://schemas.microsoft.com/office/drawing/2014/main" id="{70F27550-CD10-0AA2-DE41-AC788FC76453}"/>
                </a:ext>
              </a:extLst>
            </p:cNvPr>
            <p:cNvSpPr txBox="1"/>
            <p:nvPr/>
          </p:nvSpPr>
          <p:spPr>
            <a:xfrm>
              <a:off x="4793994" y="5328074"/>
              <a:ext cx="1467068" cy="400110"/>
            </a:xfrm>
            <a:prstGeom prst="rect">
              <a:avLst/>
            </a:prstGeom>
            <a:noFill/>
          </p:spPr>
          <p:txBody>
            <a:bodyPr wrap="none" rtlCol="0">
              <a:spAutoFit/>
            </a:bodyPr>
            <a:lstStyle/>
            <a:p>
              <a:r>
                <a:rPr lang="ja-JP" altLang="en-US" sz="2000">
                  <a:latin typeface="UD デジタル 教科書体 NP-R" panose="02020400000000000000" pitchFamily="18" charset="-128"/>
                  <a:ea typeface="UD デジタル 教科書体 NP-R" panose="02020400000000000000" pitchFamily="18" charset="-128"/>
                </a:rPr>
                <a:t>ﾘﾓｰﾄｾﾝｼﾝｸﾞ</a:t>
              </a:r>
              <a:endParaRPr lang="en-US" sz="2000">
                <a:latin typeface="UD デジタル 教科書体 NP-R" panose="02020400000000000000" pitchFamily="18" charset="-128"/>
                <a:ea typeface="UD デジタル 教科書体 NP-R" panose="02020400000000000000" pitchFamily="18" charset="-128"/>
              </a:endParaRPr>
            </a:p>
          </p:txBody>
        </p:sp>
        <p:sp>
          <p:nvSpPr>
            <p:cNvPr id="42" name="TextBox 41">
              <a:extLst>
                <a:ext uri="{FF2B5EF4-FFF2-40B4-BE49-F238E27FC236}">
                  <a16:creationId xmlns:a16="http://schemas.microsoft.com/office/drawing/2014/main" id="{4802A199-A3A5-9BE1-9E3D-8FA55B93B0B8}"/>
                </a:ext>
              </a:extLst>
            </p:cNvPr>
            <p:cNvSpPr txBox="1"/>
            <p:nvPr/>
          </p:nvSpPr>
          <p:spPr>
            <a:xfrm>
              <a:off x="5893289" y="4977034"/>
              <a:ext cx="1210588" cy="400110"/>
            </a:xfrm>
            <a:prstGeom prst="rect">
              <a:avLst/>
            </a:prstGeom>
            <a:noFill/>
          </p:spPr>
          <p:txBody>
            <a:bodyPr wrap="none" rtlCol="0">
              <a:spAutoFit/>
            </a:bodyPr>
            <a:lstStyle/>
            <a:p>
              <a:r>
                <a:rPr lang="ja-JP" altLang="en-US" sz="2000">
                  <a:latin typeface="UD デジタル 教科書体 NP-R" panose="02020400000000000000" pitchFamily="18" charset="-128"/>
                  <a:ea typeface="UD デジタル 教科書体 NP-R" panose="02020400000000000000" pitchFamily="18" charset="-128"/>
                </a:rPr>
                <a:t>画像認識</a:t>
              </a:r>
              <a:endParaRPr lang="en-US" sz="2000">
                <a:latin typeface="UD デジタル 教科書体 NP-R" panose="02020400000000000000" pitchFamily="18" charset="-128"/>
                <a:ea typeface="UD デジタル 教科書体 NP-R" panose="02020400000000000000" pitchFamily="18" charset="-128"/>
              </a:endParaRPr>
            </a:p>
          </p:txBody>
        </p:sp>
        <p:sp>
          <p:nvSpPr>
            <p:cNvPr id="43" name="TextBox 42">
              <a:extLst>
                <a:ext uri="{FF2B5EF4-FFF2-40B4-BE49-F238E27FC236}">
                  <a16:creationId xmlns:a16="http://schemas.microsoft.com/office/drawing/2014/main" id="{20E7C573-B0B7-45ED-D821-9DB4C85A2E0A}"/>
                </a:ext>
              </a:extLst>
            </p:cNvPr>
            <p:cNvSpPr txBox="1"/>
            <p:nvPr/>
          </p:nvSpPr>
          <p:spPr>
            <a:xfrm>
              <a:off x="7000205" y="4977034"/>
              <a:ext cx="1210588" cy="400110"/>
            </a:xfrm>
            <a:prstGeom prst="rect">
              <a:avLst/>
            </a:prstGeom>
            <a:noFill/>
          </p:spPr>
          <p:txBody>
            <a:bodyPr wrap="none" rtlCol="0">
              <a:spAutoFit/>
            </a:bodyPr>
            <a:lstStyle/>
            <a:p>
              <a:r>
                <a:rPr lang="ja-JP" altLang="en-US" sz="2000">
                  <a:latin typeface="UD デジタル 教科書体 NP-R" panose="02020400000000000000" pitchFamily="18" charset="-128"/>
                  <a:ea typeface="UD デジタル 教科書体 NP-R" panose="02020400000000000000" pitchFamily="18" charset="-128"/>
                </a:rPr>
                <a:t>深層学習</a:t>
              </a:r>
              <a:endParaRPr lang="en-US" sz="2000">
                <a:latin typeface="UD デジタル 教科書体 NP-R" panose="02020400000000000000" pitchFamily="18" charset="-128"/>
                <a:ea typeface="UD デジタル 教科書体 NP-R" panose="02020400000000000000" pitchFamily="18" charset="-128"/>
              </a:endParaRPr>
            </a:p>
          </p:txBody>
        </p:sp>
        <p:sp>
          <p:nvSpPr>
            <p:cNvPr id="44" name="TextBox 43">
              <a:extLst>
                <a:ext uri="{FF2B5EF4-FFF2-40B4-BE49-F238E27FC236}">
                  <a16:creationId xmlns:a16="http://schemas.microsoft.com/office/drawing/2014/main" id="{C64CEB1F-D7B4-09D3-204B-0E1219A747BB}"/>
                </a:ext>
              </a:extLst>
            </p:cNvPr>
            <p:cNvSpPr txBox="1"/>
            <p:nvPr/>
          </p:nvSpPr>
          <p:spPr>
            <a:xfrm>
              <a:off x="6064419" y="5328074"/>
              <a:ext cx="1210588" cy="400110"/>
            </a:xfrm>
            <a:prstGeom prst="rect">
              <a:avLst/>
            </a:prstGeom>
            <a:noFill/>
          </p:spPr>
          <p:txBody>
            <a:bodyPr wrap="none" rtlCol="0">
              <a:spAutoFit/>
            </a:bodyPr>
            <a:lstStyle/>
            <a:p>
              <a:r>
                <a:rPr lang="ja-JP" altLang="en-US" sz="2000">
                  <a:latin typeface="UD デジタル 教科書体 NP-R" panose="02020400000000000000" pitchFamily="18" charset="-128"/>
                  <a:ea typeface="UD デジタル 教科書体 NP-R" panose="02020400000000000000" pitchFamily="18" charset="-128"/>
                </a:rPr>
                <a:t>衛星測位</a:t>
              </a:r>
              <a:endParaRPr lang="en-US" sz="2000">
                <a:latin typeface="UD デジタル 教科書体 NP-R" panose="02020400000000000000" pitchFamily="18" charset="-128"/>
                <a:ea typeface="UD デジタル 教科書体 NP-R" panose="02020400000000000000" pitchFamily="18" charset="-128"/>
              </a:endParaRPr>
            </a:p>
          </p:txBody>
        </p:sp>
        <p:sp>
          <p:nvSpPr>
            <p:cNvPr id="45" name="TextBox 44">
              <a:extLst>
                <a:ext uri="{FF2B5EF4-FFF2-40B4-BE49-F238E27FC236}">
                  <a16:creationId xmlns:a16="http://schemas.microsoft.com/office/drawing/2014/main" id="{26D661FE-D48E-91DC-E63C-C27E0B5BB691}"/>
                </a:ext>
              </a:extLst>
            </p:cNvPr>
            <p:cNvSpPr txBox="1"/>
            <p:nvPr/>
          </p:nvSpPr>
          <p:spPr>
            <a:xfrm>
              <a:off x="7180151" y="5328074"/>
              <a:ext cx="891591" cy="400110"/>
            </a:xfrm>
            <a:prstGeom prst="rect">
              <a:avLst/>
            </a:prstGeom>
            <a:noFill/>
          </p:spPr>
          <p:txBody>
            <a:bodyPr wrap="none" rtlCol="0">
              <a:spAutoFit/>
            </a:bodyPr>
            <a:lstStyle/>
            <a:p>
              <a:r>
                <a:rPr lang="en-US" altLang="ja-JP" sz="2000">
                  <a:latin typeface="UD デジタル 教科書体 NP-R" panose="02020400000000000000" pitchFamily="18" charset="-128"/>
                  <a:ea typeface="UD デジタル 教科書体 NP-R" panose="02020400000000000000" pitchFamily="18" charset="-128"/>
                </a:rPr>
                <a:t>G</a:t>
              </a:r>
              <a:r>
                <a:rPr lang="ja-JP" altLang="en-US" sz="2000">
                  <a:latin typeface="UD デジタル 教科書体 NP-R" panose="02020400000000000000" pitchFamily="18" charset="-128"/>
                  <a:ea typeface="UD デジタル 教科書体 NP-R" panose="02020400000000000000" pitchFamily="18" charset="-128"/>
                </a:rPr>
                <a:t>空間</a:t>
              </a:r>
              <a:endParaRPr lang="en-US" sz="2000">
                <a:latin typeface="UD デジタル 教科書体 NP-R" panose="02020400000000000000" pitchFamily="18" charset="-128"/>
                <a:ea typeface="UD デジタル 教科書体 NP-R" panose="02020400000000000000" pitchFamily="18" charset="-128"/>
              </a:endParaRPr>
            </a:p>
          </p:txBody>
        </p:sp>
      </p:grpSp>
      <p:pic>
        <p:nvPicPr>
          <p:cNvPr id="70" name="図 3" descr="屋内, 天井, テーブル, 部屋 が含まれている画像&#10;&#10;自動的に生成された説明">
            <a:extLst>
              <a:ext uri="{FF2B5EF4-FFF2-40B4-BE49-F238E27FC236}">
                <a16:creationId xmlns:a16="http://schemas.microsoft.com/office/drawing/2014/main" id="{86588154-2A91-B3B2-6F4F-BDA6BE2931DE}"/>
              </a:ext>
            </a:extLst>
          </p:cNvPr>
          <p:cNvPicPr>
            <a:picLocks noChangeAspect="1"/>
          </p:cNvPicPr>
          <p:nvPr/>
        </p:nvPicPr>
        <p:blipFill>
          <a:blip r:embed="rId2">
            <a:extLst>
              <a:ext uri="{28A0092B-C50C-407E-A947-70E740481C1C}">
                <a14:useLocalDpi xmlns:a14="http://schemas.microsoft.com/office/drawing/2010/main" val="0"/>
              </a:ext>
            </a:extLst>
          </a:blip>
          <a:srcRect l="18984" t="14192" r="18680" b="21012"/>
          <a:stretch/>
        </p:blipFill>
        <p:spPr>
          <a:xfrm>
            <a:off x="6198996" y="2551111"/>
            <a:ext cx="1916300" cy="1499796"/>
          </a:xfrm>
          <a:prstGeom prst="rect">
            <a:avLst/>
          </a:prstGeom>
        </p:spPr>
        <p:style>
          <a:lnRef idx="2">
            <a:schemeClr val="dk1"/>
          </a:lnRef>
          <a:fillRef idx="1">
            <a:schemeClr val="lt1"/>
          </a:fillRef>
          <a:effectRef idx="0">
            <a:schemeClr val="dk1"/>
          </a:effectRef>
          <a:fontRef idx="minor">
            <a:schemeClr val="dk1"/>
          </a:fontRef>
        </p:style>
      </p:pic>
      <p:sp>
        <p:nvSpPr>
          <p:cNvPr id="2" name="Title 1">
            <a:extLst>
              <a:ext uri="{FF2B5EF4-FFF2-40B4-BE49-F238E27FC236}">
                <a16:creationId xmlns:a16="http://schemas.microsoft.com/office/drawing/2014/main" id="{ECEA765B-74F4-2252-385B-18F850B81EBF}"/>
              </a:ext>
            </a:extLst>
          </p:cNvPr>
          <p:cNvSpPr>
            <a:spLocks noGrp="1"/>
          </p:cNvSpPr>
          <p:nvPr>
            <p:ph type="title"/>
          </p:nvPr>
        </p:nvSpPr>
        <p:spPr/>
        <p:txBody>
          <a:bodyPr/>
          <a:lstStyle/>
          <a:p>
            <a:r>
              <a:rPr lang="en-US" altLang="ja-JP"/>
              <a:t>GLODAL</a:t>
            </a:r>
            <a:r>
              <a:rPr lang="ja-JP" altLang="en-US"/>
              <a:t>が支援するソリューション創造</a:t>
            </a:r>
            <a:endParaRPr lang="en-US"/>
          </a:p>
        </p:txBody>
      </p:sp>
      <p:cxnSp>
        <p:nvCxnSpPr>
          <p:cNvPr id="31" name="Connector: Curved 30">
            <a:extLst>
              <a:ext uri="{FF2B5EF4-FFF2-40B4-BE49-F238E27FC236}">
                <a16:creationId xmlns:a16="http://schemas.microsoft.com/office/drawing/2014/main" id="{6FAF0256-17B6-8C68-CD11-B8920E7E6C66}"/>
              </a:ext>
            </a:extLst>
          </p:cNvPr>
          <p:cNvCxnSpPr>
            <a:cxnSpLocks/>
            <a:stCxn id="25" idx="0"/>
            <a:endCxn id="71" idx="1"/>
          </p:cNvCxnSpPr>
          <p:nvPr/>
        </p:nvCxnSpPr>
        <p:spPr>
          <a:xfrm rot="5400000" flipH="1" flipV="1">
            <a:off x="5279938" y="4179957"/>
            <a:ext cx="634955" cy="1203150"/>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32" name="Connector: Curved 31">
            <a:extLst>
              <a:ext uri="{FF2B5EF4-FFF2-40B4-BE49-F238E27FC236}">
                <a16:creationId xmlns:a16="http://schemas.microsoft.com/office/drawing/2014/main" id="{C877CB19-9520-6D88-D06F-ED4EEC033158}"/>
              </a:ext>
            </a:extLst>
          </p:cNvPr>
          <p:cNvCxnSpPr>
            <a:cxnSpLocks/>
            <a:stCxn id="24" idx="0"/>
            <a:endCxn id="71" idx="1"/>
          </p:cNvCxnSpPr>
          <p:nvPr/>
        </p:nvCxnSpPr>
        <p:spPr>
          <a:xfrm rot="5400000" flipH="1" flipV="1">
            <a:off x="5564658" y="4372599"/>
            <a:ext cx="542877" cy="725788"/>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35" name="Connector: Curved 34">
            <a:extLst>
              <a:ext uri="{FF2B5EF4-FFF2-40B4-BE49-F238E27FC236}">
                <a16:creationId xmlns:a16="http://schemas.microsoft.com/office/drawing/2014/main" id="{30A9ACAF-D665-FB84-F785-73D7806CD31D}"/>
              </a:ext>
            </a:extLst>
          </p:cNvPr>
          <p:cNvCxnSpPr>
            <a:cxnSpLocks/>
            <a:stCxn id="23" idx="0"/>
            <a:endCxn id="71" idx="1"/>
          </p:cNvCxnSpPr>
          <p:nvPr/>
        </p:nvCxnSpPr>
        <p:spPr>
          <a:xfrm rot="5400000" flipH="1" flipV="1">
            <a:off x="5612145" y="4604241"/>
            <a:ext cx="727032" cy="446658"/>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C194D80-058F-42DE-D10B-157430DEA35B}"/>
              </a:ext>
            </a:extLst>
          </p:cNvPr>
          <p:cNvCxnSpPr>
            <a:cxnSpLocks/>
          </p:cNvCxnSpPr>
          <p:nvPr/>
        </p:nvCxnSpPr>
        <p:spPr>
          <a:xfrm>
            <a:off x="4701220" y="3378925"/>
            <a:ext cx="0" cy="176400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44818AA8-20DC-9BB1-A33F-464173211A24}"/>
              </a:ext>
            </a:extLst>
          </p:cNvPr>
          <p:cNvCxnSpPr>
            <a:cxnSpLocks/>
          </p:cNvCxnSpPr>
          <p:nvPr/>
        </p:nvCxnSpPr>
        <p:spPr>
          <a:xfrm>
            <a:off x="5982116" y="3369388"/>
            <a:ext cx="0" cy="176400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7" name="Thought Bubble: Cloud 46">
            <a:extLst>
              <a:ext uri="{FF2B5EF4-FFF2-40B4-BE49-F238E27FC236}">
                <a16:creationId xmlns:a16="http://schemas.microsoft.com/office/drawing/2014/main" id="{6B894CB2-227D-0E26-093C-EAB7C1AAF35F}"/>
              </a:ext>
            </a:extLst>
          </p:cNvPr>
          <p:cNvSpPr/>
          <p:nvPr/>
        </p:nvSpPr>
        <p:spPr>
          <a:xfrm>
            <a:off x="3742564" y="1201715"/>
            <a:ext cx="4432647" cy="1158240"/>
          </a:xfrm>
          <a:prstGeom prst="cloudCallout">
            <a:avLst>
              <a:gd name="adj1" fmla="val -40100"/>
              <a:gd name="adj2" fmla="val 90790"/>
            </a:avLst>
          </a:prstGeom>
        </p:spPr>
        <p:style>
          <a:lnRef idx="2">
            <a:schemeClr val="dk1"/>
          </a:lnRef>
          <a:fillRef idx="1">
            <a:schemeClr val="lt1"/>
          </a:fillRef>
          <a:effectRef idx="0">
            <a:schemeClr val="dk1"/>
          </a:effectRef>
          <a:fontRef idx="minor">
            <a:schemeClr val="dk1"/>
          </a:fontRef>
        </p:style>
        <p:txBody>
          <a:bodyPr lIns="0" rIns="0" rtlCol="0" anchor="ctr"/>
          <a:lstStyle/>
          <a:p>
            <a:pPr algn="ctr"/>
            <a:r>
              <a:rPr lang="ja-JP" altLang="en-US" sz="2400">
                <a:latin typeface="UD デジタル 教科書体 N-R" panose="02020400000000000000" pitchFamily="17" charset="-128"/>
                <a:ea typeface="UD デジタル 教科書体 N-R" panose="02020400000000000000" pitchFamily="17" charset="-128"/>
              </a:rPr>
              <a:t>💡</a:t>
            </a:r>
            <a:r>
              <a:rPr lang="ja-JP" altLang="en-US" sz="2400" b="1">
                <a:latin typeface="UD デジタル 教科書体 N-R" panose="02020400000000000000" pitchFamily="17" charset="-128"/>
                <a:ea typeface="UD デジタル 教科書体 N-R" panose="02020400000000000000" pitchFamily="17" charset="-128"/>
              </a:rPr>
              <a:t>この方法でアレが解決できるかも</a:t>
            </a:r>
            <a:r>
              <a:rPr lang="ja-JP" altLang="en-US" sz="2400">
                <a:latin typeface="UD デジタル 教科書体 N-R" panose="02020400000000000000" pitchFamily="17" charset="-128"/>
                <a:ea typeface="UD デジタル 教科書体 N-R" panose="02020400000000000000" pitchFamily="17" charset="-128"/>
              </a:rPr>
              <a:t>💡</a:t>
            </a:r>
            <a:endParaRPr lang="en-US" sz="2400">
              <a:latin typeface="UD デジタル 教科書体 N-R" panose="02020400000000000000" pitchFamily="17" charset="-128"/>
              <a:ea typeface="UD デジタル 教科書体 N-R" panose="02020400000000000000" pitchFamily="17" charset="-128"/>
            </a:endParaRPr>
          </a:p>
        </p:txBody>
      </p:sp>
      <p:grpSp>
        <p:nvGrpSpPr>
          <p:cNvPr id="54" name="グループ化 54">
            <a:extLst>
              <a:ext uri="{FF2B5EF4-FFF2-40B4-BE49-F238E27FC236}">
                <a16:creationId xmlns:a16="http://schemas.microsoft.com/office/drawing/2014/main" id="{95CCB1CF-1827-9F02-FEA2-0B87E32D195C}"/>
              </a:ext>
            </a:extLst>
          </p:cNvPr>
          <p:cNvGrpSpPr/>
          <p:nvPr/>
        </p:nvGrpSpPr>
        <p:grpSpPr>
          <a:xfrm>
            <a:off x="9699377" y="5383775"/>
            <a:ext cx="1753631" cy="1219200"/>
            <a:chOff x="4453753" y="2468685"/>
            <a:chExt cx="1753631" cy="1219200"/>
          </a:xfrm>
        </p:grpSpPr>
        <p:pic>
          <p:nvPicPr>
            <p:cNvPr id="55" name="図 2">
              <a:extLst>
                <a:ext uri="{FF2B5EF4-FFF2-40B4-BE49-F238E27FC236}">
                  <a16:creationId xmlns:a16="http://schemas.microsoft.com/office/drawing/2014/main" id="{ECD68EFA-E01C-EF47-89DB-B61300DED7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0968" y="2468685"/>
              <a:ext cx="1219200" cy="1219200"/>
            </a:xfrm>
            <a:prstGeom prst="rect">
              <a:avLst/>
            </a:prstGeom>
          </p:spPr>
        </p:pic>
        <p:sp>
          <p:nvSpPr>
            <p:cNvPr id="56" name="テキスト ボックス 8">
              <a:extLst>
                <a:ext uri="{FF2B5EF4-FFF2-40B4-BE49-F238E27FC236}">
                  <a16:creationId xmlns:a16="http://schemas.microsoft.com/office/drawing/2014/main" id="{ED79F900-86C4-23D9-06CB-4A2E81D100C2}"/>
                </a:ext>
              </a:extLst>
            </p:cNvPr>
            <p:cNvSpPr txBox="1"/>
            <p:nvPr/>
          </p:nvSpPr>
          <p:spPr>
            <a:xfrm>
              <a:off x="4453753" y="2847453"/>
              <a:ext cx="1753631" cy="461665"/>
            </a:xfrm>
            <a:prstGeom prst="rect">
              <a:avLst/>
            </a:prstGeom>
            <a:solidFill>
              <a:schemeClr val="bg1">
                <a:alpha val="50000"/>
              </a:schemeClr>
            </a:solidFill>
          </p:spPr>
          <p:txBody>
            <a:bodyPr wrap="square" rtlCol="0">
              <a:spAutoFit/>
            </a:bodyPr>
            <a:lstStyle/>
            <a:p>
              <a:pPr algn="ctr"/>
              <a:r>
                <a:rPr kumimoji="1" lang="ja-JP" altLang="en-US" sz="2400">
                  <a:latin typeface="UD デジタル 教科書体 N-B" panose="02020700000000000000" pitchFamily="17" charset="-128"/>
                  <a:ea typeface="UD デジタル 教科書体 N-B" panose="02020700000000000000" pitchFamily="17" charset="-128"/>
                </a:rPr>
                <a:t>プロバイダ</a:t>
              </a:r>
            </a:p>
          </p:txBody>
        </p:sp>
      </p:grpSp>
      <p:sp>
        <p:nvSpPr>
          <p:cNvPr id="57" name="四角形: メモ 104">
            <a:extLst>
              <a:ext uri="{FF2B5EF4-FFF2-40B4-BE49-F238E27FC236}">
                <a16:creationId xmlns:a16="http://schemas.microsoft.com/office/drawing/2014/main" id="{83EB984F-1A4F-5DC9-ACD0-F910504D57E3}"/>
              </a:ext>
            </a:extLst>
          </p:cNvPr>
          <p:cNvSpPr/>
          <p:nvPr/>
        </p:nvSpPr>
        <p:spPr>
          <a:xfrm>
            <a:off x="9257932" y="4229075"/>
            <a:ext cx="1281356" cy="478347"/>
          </a:xfrm>
          <a:prstGeom prst="foldedCorner">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latin typeface="UD デジタル 教科書体 N-R" panose="02020400000000000000" pitchFamily="17" charset="-128"/>
                <a:ea typeface="UD デジタル 教科書体 N-R" panose="02020400000000000000" pitchFamily="17" charset="-128"/>
              </a:rPr>
              <a:t>要求仕様</a:t>
            </a:r>
          </a:p>
        </p:txBody>
      </p:sp>
      <p:sp>
        <p:nvSpPr>
          <p:cNvPr id="61" name="四角形: メモ 105">
            <a:extLst>
              <a:ext uri="{FF2B5EF4-FFF2-40B4-BE49-F238E27FC236}">
                <a16:creationId xmlns:a16="http://schemas.microsoft.com/office/drawing/2014/main" id="{AE6935A5-A822-01E2-5CB0-8BC49B04C89E}"/>
              </a:ext>
            </a:extLst>
          </p:cNvPr>
          <p:cNvSpPr/>
          <p:nvPr/>
        </p:nvSpPr>
        <p:spPr>
          <a:xfrm>
            <a:off x="10576193" y="4225289"/>
            <a:ext cx="1237882" cy="482133"/>
          </a:xfrm>
          <a:prstGeom prst="foldedCorner">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latin typeface="UD デジタル 教科書体 N-R" panose="02020400000000000000" pitchFamily="17" charset="-128"/>
                <a:ea typeface="UD デジタル 教科書体 N-R" panose="02020400000000000000" pitchFamily="17" charset="-128"/>
              </a:rPr>
              <a:t>スコープ</a:t>
            </a:r>
          </a:p>
        </p:txBody>
      </p:sp>
      <p:sp>
        <p:nvSpPr>
          <p:cNvPr id="62" name="四角形: メモ 106">
            <a:extLst>
              <a:ext uri="{FF2B5EF4-FFF2-40B4-BE49-F238E27FC236}">
                <a16:creationId xmlns:a16="http://schemas.microsoft.com/office/drawing/2014/main" id="{BDBEF8D8-1EC6-FDEA-C71B-61033113414B}"/>
              </a:ext>
            </a:extLst>
          </p:cNvPr>
          <p:cNvSpPr/>
          <p:nvPr/>
        </p:nvSpPr>
        <p:spPr>
          <a:xfrm>
            <a:off x="10581676" y="4747897"/>
            <a:ext cx="1232397" cy="443189"/>
          </a:xfrm>
          <a:prstGeom prst="foldedCorner">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latin typeface="UD デジタル 教科書体 N-R" panose="02020400000000000000" pitchFamily="17" charset="-128"/>
                <a:ea typeface="UD デジタル 教科書体 N-R" panose="02020400000000000000" pitchFamily="17" charset="-128"/>
              </a:rPr>
              <a:t>制約</a:t>
            </a:r>
          </a:p>
        </p:txBody>
      </p:sp>
      <p:sp>
        <p:nvSpPr>
          <p:cNvPr id="63" name="四角形: 角を丸くする 109">
            <a:extLst>
              <a:ext uri="{FF2B5EF4-FFF2-40B4-BE49-F238E27FC236}">
                <a16:creationId xmlns:a16="http://schemas.microsoft.com/office/drawing/2014/main" id="{B4481113-2B23-2034-3956-F27A159B870F}"/>
              </a:ext>
            </a:extLst>
          </p:cNvPr>
          <p:cNvSpPr/>
          <p:nvPr/>
        </p:nvSpPr>
        <p:spPr>
          <a:xfrm>
            <a:off x="9196853" y="3481161"/>
            <a:ext cx="2717018" cy="1796255"/>
          </a:xfrm>
          <a:prstGeom prst="roundRect">
            <a:avLst/>
          </a:prstGeom>
          <a:noFill/>
          <a:ln>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114">
            <a:extLst>
              <a:ext uri="{FF2B5EF4-FFF2-40B4-BE49-F238E27FC236}">
                <a16:creationId xmlns:a16="http://schemas.microsoft.com/office/drawing/2014/main" id="{ECA7C8BD-149C-447C-0B10-BA28D935CCB8}"/>
              </a:ext>
            </a:extLst>
          </p:cNvPr>
          <p:cNvSpPr txBox="1"/>
          <p:nvPr/>
        </p:nvSpPr>
        <p:spPr>
          <a:xfrm>
            <a:off x="9390083" y="3470709"/>
            <a:ext cx="2339102" cy="830997"/>
          </a:xfrm>
          <a:prstGeom prst="rect">
            <a:avLst/>
          </a:prstGeom>
          <a:noFill/>
        </p:spPr>
        <p:txBody>
          <a:bodyPr wrap="none" rtlCol="0">
            <a:spAutoFit/>
          </a:bodyPr>
          <a:lstStyle/>
          <a:p>
            <a:r>
              <a:rPr kumimoji="1" lang="ja-JP" altLang="en-US" sz="2400" b="1">
                <a:latin typeface="UD デジタル 教科書体 N-B" panose="02020700000000000000" pitchFamily="17" charset="-128"/>
                <a:ea typeface="UD デジタル 教科書体 N-B" panose="02020700000000000000" pitchFamily="17" charset="-128"/>
              </a:rPr>
              <a:t>エンドユーザー</a:t>
            </a:r>
            <a:br>
              <a:rPr kumimoji="1" lang="en-US" altLang="ja-JP" sz="2400" b="1">
                <a:latin typeface="UD デジタル 教科書体 N-B" panose="02020700000000000000" pitchFamily="17" charset="-128"/>
                <a:ea typeface="UD デジタル 教科書体 N-B" panose="02020700000000000000" pitchFamily="17" charset="-128"/>
              </a:rPr>
            </a:br>
            <a:r>
              <a:rPr kumimoji="1" lang="ja-JP" altLang="en-US" sz="2400" b="1">
                <a:latin typeface="UD デジタル 教科書体 N-B" panose="02020700000000000000" pitchFamily="17" charset="-128"/>
                <a:ea typeface="UD デジタル 教科書体 N-B" panose="02020700000000000000" pitchFamily="17" charset="-128"/>
              </a:rPr>
              <a:t>による技術要件</a:t>
            </a:r>
          </a:p>
        </p:txBody>
      </p:sp>
      <p:cxnSp>
        <p:nvCxnSpPr>
          <p:cNvPr id="65" name="直線矢印コネクタ 119">
            <a:extLst>
              <a:ext uri="{FF2B5EF4-FFF2-40B4-BE49-F238E27FC236}">
                <a16:creationId xmlns:a16="http://schemas.microsoft.com/office/drawing/2014/main" id="{99767540-ECA9-A2E6-034D-BE5E99E05DB3}"/>
              </a:ext>
            </a:extLst>
          </p:cNvPr>
          <p:cNvCxnSpPr>
            <a:cxnSpLocks/>
            <a:endCxn id="63" idx="2"/>
          </p:cNvCxnSpPr>
          <p:nvPr/>
        </p:nvCxnSpPr>
        <p:spPr>
          <a:xfrm flipV="1">
            <a:off x="10555362" y="5277416"/>
            <a:ext cx="0" cy="485127"/>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6" name="四角形: メモ 123">
            <a:extLst>
              <a:ext uri="{FF2B5EF4-FFF2-40B4-BE49-F238E27FC236}">
                <a16:creationId xmlns:a16="http://schemas.microsoft.com/office/drawing/2014/main" id="{79CEF897-4A48-C749-A4F8-1174F5DEB371}"/>
              </a:ext>
            </a:extLst>
          </p:cNvPr>
          <p:cNvSpPr/>
          <p:nvPr/>
        </p:nvSpPr>
        <p:spPr>
          <a:xfrm>
            <a:off x="9196853" y="5341832"/>
            <a:ext cx="1124125" cy="441162"/>
          </a:xfrm>
          <a:prstGeom prst="foldedCorner">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latin typeface="UD デジタル 教科書体 N-R" panose="02020400000000000000" pitchFamily="17" charset="-128"/>
                <a:ea typeface="UD デジタル 教科書体 N-R" panose="02020400000000000000" pitchFamily="17" charset="-128"/>
              </a:rPr>
              <a:t>技術提案</a:t>
            </a:r>
          </a:p>
        </p:txBody>
      </p:sp>
      <p:pic>
        <p:nvPicPr>
          <p:cNvPr id="67" name="図 7" descr="人, 男, 屋内, 立つ が含まれている画像&#10;&#10;自動的に生成された説明">
            <a:extLst>
              <a:ext uri="{FF2B5EF4-FFF2-40B4-BE49-F238E27FC236}">
                <a16:creationId xmlns:a16="http://schemas.microsoft.com/office/drawing/2014/main" id="{1A756DB8-321C-A333-E96E-F2E9DC130483}"/>
              </a:ext>
            </a:extLst>
          </p:cNvPr>
          <p:cNvPicPr>
            <a:picLocks noChangeAspect="1"/>
          </p:cNvPicPr>
          <p:nvPr/>
        </p:nvPicPr>
        <p:blipFill>
          <a:blip r:embed="rId4">
            <a:extLst>
              <a:ext uri="{28A0092B-C50C-407E-A947-70E740481C1C}">
                <a14:useLocalDpi xmlns:a14="http://schemas.microsoft.com/office/drawing/2010/main" val="0"/>
              </a:ext>
            </a:extLst>
          </a:blip>
          <a:srcRect t="21140" b="14748"/>
          <a:stretch/>
        </p:blipFill>
        <p:spPr>
          <a:xfrm>
            <a:off x="8624939" y="1337484"/>
            <a:ext cx="3379271" cy="1631243"/>
          </a:xfrm>
          <a:prstGeom prst="rect">
            <a:avLst/>
          </a:prstGeom>
        </p:spPr>
        <p:style>
          <a:lnRef idx="2">
            <a:schemeClr val="dk1"/>
          </a:lnRef>
          <a:fillRef idx="1">
            <a:schemeClr val="lt1"/>
          </a:fillRef>
          <a:effectRef idx="0">
            <a:schemeClr val="dk1"/>
          </a:effectRef>
          <a:fontRef idx="minor">
            <a:schemeClr val="dk1"/>
          </a:fontRef>
        </p:style>
      </p:pic>
      <p:sp>
        <p:nvSpPr>
          <p:cNvPr id="68" name="Arrow: Right 67">
            <a:extLst>
              <a:ext uri="{FF2B5EF4-FFF2-40B4-BE49-F238E27FC236}">
                <a16:creationId xmlns:a16="http://schemas.microsoft.com/office/drawing/2014/main" id="{BBBF8219-9EC9-083E-E4C9-C79E98834592}"/>
              </a:ext>
            </a:extLst>
          </p:cNvPr>
          <p:cNvSpPr/>
          <p:nvPr/>
        </p:nvSpPr>
        <p:spPr>
          <a:xfrm>
            <a:off x="7796994" y="1428958"/>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60415F1B-CE0D-2618-AABE-E6EA22709DC1}"/>
              </a:ext>
            </a:extLst>
          </p:cNvPr>
          <p:cNvSpPr txBox="1"/>
          <p:nvPr/>
        </p:nvSpPr>
        <p:spPr>
          <a:xfrm>
            <a:off x="8616272" y="2976193"/>
            <a:ext cx="3387938"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2400" b="1">
                <a:latin typeface="UD デジタル 教科書体 N-B" panose="02020700000000000000" pitchFamily="17" charset="-128"/>
                <a:ea typeface="UD デジタル 教科書体 N-B" panose="02020700000000000000" pitchFamily="17" charset="-128"/>
              </a:rPr>
              <a:t>アイデアソン ﾜｰｸｼｮｯﾌﾟ</a:t>
            </a:r>
            <a:endParaRPr lang="en-US" sz="2400" b="1">
              <a:latin typeface="UD デジタル 教科書体 N-B" panose="02020700000000000000" pitchFamily="17" charset="-128"/>
              <a:ea typeface="UD デジタル 教科書体 N-B" panose="02020700000000000000" pitchFamily="17" charset="-128"/>
            </a:endParaRPr>
          </a:p>
        </p:txBody>
      </p:sp>
      <p:sp>
        <p:nvSpPr>
          <p:cNvPr id="71" name="TextBox 70">
            <a:extLst>
              <a:ext uri="{FF2B5EF4-FFF2-40B4-BE49-F238E27FC236}">
                <a16:creationId xmlns:a16="http://schemas.microsoft.com/office/drawing/2014/main" id="{3086316C-4834-4074-7D38-39AE6270CE98}"/>
              </a:ext>
            </a:extLst>
          </p:cNvPr>
          <p:cNvSpPr txBox="1"/>
          <p:nvPr/>
        </p:nvSpPr>
        <p:spPr>
          <a:xfrm>
            <a:off x="6198990" y="4048555"/>
            <a:ext cx="1916300"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2400" b="1">
                <a:latin typeface="UD デジタル 教科書体 N-B" panose="02020700000000000000" pitchFamily="17" charset="-128"/>
                <a:ea typeface="UD デジタル 教科書体 N-B" panose="02020700000000000000" pitchFamily="17" charset="-128"/>
              </a:rPr>
              <a:t>テーラーメード講座</a:t>
            </a:r>
            <a:endParaRPr lang="en-US" altLang="ja-JP" sz="2400" b="1">
              <a:latin typeface="UD デジタル 教科書体 N-B" panose="02020700000000000000" pitchFamily="17" charset="-128"/>
              <a:ea typeface="UD デジタル 教科書体 N-B" panose="02020700000000000000" pitchFamily="17" charset="-128"/>
            </a:endParaRPr>
          </a:p>
        </p:txBody>
      </p:sp>
      <p:grpSp>
        <p:nvGrpSpPr>
          <p:cNvPr id="7" name="グループ化 27">
            <a:extLst>
              <a:ext uri="{FF2B5EF4-FFF2-40B4-BE49-F238E27FC236}">
                <a16:creationId xmlns:a16="http://schemas.microsoft.com/office/drawing/2014/main" id="{95E6259D-1AB6-1DC4-A01A-DA9BF02E6A27}"/>
              </a:ext>
            </a:extLst>
          </p:cNvPr>
          <p:cNvGrpSpPr/>
          <p:nvPr/>
        </p:nvGrpSpPr>
        <p:grpSpPr>
          <a:xfrm>
            <a:off x="3471476" y="3006089"/>
            <a:ext cx="1231107" cy="1219200"/>
            <a:chOff x="8884694" y="3039621"/>
            <a:chExt cx="1231107" cy="1219200"/>
          </a:xfrm>
        </p:grpSpPr>
        <p:pic>
          <p:nvPicPr>
            <p:cNvPr id="8" name="図 28">
              <a:extLst>
                <a:ext uri="{FF2B5EF4-FFF2-40B4-BE49-F238E27FC236}">
                  <a16:creationId xmlns:a16="http://schemas.microsoft.com/office/drawing/2014/main" id="{FDF524F7-C8FC-79D9-DF9B-2E2F3BD88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648" y="3039621"/>
              <a:ext cx="1219200" cy="1219200"/>
            </a:xfrm>
            <a:prstGeom prst="rect">
              <a:avLst/>
            </a:prstGeom>
          </p:spPr>
        </p:pic>
        <p:sp>
          <p:nvSpPr>
            <p:cNvPr id="12" name="テキスト ボックス 29">
              <a:extLst>
                <a:ext uri="{FF2B5EF4-FFF2-40B4-BE49-F238E27FC236}">
                  <a16:creationId xmlns:a16="http://schemas.microsoft.com/office/drawing/2014/main" id="{6FF4C9F1-2B1A-5523-D81D-DF3E9B8AB0AA}"/>
                </a:ext>
              </a:extLst>
            </p:cNvPr>
            <p:cNvSpPr txBox="1"/>
            <p:nvPr/>
          </p:nvSpPr>
          <p:spPr>
            <a:xfrm>
              <a:off x="8884694" y="3326055"/>
              <a:ext cx="1231107" cy="830997"/>
            </a:xfrm>
            <a:prstGeom prst="rect">
              <a:avLst/>
            </a:prstGeom>
            <a:solidFill>
              <a:schemeClr val="bg1">
                <a:alpha val="50000"/>
              </a:schemeClr>
            </a:solidFill>
          </p:spPr>
          <p:txBody>
            <a:bodyPr wrap="none" lIns="0" rIns="0" rtlCol="0">
              <a:spAutoFit/>
            </a:bodyPr>
            <a:lstStyle/>
            <a:p>
              <a:pPr algn="ctr"/>
              <a:r>
                <a:rPr kumimoji="1" lang="ja-JP" altLang="en-US" sz="2400" b="1">
                  <a:latin typeface="UD デジタル 教科書体 N-B" panose="02020700000000000000" pitchFamily="17" charset="-128"/>
                  <a:ea typeface="UD デジタル 教科書体 N-B" panose="02020700000000000000" pitchFamily="17" charset="-128"/>
                </a:rPr>
                <a:t>エンド</a:t>
              </a:r>
              <a:endParaRPr kumimoji="1" lang="en-US" altLang="ja-JP" sz="2400" b="1">
                <a:latin typeface="UD デジタル 教科書体 N-B" panose="02020700000000000000" pitchFamily="17" charset="-128"/>
                <a:ea typeface="UD デジタル 教科書体 N-B" panose="02020700000000000000" pitchFamily="17" charset="-128"/>
              </a:endParaRPr>
            </a:p>
            <a:p>
              <a:pPr algn="ctr"/>
              <a:r>
                <a:rPr kumimoji="1" lang="ja-JP" altLang="en-US" sz="2400" b="1">
                  <a:latin typeface="UD デジタル 教科書体 N-B" panose="02020700000000000000" pitchFamily="17" charset="-128"/>
                  <a:ea typeface="UD デジタル 教科書体 N-B" panose="02020700000000000000" pitchFamily="17" charset="-128"/>
                </a:rPr>
                <a:t>ユーザー</a:t>
              </a:r>
            </a:p>
          </p:txBody>
        </p:sp>
      </p:grpSp>
      <p:sp>
        <p:nvSpPr>
          <p:cNvPr id="13" name="Thought Bubble: Cloud 12">
            <a:extLst>
              <a:ext uri="{FF2B5EF4-FFF2-40B4-BE49-F238E27FC236}">
                <a16:creationId xmlns:a16="http://schemas.microsoft.com/office/drawing/2014/main" id="{F0E245B8-A243-AF33-0C80-B05005BFADD5}"/>
              </a:ext>
            </a:extLst>
          </p:cNvPr>
          <p:cNvSpPr/>
          <p:nvPr/>
        </p:nvSpPr>
        <p:spPr>
          <a:xfrm>
            <a:off x="574686" y="1384295"/>
            <a:ext cx="2837381" cy="1158240"/>
          </a:xfrm>
          <a:prstGeom prst="cloudCallout">
            <a:avLst>
              <a:gd name="adj1" fmla="val 62159"/>
              <a:gd name="adj2" fmla="val 76974"/>
            </a:avLst>
          </a:prstGeom>
        </p:spPr>
        <p:style>
          <a:lnRef idx="2">
            <a:schemeClr val="dk1"/>
          </a:lnRef>
          <a:fillRef idx="1">
            <a:schemeClr val="lt1"/>
          </a:fillRef>
          <a:effectRef idx="0">
            <a:schemeClr val="dk1"/>
          </a:effectRef>
          <a:fontRef idx="minor">
            <a:schemeClr val="dk1"/>
          </a:fontRef>
        </p:style>
        <p:txBody>
          <a:bodyPr lIns="0" rIns="0" rtlCol="0" anchor="ctr"/>
          <a:lstStyle/>
          <a:p>
            <a:pPr algn="ctr"/>
            <a:r>
              <a:rPr lang="ja-JP" altLang="en-US" sz="2400">
                <a:latin typeface="UD デジタル 教科書体 N-R" panose="02020400000000000000" pitchFamily="17" charset="-128"/>
                <a:ea typeface="UD デジタル 教科書体 N-R" panose="02020400000000000000" pitchFamily="17" charset="-128"/>
              </a:rPr>
              <a:t>なんかスゴイ</a:t>
            </a:r>
            <a:br>
              <a:rPr lang="en-US" altLang="ja-JP" sz="2400">
                <a:latin typeface="UD デジタル 教科書体 N-R" panose="02020400000000000000" pitchFamily="17" charset="-128"/>
                <a:ea typeface="UD デジタル 教科書体 N-R" panose="02020400000000000000" pitchFamily="17" charset="-128"/>
              </a:rPr>
            </a:br>
            <a:r>
              <a:rPr lang="ja-JP" altLang="en-US" sz="2400">
                <a:latin typeface="UD デジタル 教科書体 N-R" panose="02020400000000000000" pitchFamily="17" charset="-128"/>
                <a:ea typeface="UD デジタル 教科書体 N-R" panose="02020400000000000000" pitchFamily="17" charset="-128"/>
              </a:rPr>
              <a:t>便利らしい</a:t>
            </a:r>
            <a:endParaRPr lang="en-US" sz="2400">
              <a:latin typeface="UD デジタル 教科書体 N-R" panose="02020400000000000000" pitchFamily="17" charset="-128"/>
              <a:ea typeface="UD デジタル 教科書体 N-R" panose="02020400000000000000" pitchFamily="17" charset="-128"/>
            </a:endParaRPr>
          </a:p>
        </p:txBody>
      </p:sp>
      <p:sp>
        <p:nvSpPr>
          <p:cNvPr id="22" name="Thought Bubble: Cloud 21">
            <a:extLst>
              <a:ext uri="{FF2B5EF4-FFF2-40B4-BE49-F238E27FC236}">
                <a16:creationId xmlns:a16="http://schemas.microsoft.com/office/drawing/2014/main" id="{C4C134EC-93F9-31C6-72E8-ECE5573A8439}"/>
              </a:ext>
            </a:extLst>
          </p:cNvPr>
          <p:cNvSpPr/>
          <p:nvPr/>
        </p:nvSpPr>
        <p:spPr>
          <a:xfrm>
            <a:off x="127346" y="2636455"/>
            <a:ext cx="3308127" cy="1731598"/>
          </a:xfrm>
          <a:prstGeom prst="cloudCallout">
            <a:avLst>
              <a:gd name="adj1" fmla="val 59344"/>
              <a:gd name="adj2" fmla="val -13816"/>
            </a:avLst>
          </a:prstGeom>
        </p:spPr>
        <p:style>
          <a:lnRef idx="2">
            <a:schemeClr val="dk1"/>
          </a:lnRef>
          <a:fillRef idx="1">
            <a:schemeClr val="lt1"/>
          </a:fillRef>
          <a:effectRef idx="0">
            <a:schemeClr val="dk1"/>
          </a:effectRef>
          <a:fontRef idx="minor">
            <a:schemeClr val="dk1"/>
          </a:fontRef>
        </p:style>
        <p:txBody>
          <a:bodyPr lIns="0" rIns="0" rtlCol="0" anchor="ctr"/>
          <a:lstStyle/>
          <a:p>
            <a:pPr algn="ctr"/>
            <a:r>
              <a:rPr lang="ja-JP" altLang="en-US" sz="2400" dirty="0">
                <a:latin typeface="UD デジタル 教科書体 N-R" panose="02020400000000000000" pitchFamily="17" charset="-128"/>
                <a:ea typeface="UD デジタル 教科書体 N-R" panose="02020400000000000000" pitchFamily="17" charset="-128"/>
              </a:rPr>
              <a:t>ビッグデータ</a:t>
            </a:r>
            <a:r>
              <a:rPr lang="en-US" altLang="ja-JP" sz="2400" dirty="0">
                <a:latin typeface="UD デジタル 教科書体 N-R" panose="02020400000000000000" pitchFamily="17" charset="-128"/>
                <a:ea typeface="UD デジタル 教科書体 N-R" panose="02020400000000000000" pitchFamily="17" charset="-128"/>
              </a:rPr>
              <a:t>…</a:t>
            </a:r>
            <a:endParaRPr lang="en-US" altLang="ja-JP" sz="2400" dirty="0">
              <a:latin typeface="UD デジタル 教科書体 NP-R" panose="02020400000000000000" pitchFamily="18" charset="-128"/>
              <a:ea typeface="UD デジタル 教科書体 NP-R" panose="02020400000000000000" pitchFamily="18" charset="-128"/>
            </a:endParaRPr>
          </a:p>
          <a:p>
            <a:pPr algn="ctr"/>
            <a:r>
              <a:rPr lang="ja-JP" altLang="en-US" sz="2400" dirty="0">
                <a:latin typeface="UD デジタル 教科書体 NP-R" panose="02020400000000000000" pitchFamily="18" charset="-128"/>
                <a:ea typeface="UD デジタル 教科書体 NP-R" panose="02020400000000000000" pitchFamily="18" charset="-128"/>
              </a:rPr>
              <a:t>遠隔監視</a:t>
            </a:r>
            <a:r>
              <a:rPr lang="en-US" altLang="ja-JP" sz="2400" dirty="0">
                <a:latin typeface="UD デジタル 教科書体 NP-R" panose="02020400000000000000" pitchFamily="18" charset="-128"/>
                <a:ea typeface="UD デジタル 教科書体 NP-R" panose="02020400000000000000" pitchFamily="18" charset="-128"/>
              </a:rPr>
              <a:t>…</a:t>
            </a:r>
          </a:p>
        </p:txBody>
      </p:sp>
      <p:sp>
        <p:nvSpPr>
          <p:cNvPr id="26" name="Thought Bubble: Cloud 25">
            <a:extLst>
              <a:ext uri="{FF2B5EF4-FFF2-40B4-BE49-F238E27FC236}">
                <a16:creationId xmlns:a16="http://schemas.microsoft.com/office/drawing/2014/main" id="{676C0DD2-1940-A4CD-6A29-6F97C171F19F}"/>
              </a:ext>
            </a:extLst>
          </p:cNvPr>
          <p:cNvSpPr/>
          <p:nvPr/>
        </p:nvSpPr>
        <p:spPr>
          <a:xfrm>
            <a:off x="636568" y="4651646"/>
            <a:ext cx="2889799" cy="1158240"/>
          </a:xfrm>
          <a:prstGeom prst="cloudCallout">
            <a:avLst>
              <a:gd name="adj1" fmla="val 55112"/>
              <a:gd name="adj2" fmla="val -99710"/>
            </a:avLst>
          </a:prstGeom>
        </p:spPr>
        <p:style>
          <a:lnRef idx="2">
            <a:schemeClr val="dk1"/>
          </a:lnRef>
          <a:fillRef idx="1">
            <a:schemeClr val="lt1"/>
          </a:fillRef>
          <a:effectRef idx="0">
            <a:schemeClr val="dk1"/>
          </a:effectRef>
          <a:fontRef idx="minor">
            <a:schemeClr val="dk1"/>
          </a:fontRef>
        </p:style>
        <p:txBody>
          <a:bodyPr lIns="0" rIns="0" rtlCol="0" anchor="ctr"/>
          <a:lstStyle/>
          <a:p>
            <a:pPr algn="ctr"/>
            <a:r>
              <a:rPr lang="en-US" altLang="ja-JP" sz="2400" dirty="0">
                <a:latin typeface="UD デジタル 教科書体 NP-R" panose="02020400000000000000" pitchFamily="18" charset="-128"/>
                <a:ea typeface="UD デジタル 教科書体 NP-R" panose="02020400000000000000" pitchFamily="18" charset="-128"/>
              </a:rPr>
              <a:t>AI</a:t>
            </a:r>
            <a:r>
              <a:rPr lang="ja-JP" altLang="en-US" sz="2400" dirty="0">
                <a:latin typeface="UD デジタル 教科書体 NP-R" panose="02020400000000000000" pitchFamily="18" charset="-128"/>
                <a:ea typeface="UD デジタル 教科書体 NP-R" panose="02020400000000000000" pitchFamily="18" charset="-128"/>
              </a:rPr>
              <a:t>で自動化</a:t>
            </a:r>
            <a:r>
              <a:rPr lang="en-US" altLang="ja-JP" sz="2400" dirty="0">
                <a:latin typeface="UD デジタル 教科書体 NP-R" panose="02020400000000000000" pitchFamily="18" charset="-128"/>
                <a:ea typeface="UD デジタル 教科書体 NP-R" panose="02020400000000000000" pitchFamily="18" charset="-128"/>
              </a:rPr>
              <a:t>…</a:t>
            </a:r>
          </a:p>
          <a:p>
            <a:pPr algn="ctr"/>
            <a:r>
              <a:rPr lang="en-US" altLang="ja-JP" sz="2400" dirty="0">
                <a:latin typeface="UD デジタル 教科書体 NP-R" panose="02020400000000000000" pitchFamily="18" charset="-128"/>
                <a:ea typeface="UD デジタル 教科書体 NP-R" panose="02020400000000000000" pitchFamily="18" charset="-128"/>
              </a:rPr>
              <a:t>DX…</a:t>
            </a:r>
          </a:p>
        </p:txBody>
      </p:sp>
      <p:sp>
        <p:nvSpPr>
          <p:cNvPr id="36" name="Flowchart: Direct Access Storage 35">
            <a:extLst>
              <a:ext uri="{FF2B5EF4-FFF2-40B4-BE49-F238E27FC236}">
                <a16:creationId xmlns:a16="http://schemas.microsoft.com/office/drawing/2014/main" id="{391C33B3-D199-5C35-DBC6-4D94DE0E3826}"/>
              </a:ext>
            </a:extLst>
          </p:cNvPr>
          <p:cNvSpPr/>
          <p:nvPr/>
        </p:nvSpPr>
        <p:spPr>
          <a:xfrm>
            <a:off x="4711703" y="2521487"/>
            <a:ext cx="1270414" cy="1560374"/>
          </a:xfrm>
          <a:prstGeom prst="flowChartMagneticDrum">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7" name="TextBox 36">
            <a:extLst>
              <a:ext uri="{FF2B5EF4-FFF2-40B4-BE49-F238E27FC236}">
                <a16:creationId xmlns:a16="http://schemas.microsoft.com/office/drawing/2014/main" id="{D9E5810E-B426-EF5D-F509-DE7E35E6AB00}"/>
              </a:ext>
            </a:extLst>
          </p:cNvPr>
          <p:cNvSpPr txBox="1"/>
          <p:nvPr/>
        </p:nvSpPr>
        <p:spPr>
          <a:xfrm>
            <a:off x="4752968" y="2919633"/>
            <a:ext cx="1250944" cy="738664"/>
          </a:xfrm>
          <a:prstGeom prst="rect">
            <a:avLst/>
          </a:prstGeom>
          <a:solidFill>
            <a:schemeClr val="bg1">
              <a:alpha val="70000"/>
            </a:schemeClr>
          </a:solidFill>
        </p:spPr>
        <p:txBody>
          <a:bodyPr wrap="square" lIns="0" tIns="0" rIns="0" bIns="0" rtlCol="0">
            <a:spAutoFit/>
          </a:bodyPr>
          <a:lstStyle/>
          <a:p>
            <a:r>
              <a:rPr lang="ja-JP" altLang="en-US" sz="2400">
                <a:latin typeface="UD デジタル 教科書体 N-R" panose="02020400000000000000" pitchFamily="17" charset="-128"/>
                <a:ea typeface="UD デジタル 教科書体 N-R" panose="02020400000000000000" pitchFamily="17" charset="-128"/>
              </a:rPr>
              <a:t>顧客の</a:t>
            </a:r>
            <a:endParaRPr lang="en-US" altLang="ja-JP" sz="2400">
              <a:latin typeface="UD デジタル 教科書体 N-R" panose="02020400000000000000" pitchFamily="17" charset="-128"/>
              <a:ea typeface="UD デジタル 教科書体 N-R" panose="02020400000000000000" pitchFamily="17" charset="-128"/>
            </a:endParaRPr>
          </a:p>
          <a:p>
            <a:r>
              <a:rPr lang="ja-JP" altLang="en-US" sz="2400">
                <a:latin typeface="UD デジタル 教科書体 N-R" panose="02020400000000000000" pitchFamily="17" charset="-128"/>
                <a:ea typeface="UD デジタル 教科書体 N-R" panose="02020400000000000000" pitchFamily="17" charset="-128"/>
              </a:rPr>
              <a:t>課題領域</a:t>
            </a:r>
            <a:endParaRPr lang="en-US" sz="2400">
              <a:latin typeface="UD デジタル 教科書体 N-R" panose="02020400000000000000" pitchFamily="17" charset="-128"/>
              <a:ea typeface="UD デジタル 教科書体 N-R" panose="02020400000000000000" pitchFamily="17" charset="-128"/>
            </a:endParaRPr>
          </a:p>
        </p:txBody>
      </p:sp>
      <p:sp>
        <p:nvSpPr>
          <p:cNvPr id="23" name="Oval 22">
            <a:extLst>
              <a:ext uri="{FF2B5EF4-FFF2-40B4-BE49-F238E27FC236}">
                <a16:creationId xmlns:a16="http://schemas.microsoft.com/office/drawing/2014/main" id="{1D2AABEA-6EC5-3782-0960-B95491CFEED0}"/>
              </a:ext>
            </a:extLst>
          </p:cNvPr>
          <p:cNvSpPr/>
          <p:nvPr/>
        </p:nvSpPr>
        <p:spPr>
          <a:xfrm>
            <a:off x="5586597" y="5191086"/>
            <a:ext cx="331470" cy="1295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C893ED6-8918-691C-A8BD-D0BFDB0961C0}"/>
              </a:ext>
            </a:extLst>
          </p:cNvPr>
          <p:cNvSpPr/>
          <p:nvPr/>
        </p:nvSpPr>
        <p:spPr>
          <a:xfrm>
            <a:off x="5307467" y="5006931"/>
            <a:ext cx="331470" cy="1295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E40447D-B7E8-D2BC-1783-EBBC53B5262F}"/>
              </a:ext>
            </a:extLst>
          </p:cNvPr>
          <p:cNvSpPr/>
          <p:nvPr/>
        </p:nvSpPr>
        <p:spPr>
          <a:xfrm>
            <a:off x="4830105" y="5099009"/>
            <a:ext cx="331470" cy="1295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Left 45">
            <a:extLst>
              <a:ext uri="{FF2B5EF4-FFF2-40B4-BE49-F238E27FC236}">
                <a16:creationId xmlns:a16="http://schemas.microsoft.com/office/drawing/2014/main" id="{471E80B5-9E28-CA36-CA82-FEA8F9DBCCED}"/>
              </a:ext>
            </a:extLst>
          </p:cNvPr>
          <p:cNvSpPr/>
          <p:nvPr/>
        </p:nvSpPr>
        <p:spPr>
          <a:xfrm>
            <a:off x="5880737" y="2953226"/>
            <a:ext cx="474821"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38D2E56E-409D-A634-C0BC-54CDBEFEB533}"/>
              </a:ext>
            </a:extLst>
          </p:cNvPr>
          <p:cNvGrpSpPr/>
          <p:nvPr/>
        </p:nvGrpSpPr>
        <p:grpSpPr>
          <a:xfrm>
            <a:off x="8046767" y="3607321"/>
            <a:ext cx="1219200" cy="1268819"/>
            <a:chOff x="8103917" y="3607321"/>
            <a:chExt cx="1219200" cy="1268819"/>
          </a:xfrm>
        </p:grpSpPr>
        <p:pic>
          <p:nvPicPr>
            <p:cNvPr id="10" name="図 28">
              <a:extLst>
                <a:ext uri="{FF2B5EF4-FFF2-40B4-BE49-F238E27FC236}">
                  <a16:creationId xmlns:a16="http://schemas.microsoft.com/office/drawing/2014/main" id="{5CE1F383-1E62-4EF5-9B32-800027BD4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3917" y="3656940"/>
              <a:ext cx="1219200" cy="1219200"/>
            </a:xfrm>
            <a:prstGeom prst="rect">
              <a:avLst/>
            </a:prstGeom>
          </p:spPr>
        </p:pic>
        <p:pic>
          <p:nvPicPr>
            <p:cNvPr id="75" name="Picture 74" descr="A blue and black logo&#10;&#10;Description automatically generated">
              <a:extLst>
                <a:ext uri="{FF2B5EF4-FFF2-40B4-BE49-F238E27FC236}">
                  <a16:creationId xmlns:a16="http://schemas.microsoft.com/office/drawing/2014/main" id="{11E63878-2CC0-D4F9-726E-6C9C441505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3865" y="3607321"/>
              <a:ext cx="1111269" cy="1111269"/>
            </a:xfrm>
            <a:prstGeom prst="rect">
              <a:avLst/>
            </a:prstGeom>
          </p:spPr>
        </p:pic>
      </p:grpSp>
      <p:sp>
        <p:nvSpPr>
          <p:cNvPr id="77" name="四角形: メモ 106">
            <a:extLst>
              <a:ext uri="{FF2B5EF4-FFF2-40B4-BE49-F238E27FC236}">
                <a16:creationId xmlns:a16="http://schemas.microsoft.com/office/drawing/2014/main" id="{381AD6BD-4F3F-C722-239A-D8D669CE4812}"/>
              </a:ext>
            </a:extLst>
          </p:cNvPr>
          <p:cNvSpPr/>
          <p:nvPr/>
        </p:nvSpPr>
        <p:spPr>
          <a:xfrm>
            <a:off x="9265376" y="4753573"/>
            <a:ext cx="1272532" cy="443189"/>
          </a:xfrm>
          <a:prstGeom prst="foldedCorner">
            <a:avLst/>
          </a:prstGeom>
        </p:spPr>
        <p:style>
          <a:lnRef idx="2">
            <a:schemeClr val="dk1"/>
          </a:lnRef>
          <a:fillRef idx="1">
            <a:schemeClr val="lt1"/>
          </a:fillRef>
          <a:effectRef idx="0">
            <a:schemeClr val="dk1"/>
          </a:effectRef>
          <a:fontRef idx="minor">
            <a:schemeClr val="dk1"/>
          </a:fontRef>
        </p:style>
        <p:txBody>
          <a:bodyPr lIns="0" rIns="0" rtlCol="0" anchor="ctr"/>
          <a:lstStyle/>
          <a:p>
            <a:pPr algn="ctr"/>
            <a:r>
              <a:rPr kumimoji="1" lang="ja-JP" altLang="en-US" sz="2000">
                <a:latin typeface="UD デジタル 教科書体 N-R" panose="02020400000000000000" pitchFamily="17" charset="-128"/>
                <a:ea typeface="UD デジタル 教科書体 N-R" panose="02020400000000000000" pitchFamily="17" charset="-128"/>
              </a:rPr>
              <a:t>アウトカム</a:t>
            </a:r>
          </a:p>
        </p:txBody>
      </p:sp>
    </p:spTree>
    <p:extLst>
      <p:ext uri="{BB962C8B-B14F-4D97-AF65-F5344CB8AC3E}">
        <p14:creationId xmlns:p14="http://schemas.microsoft.com/office/powerpoint/2010/main" val="113687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500"/>
                                        <p:tgtEl>
                                          <p:spTgt spid="30"/>
                                        </p:tgtEl>
                                      </p:cBhvr>
                                    </p:animEffect>
                                  </p:childTnLst>
                                </p:cTn>
                              </p:par>
                              <p:par>
                                <p:cTn id="15" presetID="22" presetClass="entr" presetSubtype="4"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down)">
                                      <p:cBhvr>
                                        <p:cTn id="17" dur="500"/>
                                        <p:tgtEl>
                                          <p:spTgt spid="33"/>
                                        </p:tgtEl>
                                      </p:cBhvr>
                                    </p:animEffec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par>
                                <p:cTn id="29" presetID="22" presetClass="entr" presetSubtype="4"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500"/>
                                        <p:tgtEl>
                                          <p:spTgt spid="32"/>
                                        </p:tgtEl>
                                      </p:cBhvr>
                                    </p:animEffect>
                                  </p:childTnLst>
                                </p:cTn>
                              </p:par>
                              <p:par>
                                <p:cTn id="32" presetID="22" presetClass="entr" presetSubtype="4"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down)">
                                      <p:cBhvr>
                                        <p:cTn id="34" dur="500"/>
                                        <p:tgtEl>
                                          <p:spTgt spid="35"/>
                                        </p:tgtEl>
                                      </p:cBhvr>
                                    </p:animEffect>
                                  </p:childTnLst>
                                </p:cTn>
                              </p:par>
                            </p:childTnLst>
                          </p:cTn>
                        </p:par>
                        <p:par>
                          <p:cTn id="35" fill="hold">
                            <p:stCondLst>
                              <p:cond delay="1500"/>
                            </p:stCondLst>
                            <p:childTnLst>
                              <p:par>
                                <p:cTn id="36" presetID="1" presetClass="entr" presetSubtype="0" fill="hold" nodeType="afterEffect">
                                  <p:stCondLst>
                                    <p:cond delay="0"/>
                                  </p:stCondLst>
                                  <p:childTnLst>
                                    <p:set>
                                      <p:cBhvr>
                                        <p:cTn id="37" dur="1" fill="hold">
                                          <p:stCondLst>
                                            <p:cond delay="0"/>
                                          </p:stCondLst>
                                        </p:cTn>
                                        <p:tgtEl>
                                          <p:spTgt spid="70"/>
                                        </p:tgtEl>
                                        <p:attrNameLst>
                                          <p:attrName>style.visibility</p:attrName>
                                        </p:attrNameLst>
                                      </p:cBhvr>
                                      <p:to>
                                        <p:strVal val="visible"/>
                                      </p:to>
                                    </p:set>
                                  </p:childTnLst>
                                </p:cTn>
                              </p:par>
                            </p:childTnLst>
                          </p:cTn>
                        </p:par>
                        <p:par>
                          <p:cTn id="38" fill="hold">
                            <p:stCondLst>
                              <p:cond delay="1500"/>
                            </p:stCondLst>
                            <p:childTnLst>
                              <p:par>
                                <p:cTn id="39" presetID="1" presetClass="entr" presetSubtype="0" fill="hold" grpId="0" nodeType="afterEffect">
                                  <p:stCondLst>
                                    <p:cond delay="0"/>
                                  </p:stCondLst>
                                  <p:childTnLst>
                                    <p:set>
                                      <p:cBhvr>
                                        <p:cTn id="40" dur="1" fill="hold">
                                          <p:stCondLst>
                                            <p:cond delay="0"/>
                                          </p:stCondLst>
                                        </p:cTn>
                                        <p:tgtEl>
                                          <p:spTgt spid="71"/>
                                        </p:tgtEl>
                                        <p:attrNameLst>
                                          <p:attrName>style.visibility</p:attrName>
                                        </p:attrNameLst>
                                      </p:cBhvr>
                                      <p:to>
                                        <p:strVal val="visible"/>
                                      </p:to>
                                    </p:set>
                                  </p:childTnLst>
                                </p:cTn>
                              </p:par>
                            </p:childTnLst>
                          </p:cTn>
                        </p:par>
                        <p:par>
                          <p:cTn id="41" fill="hold">
                            <p:stCondLst>
                              <p:cond delay="1500"/>
                            </p:stCondLst>
                            <p:childTnLst>
                              <p:par>
                                <p:cTn id="42" presetID="22" presetClass="entr" presetSubtype="2" fill="hold" grpId="0" nodeType="after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wipe(right)">
                                      <p:cBhvr>
                                        <p:cTn id="44" dur="500"/>
                                        <p:tgtEl>
                                          <p:spTgt spid="4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68"/>
                                        </p:tgtEl>
                                        <p:attrNameLst>
                                          <p:attrName>style.visibility</p:attrName>
                                        </p:attrNameLst>
                                      </p:cBhvr>
                                      <p:to>
                                        <p:strVal val="visible"/>
                                      </p:to>
                                    </p:set>
                                    <p:animEffect transition="in" filter="wipe(left)">
                                      <p:cBhvr>
                                        <p:cTn id="54" dur="500"/>
                                        <p:tgtEl>
                                          <p:spTgt spid="68"/>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67"/>
                                        </p:tgtEl>
                                        <p:attrNameLst>
                                          <p:attrName>style.visibility</p:attrName>
                                        </p:attrNameLst>
                                      </p:cBhvr>
                                      <p:to>
                                        <p:strVal val="visible"/>
                                      </p:to>
                                    </p:set>
                                    <p:animEffect transition="in" filter="fade">
                                      <p:cBhvr>
                                        <p:cTn id="58" dur="500"/>
                                        <p:tgtEl>
                                          <p:spTgt spid="6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9"/>
                                        </p:tgtEl>
                                        <p:attrNameLst>
                                          <p:attrName>style.visibility</p:attrName>
                                        </p:attrNameLst>
                                      </p:cBhvr>
                                      <p:to>
                                        <p:strVal val="visible"/>
                                      </p:to>
                                    </p:set>
                                    <p:animEffect transition="in" filter="fade">
                                      <p:cBhvr>
                                        <p:cTn id="61" dur="500"/>
                                        <p:tgtEl>
                                          <p:spTgt spid="6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fade">
                                      <p:cBhvr>
                                        <p:cTn id="66" dur="500"/>
                                        <p:tgtEl>
                                          <p:spTgt spid="57"/>
                                        </p:tgtEl>
                                      </p:cBhvr>
                                    </p:animEffect>
                                  </p:childTnLst>
                                </p:cTn>
                              </p:par>
                            </p:childTnLst>
                          </p:cTn>
                        </p:par>
                        <p:par>
                          <p:cTn id="67" fill="hold">
                            <p:stCondLst>
                              <p:cond delay="500"/>
                            </p:stCondLst>
                            <p:childTnLst>
                              <p:par>
                                <p:cTn id="68" presetID="10" presetClass="entr" presetSubtype="0" fill="hold" grpId="0" nodeType="afterEffect">
                                  <p:stCondLst>
                                    <p:cond delay="0"/>
                                  </p:stCondLst>
                                  <p:childTnLst>
                                    <p:set>
                                      <p:cBhvr>
                                        <p:cTn id="69" dur="1" fill="hold">
                                          <p:stCondLst>
                                            <p:cond delay="0"/>
                                          </p:stCondLst>
                                        </p:cTn>
                                        <p:tgtEl>
                                          <p:spTgt spid="61"/>
                                        </p:tgtEl>
                                        <p:attrNameLst>
                                          <p:attrName>style.visibility</p:attrName>
                                        </p:attrNameLst>
                                      </p:cBhvr>
                                      <p:to>
                                        <p:strVal val="visible"/>
                                      </p:to>
                                    </p:set>
                                    <p:animEffect transition="in" filter="fade">
                                      <p:cBhvr>
                                        <p:cTn id="70" dur="500"/>
                                        <p:tgtEl>
                                          <p:spTgt spid="61"/>
                                        </p:tgtEl>
                                      </p:cBhvr>
                                    </p:animEffect>
                                  </p:childTnLst>
                                </p:cTn>
                              </p:par>
                            </p:childTnLst>
                          </p:cTn>
                        </p:par>
                        <p:par>
                          <p:cTn id="71" fill="hold">
                            <p:stCondLst>
                              <p:cond delay="1000"/>
                            </p:stCondLst>
                            <p:childTnLst>
                              <p:par>
                                <p:cTn id="72" presetID="10" presetClass="entr" presetSubtype="0" fill="hold" grpId="0" nodeType="afterEffect">
                                  <p:stCondLst>
                                    <p:cond delay="0"/>
                                  </p:stCondLst>
                                  <p:childTnLst>
                                    <p:set>
                                      <p:cBhvr>
                                        <p:cTn id="73" dur="1" fill="hold">
                                          <p:stCondLst>
                                            <p:cond delay="0"/>
                                          </p:stCondLst>
                                        </p:cTn>
                                        <p:tgtEl>
                                          <p:spTgt spid="77"/>
                                        </p:tgtEl>
                                        <p:attrNameLst>
                                          <p:attrName>style.visibility</p:attrName>
                                        </p:attrNameLst>
                                      </p:cBhvr>
                                      <p:to>
                                        <p:strVal val="visible"/>
                                      </p:to>
                                    </p:set>
                                    <p:animEffect transition="in" filter="fade">
                                      <p:cBhvr>
                                        <p:cTn id="74" dur="500"/>
                                        <p:tgtEl>
                                          <p:spTgt spid="77"/>
                                        </p:tgtEl>
                                      </p:cBhvr>
                                    </p:animEffect>
                                  </p:childTnLst>
                                </p:cTn>
                              </p:par>
                            </p:childTnLst>
                          </p:cTn>
                        </p:par>
                        <p:par>
                          <p:cTn id="75" fill="hold">
                            <p:stCondLst>
                              <p:cond delay="1500"/>
                            </p:stCondLst>
                            <p:childTnLst>
                              <p:par>
                                <p:cTn id="76" presetID="10" presetClass="entr" presetSubtype="0" fill="hold" grpId="0" nodeType="afterEffect">
                                  <p:stCondLst>
                                    <p:cond delay="0"/>
                                  </p:stCondLst>
                                  <p:childTnLst>
                                    <p:set>
                                      <p:cBhvr>
                                        <p:cTn id="77" dur="1" fill="hold">
                                          <p:stCondLst>
                                            <p:cond delay="0"/>
                                          </p:stCondLst>
                                        </p:cTn>
                                        <p:tgtEl>
                                          <p:spTgt spid="62"/>
                                        </p:tgtEl>
                                        <p:attrNameLst>
                                          <p:attrName>style.visibility</p:attrName>
                                        </p:attrNameLst>
                                      </p:cBhvr>
                                      <p:to>
                                        <p:strVal val="visible"/>
                                      </p:to>
                                    </p:set>
                                    <p:animEffect transition="in" filter="fade">
                                      <p:cBhvr>
                                        <p:cTn id="78" dur="500"/>
                                        <p:tgtEl>
                                          <p:spTgt spid="62"/>
                                        </p:tgtEl>
                                      </p:cBhvr>
                                    </p:animEffect>
                                  </p:childTnLst>
                                </p:cTn>
                              </p:par>
                            </p:childTnLst>
                          </p:cTn>
                        </p:par>
                        <p:par>
                          <p:cTn id="79" fill="hold">
                            <p:stCondLst>
                              <p:cond delay="2000"/>
                            </p:stCondLst>
                            <p:childTnLst>
                              <p:par>
                                <p:cTn id="80" presetID="1" presetClass="entr" presetSubtype="0" fill="hold" grpId="0" nodeType="afterEffect">
                                  <p:stCondLst>
                                    <p:cond delay="0"/>
                                  </p:stCondLst>
                                  <p:childTnLst>
                                    <p:set>
                                      <p:cBhvr>
                                        <p:cTn id="81" dur="1" fill="hold">
                                          <p:stCondLst>
                                            <p:cond delay="0"/>
                                          </p:stCondLst>
                                        </p:cTn>
                                        <p:tgtEl>
                                          <p:spTgt spid="64"/>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63"/>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54"/>
                                        </p:tgtEl>
                                        <p:attrNameLst>
                                          <p:attrName>style.visibility</p:attrName>
                                        </p:attrNameLst>
                                      </p:cBhvr>
                                      <p:to>
                                        <p:strVal val="visible"/>
                                      </p:to>
                                    </p:set>
                                  </p:childTnLst>
                                </p:cTn>
                              </p:par>
                            </p:childTnLst>
                          </p:cTn>
                        </p:par>
                        <p:par>
                          <p:cTn id="88" fill="hold">
                            <p:stCondLst>
                              <p:cond delay="0"/>
                            </p:stCondLst>
                            <p:childTnLst>
                              <p:par>
                                <p:cTn id="89" presetID="10" presetClass="entr" presetSubtype="0" fill="hold" grpId="0" nodeType="afterEffect">
                                  <p:stCondLst>
                                    <p:cond delay="0"/>
                                  </p:stCondLst>
                                  <p:childTnLst>
                                    <p:set>
                                      <p:cBhvr>
                                        <p:cTn id="90" dur="1" fill="hold">
                                          <p:stCondLst>
                                            <p:cond delay="0"/>
                                          </p:stCondLst>
                                        </p:cTn>
                                        <p:tgtEl>
                                          <p:spTgt spid="66"/>
                                        </p:tgtEl>
                                        <p:attrNameLst>
                                          <p:attrName>style.visibility</p:attrName>
                                        </p:attrNameLst>
                                      </p:cBhvr>
                                      <p:to>
                                        <p:strVal val="visible"/>
                                      </p:to>
                                    </p:set>
                                    <p:animEffect transition="in" filter="fade">
                                      <p:cBhvr>
                                        <p:cTn id="91" dur="500"/>
                                        <p:tgtEl>
                                          <p:spTgt spid="66"/>
                                        </p:tgtEl>
                                      </p:cBhvr>
                                    </p:animEffect>
                                  </p:childTnLst>
                                </p:cTn>
                              </p:par>
                            </p:childTnLst>
                          </p:cTn>
                        </p:par>
                        <p:par>
                          <p:cTn id="92" fill="hold">
                            <p:stCondLst>
                              <p:cond delay="500"/>
                            </p:stCondLst>
                            <p:childTnLst>
                              <p:par>
                                <p:cTn id="93" presetID="1" presetClass="entr" presetSubtype="0" fill="hold" nodeType="afterEffect">
                                  <p:stCondLst>
                                    <p:cond delay="0"/>
                                  </p:stCondLst>
                                  <p:childTnLst>
                                    <p:set>
                                      <p:cBhvr>
                                        <p:cTn id="9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7" grpId="0" animBg="1"/>
      <p:bldP spid="61" grpId="0" animBg="1"/>
      <p:bldP spid="62" grpId="0" animBg="1"/>
      <p:bldP spid="63" grpId="0" animBg="1"/>
      <p:bldP spid="64" grpId="0"/>
      <p:bldP spid="66" grpId="0" animBg="1"/>
      <p:bldP spid="68" grpId="0" animBg="1"/>
      <p:bldP spid="69" grpId="0" animBg="1"/>
      <p:bldP spid="71" grpId="0" animBg="1"/>
      <p:bldP spid="36" grpId="0" animBg="1"/>
      <p:bldP spid="37" grpId="0" animBg="1"/>
      <p:bldP spid="23" grpId="0" animBg="1"/>
      <p:bldP spid="24" grpId="0" animBg="1"/>
      <p:bldP spid="25" grpId="0" animBg="1"/>
      <p:bldP spid="46" grpId="0" animBg="1"/>
      <p:bldP spid="7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A1D421D8-D4EF-967D-3853-537AE2F1B437}"/>
              </a:ext>
            </a:extLst>
          </p:cNvPr>
          <p:cNvGrpSpPr/>
          <p:nvPr/>
        </p:nvGrpSpPr>
        <p:grpSpPr>
          <a:xfrm>
            <a:off x="4538870" y="4913931"/>
            <a:ext cx="3430564" cy="1510712"/>
            <a:chOff x="4783797" y="4414397"/>
            <a:chExt cx="3430564" cy="1510712"/>
          </a:xfrm>
        </p:grpSpPr>
        <p:sp>
          <p:nvSpPr>
            <p:cNvPr id="39" name="Flowchart: Magnetic Disk 38">
              <a:extLst>
                <a:ext uri="{FF2B5EF4-FFF2-40B4-BE49-F238E27FC236}">
                  <a16:creationId xmlns:a16="http://schemas.microsoft.com/office/drawing/2014/main" id="{9C04E7F3-FEA4-A4A6-FCD2-C8088B658F6A}"/>
                </a:ext>
              </a:extLst>
            </p:cNvPr>
            <p:cNvSpPr/>
            <p:nvPr/>
          </p:nvSpPr>
          <p:spPr>
            <a:xfrm>
              <a:off x="4783797" y="4414397"/>
              <a:ext cx="3430564" cy="1510712"/>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0" name="TextBox 39">
              <a:extLst>
                <a:ext uri="{FF2B5EF4-FFF2-40B4-BE49-F238E27FC236}">
                  <a16:creationId xmlns:a16="http://schemas.microsoft.com/office/drawing/2014/main" id="{4C741992-2087-0F8C-BF0D-D8198C74C3FC}"/>
                </a:ext>
              </a:extLst>
            </p:cNvPr>
            <p:cNvSpPr txBox="1"/>
            <p:nvPr/>
          </p:nvSpPr>
          <p:spPr>
            <a:xfrm>
              <a:off x="4793994" y="4977034"/>
              <a:ext cx="1210588" cy="400110"/>
            </a:xfrm>
            <a:prstGeom prst="rect">
              <a:avLst/>
            </a:prstGeom>
            <a:noFill/>
          </p:spPr>
          <p:txBody>
            <a:bodyPr wrap="none" rtlCol="0">
              <a:spAutoFit/>
            </a:bodyPr>
            <a:lstStyle/>
            <a:p>
              <a:r>
                <a:rPr lang="ja-JP" altLang="en-US" sz="2000">
                  <a:latin typeface="UD デジタル 教科書体 NP-R" panose="02020400000000000000" pitchFamily="18" charset="-128"/>
                  <a:ea typeface="UD デジタル 教科書体 NP-R" panose="02020400000000000000" pitchFamily="18" charset="-128"/>
                </a:rPr>
                <a:t>機械学習</a:t>
              </a:r>
              <a:endParaRPr lang="en-US" sz="2000">
                <a:latin typeface="UD デジタル 教科書体 NP-R" panose="02020400000000000000" pitchFamily="18" charset="-128"/>
                <a:ea typeface="UD デジタル 教科書体 NP-R" panose="02020400000000000000" pitchFamily="18" charset="-128"/>
              </a:endParaRPr>
            </a:p>
          </p:txBody>
        </p:sp>
        <p:sp>
          <p:nvSpPr>
            <p:cNvPr id="41" name="TextBox 40">
              <a:extLst>
                <a:ext uri="{FF2B5EF4-FFF2-40B4-BE49-F238E27FC236}">
                  <a16:creationId xmlns:a16="http://schemas.microsoft.com/office/drawing/2014/main" id="{70F27550-CD10-0AA2-DE41-AC788FC76453}"/>
                </a:ext>
              </a:extLst>
            </p:cNvPr>
            <p:cNvSpPr txBox="1"/>
            <p:nvPr/>
          </p:nvSpPr>
          <p:spPr>
            <a:xfrm>
              <a:off x="4793994" y="5328074"/>
              <a:ext cx="1467068" cy="400110"/>
            </a:xfrm>
            <a:prstGeom prst="rect">
              <a:avLst/>
            </a:prstGeom>
            <a:noFill/>
          </p:spPr>
          <p:txBody>
            <a:bodyPr wrap="none" rtlCol="0">
              <a:spAutoFit/>
            </a:bodyPr>
            <a:lstStyle/>
            <a:p>
              <a:r>
                <a:rPr lang="ja-JP" altLang="en-US" sz="2000">
                  <a:latin typeface="UD デジタル 教科書体 NP-R" panose="02020400000000000000" pitchFamily="18" charset="-128"/>
                  <a:ea typeface="UD デジタル 教科書体 NP-R" panose="02020400000000000000" pitchFamily="18" charset="-128"/>
                </a:rPr>
                <a:t>ﾘﾓｰﾄｾﾝｼﾝｸﾞ</a:t>
              </a:r>
              <a:endParaRPr lang="en-US" sz="2000">
                <a:latin typeface="UD デジタル 教科書体 NP-R" panose="02020400000000000000" pitchFamily="18" charset="-128"/>
                <a:ea typeface="UD デジタル 教科書体 NP-R" panose="02020400000000000000" pitchFamily="18" charset="-128"/>
              </a:endParaRPr>
            </a:p>
          </p:txBody>
        </p:sp>
        <p:sp>
          <p:nvSpPr>
            <p:cNvPr id="42" name="TextBox 41">
              <a:extLst>
                <a:ext uri="{FF2B5EF4-FFF2-40B4-BE49-F238E27FC236}">
                  <a16:creationId xmlns:a16="http://schemas.microsoft.com/office/drawing/2014/main" id="{4802A199-A3A5-9BE1-9E3D-8FA55B93B0B8}"/>
                </a:ext>
              </a:extLst>
            </p:cNvPr>
            <p:cNvSpPr txBox="1"/>
            <p:nvPr/>
          </p:nvSpPr>
          <p:spPr>
            <a:xfrm>
              <a:off x="5893289" y="4977034"/>
              <a:ext cx="1210588" cy="400110"/>
            </a:xfrm>
            <a:prstGeom prst="rect">
              <a:avLst/>
            </a:prstGeom>
            <a:noFill/>
          </p:spPr>
          <p:txBody>
            <a:bodyPr wrap="none" rtlCol="0">
              <a:spAutoFit/>
            </a:bodyPr>
            <a:lstStyle/>
            <a:p>
              <a:r>
                <a:rPr lang="ja-JP" altLang="en-US" sz="2000">
                  <a:latin typeface="UD デジタル 教科書体 NP-R" panose="02020400000000000000" pitchFamily="18" charset="-128"/>
                  <a:ea typeface="UD デジタル 教科書体 NP-R" panose="02020400000000000000" pitchFamily="18" charset="-128"/>
                </a:rPr>
                <a:t>画像認識</a:t>
              </a:r>
              <a:endParaRPr lang="en-US" sz="2000">
                <a:latin typeface="UD デジタル 教科書体 NP-R" panose="02020400000000000000" pitchFamily="18" charset="-128"/>
                <a:ea typeface="UD デジタル 教科書体 NP-R" panose="02020400000000000000" pitchFamily="18" charset="-128"/>
              </a:endParaRPr>
            </a:p>
          </p:txBody>
        </p:sp>
        <p:sp>
          <p:nvSpPr>
            <p:cNvPr id="43" name="TextBox 42">
              <a:extLst>
                <a:ext uri="{FF2B5EF4-FFF2-40B4-BE49-F238E27FC236}">
                  <a16:creationId xmlns:a16="http://schemas.microsoft.com/office/drawing/2014/main" id="{20E7C573-B0B7-45ED-D821-9DB4C85A2E0A}"/>
                </a:ext>
              </a:extLst>
            </p:cNvPr>
            <p:cNvSpPr txBox="1"/>
            <p:nvPr/>
          </p:nvSpPr>
          <p:spPr>
            <a:xfrm>
              <a:off x="7000205" y="4977034"/>
              <a:ext cx="1210588" cy="400110"/>
            </a:xfrm>
            <a:prstGeom prst="rect">
              <a:avLst/>
            </a:prstGeom>
            <a:noFill/>
          </p:spPr>
          <p:txBody>
            <a:bodyPr wrap="none" rtlCol="0">
              <a:spAutoFit/>
            </a:bodyPr>
            <a:lstStyle/>
            <a:p>
              <a:r>
                <a:rPr lang="ja-JP" altLang="en-US" sz="2000">
                  <a:latin typeface="UD デジタル 教科書体 NP-R" panose="02020400000000000000" pitchFamily="18" charset="-128"/>
                  <a:ea typeface="UD デジタル 教科書体 NP-R" panose="02020400000000000000" pitchFamily="18" charset="-128"/>
                </a:rPr>
                <a:t>深層学習</a:t>
              </a:r>
              <a:endParaRPr lang="en-US" sz="2000">
                <a:latin typeface="UD デジタル 教科書体 NP-R" panose="02020400000000000000" pitchFamily="18" charset="-128"/>
                <a:ea typeface="UD デジタル 教科書体 NP-R" panose="02020400000000000000" pitchFamily="18" charset="-128"/>
              </a:endParaRPr>
            </a:p>
          </p:txBody>
        </p:sp>
        <p:sp>
          <p:nvSpPr>
            <p:cNvPr id="44" name="TextBox 43">
              <a:extLst>
                <a:ext uri="{FF2B5EF4-FFF2-40B4-BE49-F238E27FC236}">
                  <a16:creationId xmlns:a16="http://schemas.microsoft.com/office/drawing/2014/main" id="{C64CEB1F-D7B4-09D3-204B-0E1219A747BB}"/>
                </a:ext>
              </a:extLst>
            </p:cNvPr>
            <p:cNvSpPr txBox="1"/>
            <p:nvPr/>
          </p:nvSpPr>
          <p:spPr>
            <a:xfrm>
              <a:off x="6064419" y="5328074"/>
              <a:ext cx="1210588" cy="400110"/>
            </a:xfrm>
            <a:prstGeom prst="rect">
              <a:avLst/>
            </a:prstGeom>
            <a:noFill/>
          </p:spPr>
          <p:txBody>
            <a:bodyPr wrap="none" rtlCol="0">
              <a:spAutoFit/>
            </a:bodyPr>
            <a:lstStyle/>
            <a:p>
              <a:r>
                <a:rPr lang="ja-JP" altLang="en-US" sz="2000">
                  <a:latin typeface="UD デジタル 教科書体 NP-R" panose="02020400000000000000" pitchFamily="18" charset="-128"/>
                  <a:ea typeface="UD デジタル 教科書体 NP-R" panose="02020400000000000000" pitchFamily="18" charset="-128"/>
                </a:rPr>
                <a:t>衛星測位</a:t>
              </a:r>
              <a:endParaRPr lang="en-US" sz="2000">
                <a:latin typeface="UD デジタル 教科書体 NP-R" panose="02020400000000000000" pitchFamily="18" charset="-128"/>
                <a:ea typeface="UD デジタル 教科書体 NP-R" panose="02020400000000000000" pitchFamily="18" charset="-128"/>
              </a:endParaRPr>
            </a:p>
          </p:txBody>
        </p:sp>
        <p:sp>
          <p:nvSpPr>
            <p:cNvPr id="45" name="TextBox 44">
              <a:extLst>
                <a:ext uri="{FF2B5EF4-FFF2-40B4-BE49-F238E27FC236}">
                  <a16:creationId xmlns:a16="http://schemas.microsoft.com/office/drawing/2014/main" id="{26D661FE-D48E-91DC-E63C-C27E0B5BB691}"/>
                </a:ext>
              </a:extLst>
            </p:cNvPr>
            <p:cNvSpPr txBox="1"/>
            <p:nvPr/>
          </p:nvSpPr>
          <p:spPr>
            <a:xfrm>
              <a:off x="7180151" y="5328074"/>
              <a:ext cx="891591" cy="400110"/>
            </a:xfrm>
            <a:prstGeom prst="rect">
              <a:avLst/>
            </a:prstGeom>
            <a:noFill/>
          </p:spPr>
          <p:txBody>
            <a:bodyPr wrap="none" rtlCol="0">
              <a:spAutoFit/>
            </a:bodyPr>
            <a:lstStyle/>
            <a:p>
              <a:r>
                <a:rPr lang="en-US" altLang="ja-JP" sz="2000">
                  <a:latin typeface="UD デジタル 教科書体 NP-R" panose="02020400000000000000" pitchFamily="18" charset="-128"/>
                  <a:ea typeface="UD デジタル 教科書体 NP-R" panose="02020400000000000000" pitchFamily="18" charset="-128"/>
                </a:rPr>
                <a:t>G</a:t>
              </a:r>
              <a:r>
                <a:rPr lang="ja-JP" altLang="en-US" sz="2000">
                  <a:latin typeface="UD デジタル 教科書体 NP-R" panose="02020400000000000000" pitchFamily="18" charset="-128"/>
                  <a:ea typeface="UD デジタル 教科書体 NP-R" panose="02020400000000000000" pitchFamily="18" charset="-128"/>
                </a:rPr>
                <a:t>空間</a:t>
              </a:r>
              <a:endParaRPr lang="en-US" sz="2000">
                <a:latin typeface="UD デジタル 教科書体 NP-R" panose="02020400000000000000" pitchFamily="18" charset="-128"/>
                <a:ea typeface="UD デジタル 教科書体 NP-R" panose="02020400000000000000" pitchFamily="18" charset="-128"/>
              </a:endParaRPr>
            </a:p>
          </p:txBody>
        </p:sp>
      </p:grpSp>
      <p:pic>
        <p:nvPicPr>
          <p:cNvPr id="70" name="図 3" descr="屋内, 天井, テーブル, 部屋 が含まれている画像&#10;&#10;自動的に生成された説明">
            <a:extLst>
              <a:ext uri="{FF2B5EF4-FFF2-40B4-BE49-F238E27FC236}">
                <a16:creationId xmlns:a16="http://schemas.microsoft.com/office/drawing/2014/main" id="{86588154-2A91-B3B2-6F4F-BDA6BE2931DE}"/>
              </a:ext>
            </a:extLst>
          </p:cNvPr>
          <p:cNvPicPr>
            <a:picLocks noChangeAspect="1"/>
          </p:cNvPicPr>
          <p:nvPr/>
        </p:nvPicPr>
        <p:blipFill>
          <a:blip r:embed="rId2">
            <a:extLst>
              <a:ext uri="{28A0092B-C50C-407E-A947-70E740481C1C}">
                <a14:useLocalDpi xmlns:a14="http://schemas.microsoft.com/office/drawing/2010/main" val="0"/>
              </a:ext>
            </a:extLst>
          </a:blip>
          <a:srcRect l="18984" t="14192" r="18680" b="21012"/>
          <a:stretch/>
        </p:blipFill>
        <p:spPr>
          <a:xfrm>
            <a:off x="6198996" y="2551111"/>
            <a:ext cx="1916300" cy="1499796"/>
          </a:xfrm>
          <a:prstGeom prst="rect">
            <a:avLst/>
          </a:prstGeom>
        </p:spPr>
        <p:style>
          <a:lnRef idx="2">
            <a:schemeClr val="dk1"/>
          </a:lnRef>
          <a:fillRef idx="1">
            <a:schemeClr val="lt1"/>
          </a:fillRef>
          <a:effectRef idx="0">
            <a:schemeClr val="dk1"/>
          </a:effectRef>
          <a:fontRef idx="minor">
            <a:schemeClr val="dk1"/>
          </a:fontRef>
        </p:style>
      </p:pic>
      <p:sp>
        <p:nvSpPr>
          <p:cNvPr id="2" name="Title 1">
            <a:extLst>
              <a:ext uri="{FF2B5EF4-FFF2-40B4-BE49-F238E27FC236}">
                <a16:creationId xmlns:a16="http://schemas.microsoft.com/office/drawing/2014/main" id="{ECEA765B-74F4-2252-385B-18F850B81EBF}"/>
              </a:ext>
            </a:extLst>
          </p:cNvPr>
          <p:cNvSpPr>
            <a:spLocks noGrp="1"/>
          </p:cNvSpPr>
          <p:nvPr>
            <p:ph type="title"/>
          </p:nvPr>
        </p:nvSpPr>
        <p:spPr/>
        <p:txBody>
          <a:bodyPr/>
          <a:lstStyle/>
          <a:p>
            <a:r>
              <a:rPr lang="en-US" altLang="ja-JP"/>
              <a:t>GLODAL</a:t>
            </a:r>
            <a:r>
              <a:rPr lang="ja-JP" altLang="en-US"/>
              <a:t>が支援するソリューション創造</a:t>
            </a:r>
            <a:endParaRPr lang="en-US"/>
          </a:p>
        </p:txBody>
      </p:sp>
      <p:cxnSp>
        <p:nvCxnSpPr>
          <p:cNvPr id="31" name="Connector: Curved 30">
            <a:extLst>
              <a:ext uri="{FF2B5EF4-FFF2-40B4-BE49-F238E27FC236}">
                <a16:creationId xmlns:a16="http://schemas.microsoft.com/office/drawing/2014/main" id="{6FAF0256-17B6-8C68-CD11-B8920E7E6C66}"/>
              </a:ext>
            </a:extLst>
          </p:cNvPr>
          <p:cNvCxnSpPr>
            <a:cxnSpLocks/>
            <a:stCxn id="25" idx="0"/>
            <a:endCxn id="71" idx="1"/>
          </p:cNvCxnSpPr>
          <p:nvPr/>
        </p:nvCxnSpPr>
        <p:spPr>
          <a:xfrm rot="5400000" flipH="1" flipV="1">
            <a:off x="5279938" y="4179957"/>
            <a:ext cx="634955" cy="1203150"/>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32" name="Connector: Curved 31">
            <a:extLst>
              <a:ext uri="{FF2B5EF4-FFF2-40B4-BE49-F238E27FC236}">
                <a16:creationId xmlns:a16="http://schemas.microsoft.com/office/drawing/2014/main" id="{C877CB19-9520-6D88-D06F-ED4EEC033158}"/>
              </a:ext>
            </a:extLst>
          </p:cNvPr>
          <p:cNvCxnSpPr>
            <a:cxnSpLocks/>
            <a:stCxn id="24" idx="0"/>
            <a:endCxn id="71" idx="1"/>
          </p:cNvCxnSpPr>
          <p:nvPr/>
        </p:nvCxnSpPr>
        <p:spPr>
          <a:xfrm rot="5400000" flipH="1" flipV="1">
            <a:off x="5564658" y="4372599"/>
            <a:ext cx="542877" cy="725788"/>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35" name="Connector: Curved 34">
            <a:extLst>
              <a:ext uri="{FF2B5EF4-FFF2-40B4-BE49-F238E27FC236}">
                <a16:creationId xmlns:a16="http://schemas.microsoft.com/office/drawing/2014/main" id="{30A9ACAF-D665-FB84-F785-73D7806CD31D}"/>
              </a:ext>
            </a:extLst>
          </p:cNvPr>
          <p:cNvCxnSpPr>
            <a:cxnSpLocks/>
            <a:stCxn id="23" idx="0"/>
            <a:endCxn id="71" idx="1"/>
          </p:cNvCxnSpPr>
          <p:nvPr/>
        </p:nvCxnSpPr>
        <p:spPr>
          <a:xfrm rot="5400000" flipH="1" flipV="1">
            <a:off x="5612145" y="4604241"/>
            <a:ext cx="727032" cy="446658"/>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C194D80-058F-42DE-D10B-157430DEA35B}"/>
              </a:ext>
            </a:extLst>
          </p:cNvPr>
          <p:cNvCxnSpPr>
            <a:cxnSpLocks/>
          </p:cNvCxnSpPr>
          <p:nvPr/>
        </p:nvCxnSpPr>
        <p:spPr>
          <a:xfrm>
            <a:off x="4701220" y="3378925"/>
            <a:ext cx="0" cy="176400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44818AA8-20DC-9BB1-A33F-464173211A24}"/>
              </a:ext>
            </a:extLst>
          </p:cNvPr>
          <p:cNvCxnSpPr>
            <a:cxnSpLocks/>
          </p:cNvCxnSpPr>
          <p:nvPr/>
        </p:nvCxnSpPr>
        <p:spPr>
          <a:xfrm>
            <a:off x="5982116" y="3369388"/>
            <a:ext cx="0" cy="176400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7" name="Thought Bubble: Cloud 46">
            <a:extLst>
              <a:ext uri="{FF2B5EF4-FFF2-40B4-BE49-F238E27FC236}">
                <a16:creationId xmlns:a16="http://schemas.microsoft.com/office/drawing/2014/main" id="{6B894CB2-227D-0E26-093C-EAB7C1AAF35F}"/>
              </a:ext>
            </a:extLst>
          </p:cNvPr>
          <p:cNvSpPr/>
          <p:nvPr/>
        </p:nvSpPr>
        <p:spPr>
          <a:xfrm>
            <a:off x="3742564" y="1201715"/>
            <a:ext cx="4432647" cy="1158240"/>
          </a:xfrm>
          <a:prstGeom prst="cloudCallout">
            <a:avLst>
              <a:gd name="adj1" fmla="val -40100"/>
              <a:gd name="adj2" fmla="val 90790"/>
            </a:avLst>
          </a:prstGeom>
        </p:spPr>
        <p:style>
          <a:lnRef idx="2">
            <a:schemeClr val="dk1"/>
          </a:lnRef>
          <a:fillRef idx="1">
            <a:schemeClr val="lt1"/>
          </a:fillRef>
          <a:effectRef idx="0">
            <a:schemeClr val="dk1"/>
          </a:effectRef>
          <a:fontRef idx="minor">
            <a:schemeClr val="dk1"/>
          </a:fontRef>
        </p:style>
        <p:txBody>
          <a:bodyPr lIns="0" rIns="0" rtlCol="0" anchor="ctr"/>
          <a:lstStyle/>
          <a:p>
            <a:pPr algn="ctr"/>
            <a:r>
              <a:rPr lang="ja-JP" altLang="en-US" sz="2400">
                <a:latin typeface="UD デジタル 教科書体 N-R" panose="02020400000000000000" pitchFamily="17" charset="-128"/>
                <a:ea typeface="UD デジタル 教科書体 N-R" panose="02020400000000000000" pitchFamily="17" charset="-128"/>
              </a:rPr>
              <a:t>💡</a:t>
            </a:r>
            <a:r>
              <a:rPr lang="ja-JP" altLang="en-US" sz="2400" b="1">
                <a:latin typeface="UD デジタル 教科書体 N-R" panose="02020400000000000000" pitchFamily="17" charset="-128"/>
                <a:ea typeface="UD デジタル 教科書体 N-R" panose="02020400000000000000" pitchFamily="17" charset="-128"/>
              </a:rPr>
              <a:t>この方法でアレが解決できるかも</a:t>
            </a:r>
            <a:r>
              <a:rPr lang="ja-JP" altLang="en-US" sz="2400">
                <a:latin typeface="UD デジタル 教科書体 N-R" panose="02020400000000000000" pitchFamily="17" charset="-128"/>
                <a:ea typeface="UD デジタル 教科書体 N-R" panose="02020400000000000000" pitchFamily="17" charset="-128"/>
              </a:rPr>
              <a:t>💡</a:t>
            </a:r>
            <a:endParaRPr lang="en-US" sz="2400">
              <a:latin typeface="UD デジタル 教科書体 N-R" panose="02020400000000000000" pitchFamily="17" charset="-128"/>
              <a:ea typeface="UD デジタル 教科書体 N-R" panose="02020400000000000000" pitchFamily="17" charset="-128"/>
            </a:endParaRPr>
          </a:p>
        </p:txBody>
      </p:sp>
      <p:grpSp>
        <p:nvGrpSpPr>
          <p:cNvPr id="54" name="グループ化 54">
            <a:extLst>
              <a:ext uri="{FF2B5EF4-FFF2-40B4-BE49-F238E27FC236}">
                <a16:creationId xmlns:a16="http://schemas.microsoft.com/office/drawing/2014/main" id="{95CCB1CF-1827-9F02-FEA2-0B87E32D195C}"/>
              </a:ext>
            </a:extLst>
          </p:cNvPr>
          <p:cNvGrpSpPr/>
          <p:nvPr/>
        </p:nvGrpSpPr>
        <p:grpSpPr>
          <a:xfrm>
            <a:off x="9699377" y="5383775"/>
            <a:ext cx="1753631" cy="1219200"/>
            <a:chOff x="4453753" y="2468685"/>
            <a:chExt cx="1753631" cy="1219200"/>
          </a:xfrm>
        </p:grpSpPr>
        <p:pic>
          <p:nvPicPr>
            <p:cNvPr id="55" name="図 2">
              <a:extLst>
                <a:ext uri="{FF2B5EF4-FFF2-40B4-BE49-F238E27FC236}">
                  <a16:creationId xmlns:a16="http://schemas.microsoft.com/office/drawing/2014/main" id="{ECD68EFA-E01C-EF47-89DB-B61300DED7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0968" y="2468685"/>
              <a:ext cx="1219200" cy="1219200"/>
            </a:xfrm>
            <a:prstGeom prst="rect">
              <a:avLst/>
            </a:prstGeom>
          </p:spPr>
        </p:pic>
        <p:sp>
          <p:nvSpPr>
            <p:cNvPr id="56" name="テキスト ボックス 8">
              <a:extLst>
                <a:ext uri="{FF2B5EF4-FFF2-40B4-BE49-F238E27FC236}">
                  <a16:creationId xmlns:a16="http://schemas.microsoft.com/office/drawing/2014/main" id="{ED79F900-86C4-23D9-06CB-4A2E81D100C2}"/>
                </a:ext>
              </a:extLst>
            </p:cNvPr>
            <p:cNvSpPr txBox="1"/>
            <p:nvPr/>
          </p:nvSpPr>
          <p:spPr>
            <a:xfrm>
              <a:off x="4453753" y="2847453"/>
              <a:ext cx="1753631" cy="461665"/>
            </a:xfrm>
            <a:prstGeom prst="rect">
              <a:avLst/>
            </a:prstGeom>
            <a:solidFill>
              <a:schemeClr val="bg1">
                <a:alpha val="50000"/>
              </a:schemeClr>
            </a:solidFill>
          </p:spPr>
          <p:txBody>
            <a:bodyPr wrap="square" rtlCol="0">
              <a:spAutoFit/>
            </a:bodyPr>
            <a:lstStyle/>
            <a:p>
              <a:pPr algn="ctr"/>
              <a:r>
                <a:rPr kumimoji="1" lang="ja-JP" altLang="en-US" sz="2400">
                  <a:latin typeface="UD デジタル 教科書体 N-B" panose="02020700000000000000" pitchFamily="17" charset="-128"/>
                  <a:ea typeface="UD デジタル 教科書体 N-B" panose="02020700000000000000" pitchFamily="17" charset="-128"/>
                </a:rPr>
                <a:t>プロバイダ</a:t>
              </a:r>
            </a:p>
          </p:txBody>
        </p:sp>
      </p:grpSp>
      <p:sp>
        <p:nvSpPr>
          <p:cNvPr id="57" name="四角形: メモ 104">
            <a:extLst>
              <a:ext uri="{FF2B5EF4-FFF2-40B4-BE49-F238E27FC236}">
                <a16:creationId xmlns:a16="http://schemas.microsoft.com/office/drawing/2014/main" id="{83EB984F-1A4F-5DC9-ACD0-F910504D57E3}"/>
              </a:ext>
            </a:extLst>
          </p:cNvPr>
          <p:cNvSpPr/>
          <p:nvPr/>
        </p:nvSpPr>
        <p:spPr>
          <a:xfrm>
            <a:off x="9257932" y="4229075"/>
            <a:ext cx="1281356" cy="478347"/>
          </a:xfrm>
          <a:prstGeom prst="foldedCorner">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latin typeface="UD デジタル 教科書体 N-R" panose="02020400000000000000" pitchFamily="17" charset="-128"/>
                <a:ea typeface="UD デジタル 教科書体 N-R" panose="02020400000000000000" pitchFamily="17" charset="-128"/>
              </a:rPr>
              <a:t>要求仕様</a:t>
            </a:r>
          </a:p>
        </p:txBody>
      </p:sp>
      <p:sp>
        <p:nvSpPr>
          <p:cNvPr id="61" name="四角形: メモ 105">
            <a:extLst>
              <a:ext uri="{FF2B5EF4-FFF2-40B4-BE49-F238E27FC236}">
                <a16:creationId xmlns:a16="http://schemas.microsoft.com/office/drawing/2014/main" id="{AE6935A5-A822-01E2-5CB0-8BC49B04C89E}"/>
              </a:ext>
            </a:extLst>
          </p:cNvPr>
          <p:cNvSpPr/>
          <p:nvPr/>
        </p:nvSpPr>
        <p:spPr>
          <a:xfrm>
            <a:off x="10576193" y="4225289"/>
            <a:ext cx="1237882" cy="482133"/>
          </a:xfrm>
          <a:prstGeom prst="foldedCorner">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latin typeface="UD デジタル 教科書体 N-R" panose="02020400000000000000" pitchFamily="17" charset="-128"/>
                <a:ea typeface="UD デジタル 教科書体 N-R" panose="02020400000000000000" pitchFamily="17" charset="-128"/>
              </a:rPr>
              <a:t>スコープ</a:t>
            </a:r>
          </a:p>
        </p:txBody>
      </p:sp>
      <p:sp>
        <p:nvSpPr>
          <p:cNvPr id="62" name="四角形: メモ 106">
            <a:extLst>
              <a:ext uri="{FF2B5EF4-FFF2-40B4-BE49-F238E27FC236}">
                <a16:creationId xmlns:a16="http://schemas.microsoft.com/office/drawing/2014/main" id="{BDBEF8D8-1EC6-FDEA-C71B-61033113414B}"/>
              </a:ext>
            </a:extLst>
          </p:cNvPr>
          <p:cNvSpPr/>
          <p:nvPr/>
        </p:nvSpPr>
        <p:spPr>
          <a:xfrm>
            <a:off x="10581676" y="4747897"/>
            <a:ext cx="1232397" cy="443189"/>
          </a:xfrm>
          <a:prstGeom prst="foldedCorner">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latin typeface="UD デジタル 教科書体 N-R" panose="02020400000000000000" pitchFamily="17" charset="-128"/>
                <a:ea typeface="UD デジタル 教科書体 N-R" panose="02020400000000000000" pitchFamily="17" charset="-128"/>
              </a:rPr>
              <a:t>制約</a:t>
            </a:r>
          </a:p>
        </p:txBody>
      </p:sp>
      <p:sp>
        <p:nvSpPr>
          <p:cNvPr id="63" name="四角形: 角を丸くする 109">
            <a:extLst>
              <a:ext uri="{FF2B5EF4-FFF2-40B4-BE49-F238E27FC236}">
                <a16:creationId xmlns:a16="http://schemas.microsoft.com/office/drawing/2014/main" id="{B4481113-2B23-2034-3956-F27A159B870F}"/>
              </a:ext>
            </a:extLst>
          </p:cNvPr>
          <p:cNvSpPr/>
          <p:nvPr/>
        </p:nvSpPr>
        <p:spPr>
          <a:xfrm>
            <a:off x="9196853" y="3481161"/>
            <a:ext cx="2717018" cy="1796255"/>
          </a:xfrm>
          <a:prstGeom prst="roundRect">
            <a:avLst/>
          </a:prstGeom>
          <a:noFill/>
          <a:ln>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114">
            <a:extLst>
              <a:ext uri="{FF2B5EF4-FFF2-40B4-BE49-F238E27FC236}">
                <a16:creationId xmlns:a16="http://schemas.microsoft.com/office/drawing/2014/main" id="{ECA7C8BD-149C-447C-0B10-BA28D935CCB8}"/>
              </a:ext>
            </a:extLst>
          </p:cNvPr>
          <p:cNvSpPr txBox="1"/>
          <p:nvPr/>
        </p:nvSpPr>
        <p:spPr>
          <a:xfrm>
            <a:off x="9390083" y="3470709"/>
            <a:ext cx="2339102" cy="830997"/>
          </a:xfrm>
          <a:prstGeom prst="rect">
            <a:avLst/>
          </a:prstGeom>
          <a:noFill/>
        </p:spPr>
        <p:txBody>
          <a:bodyPr wrap="none" rtlCol="0">
            <a:spAutoFit/>
          </a:bodyPr>
          <a:lstStyle/>
          <a:p>
            <a:r>
              <a:rPr kumimoji="1" lang="ja-JP" altLang="en-US" sz="2400" b="1">
                <a:latin typeface="UD デジタル 教科書体 N-B" panose="02020700000000000000" pitchFamily="17" charset="-128"/>
                <a:ea typeface="UD デジタル 教科書体 N-B" panose="02020700000000000000" pitchFamily="17" charset="-128"/>
              </a:rPr>
              <a:t>エンドユーザー</a:t>
            </a:r>
            <a:br>
              <a:rPr kumimoji="1" lang="en-US" altLang="ja-JP" sz="2400" b="1">
                <a:latin typeface="UD デジタル 教科書体 N-B" panose="02020700000000000000" pitchFamily="17" charset="-128"/>
                <a:ea typeface="UD デジタル 教科書体 N-B" panose="02020700000000000000" pitchFamily="17" charset="-128"/>
              </a:rPr>
            </a:br>
            <a:r>
              <a:rPr kumimoji="1" lang="ja-JP" altLang="en-US" sz="2400" b="1">
                <a:latin typeface="UD デジタル 教科書体 N-B" panose="02020700000000000000" pitchFamily="17" charset="-128"/>
                <a:ea typeface="UD デジタル 教科書体 N-B" panose="02020700000000000000" pitchFamily="17" charset="-128"/>
              </a:rPr>
              <a:t>による技術要件</a:t>
            </a:r>
          </a:p>
        </p:txBody>
      </p:sp>
      <p:cxnSp>
        <p:nvCxnSpPr>
          <p:cNvPr id="65" name="直線矢印コネクタ 119">
            <a:extLst>
              <a:ext uri="{FF2B5EF4-FFF2-40B4-BE49-F238E27FC236}">
                <a16:creationId xmlns:a16="http://schemas.microsoft.com/office/drawing/2014/main" id="{99767540-ECA9-A2E6-034D-BE5E99E05DB3}"/>
              </a:ext>
            </a:extLst>
          </p:cNvPr>
          <p:cNvCxnSpPr>
            <a:cxnSpLocks/>
            <a:endCxn id="63" idx="2"/>
          </p:cNvCxnSpPr>
          <p:nvPr/>
        </p:nvCxnSpPr>
        <p:spPr>
          <a:xfrm flipV="1">
            <a:off x="10555362" y="5277416"/>
            <a:ext cx="0" cy="485127"/>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6" name="四角形: メモ 123">
            <a:extLst>
              <a:ext uri="{FF2B5EF4-FFF2-40B4-BE49-F238E27FC236}">
                <a16:creationId xmlns:a16="http://schemas.microsoft.com/office/drawing/2014/main" id="{79CEF897-4A48-C749-A4F8-1174F5DEB371}"/>
              </a:ext>
            </a:extLst>
          </p:cNvPr>
          <p:cNvSpPr/>
          <p:nvPr/>
        </p:nvSpPr>
        <p:spPr>
          <a:xfrm>
            <a:off x="9196853" y="5341832"/>
            <a:ext cx="1124125" cy="441162"/>
          </a:xfrm>
          <a:prstGeom prst="foldedCorner">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latin typeface="UD デジタル 教科書体 N-R" panose="02020400000000000000" pitchFamily="17" charset="-128"/>
                <a:ea typeface="UD デジタル 教科書体 N-R" panose="02020400000000000000" pitchFamily="17" charset="-128"/>
              </a:rPr>
              <a:t>技術提案</a:t>
            </a:r>
          </a:p>
        </p:txBody>
      </p:sp>
      <p:pic>
        <p:nvPicPr>
          <p:cNvPr id="67" name="図 7" descr="人, 男, 屋内, 立つ が含まれている画像&#10;&#10;自動的に生成された説明">
            <a:extLst>
              <a:ext uri="{FF2B5EF4-FFF2-40B4-BE49-F238E27FC236}">
                <a16:creationId xmlns:a16="http://schemas.microsoft.com/office/drawing/2014/main" id="{1A756DB8-321C-A333-E96E-F2E9DC130483}"/>
              </a:ext>
            </a:extLst>
          </p:cNvPr>
          <p:cNvPicPr>
            <a:picLocks noChangeAspect="1"/>
          </p:cNvPicPr>
          <p:nvPr/>
        </p:nvPicPr>
        <p:blipFill>
          <a:blip r:embed="rId4">
            <a:extLst>
              <a:ext uri="{28A0092B-C50C-407E-A947-70E740481C1C}">
                <a14:useLocalDpi xmlns:a14="http://schemas.microsoft.com/office/drawing/2010/main" val="0"/>
              </a:ext>
            </a:extLst>
          </a:blip>
          <a:srcRect t="21140" b="14748"/>
          <a:stretch/>
        </p:blipFill>
        <p:spPr>
          <a:xfrm>
            <a:off x="8624939" y="1337484"/>
            <a:ext cx="3379271" cy="1631243"/>
          </a:xfrm>
          <a:prstGeom prst="rect">
            <a:avLst/>
          </a:prstGeom>
        </p:spPr>
        <p:style>
          <a:lnRef idx="2">
            <a:schemeClr val="dk1"/>
          </a:lnRef>
          <a:fillRef idx="1">
            <a:schemeClr val="lt1"/>
          </a:fillRef>
          <a:effectRef idx="0">
            <a:schemeClr val="dk1"/>
          </a:effectRef>
          <a:fontRef idx="minor">
            <a:schemeClr val="dk1"/>
          </a:fontRef>
        </p:style>
      </p:pic>
      <p:sp>
        <p:nvSpPr>
          <p:cNvPr id="68" name="Arrow: Right 67">
            <a:extLst>
              <a:ext uri="{FF2B5EF4-FFF2-40B4-BE49-F238E27FC236}">
                <a16:creationId xmlns:a16="http://schemas.microsoft.com/office/drawing/2014/main" id="{BBBF8219-9EC9-083E-E4C9-C79E98834592}"/>
              </a:ext>
            </a:extLst>
          </p:cNvPr>
          <p:cNvSpPr/>
          <p:nvPr/>
        </p:nvSpPr>
        <p:spPr>
          <a:xfrm>
            <a:off x="7796994" y="1428958"/>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60415F1B-CE0D-2618-AABE-E6EA22709DC1}"/>
              </a:ext>
            </a:extLst>
          </p:cNvPr>
          <p:cNvSpPr txBox="1"/>
          <p:nvPr/>
        </p:nvSpPr>
        <p:spPr>
          <a:xfrm>
            <a:off x="8616272" y="2976193"/>
            <a:ext cx="3387938"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2400" b="1">
                <a:latin typeface="UD デジタル 教科書体 N-B" panose="02020700000000000000" pitchFamily="17" charset="-128"/>
                <a:ea typeface="UD デジタル 教科書体 N-B" panose="02020700000000000000" pitchFamily="17" charset="-128"/>
              </a:rPr>
              <a:t>アイデアソン ﾜｰｸｼｮｯﾌﾟ</a:t>
            </a:r>
            <a:endParaRPr lang="en-US" sz="2400" b="1">
              <a:latin typeface="UD デジタル 教科書体 N-B" panose="02020700000000000000" pitchFamily="17" charset="-128"/>
              <a:ea typeface="UD デジタル 教科書体 N-B" panose="02020700000000000000" pitchFamily="17" charset="-128"/>
            </a:endParaRPr>
          </a:p>
        </p:txBody>
      </p:sp>
      <p:sp>
        <p:nvSpPr>
          <p:cNvPr id="71" name="TextBox 70">
            <a:extLst>
              <a:ext uri="{FF2B5EF4-FFF2-40B4-BE49-F238E27FC236}">
                <a16:creationId xmlns:a16="http://schemas.microsoft.com/office/drawing/2014/main" id="{3086316C-4834-4074-7D38-39AE6270CE98}"/>
              </a:ext>
            </a:extLst>
          </p:cNvPr>
          <p:cNvSpPr txBox="1"/>
          <p:nvPr/>
        </p:nvSpPr>
        <p:spPr>
          <a:xfrm>
            <a:off x="6198990" y="4048555"/>
            <a:ext cx="1916300"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2400" b="1">
                <a:latin typeface="UD デジタル 教科書体 N-B" panose="02020700000000000000" pitchFamily="17" charset="-128"/>
                <a:ea typeface="UD デジタル 教科書体 N-B" panose="02020700000000000000" pitchFamily="17" charset="-128"/>
              </a:rPr>
              <a:t>テーラーメード講座</a:t>
            </a:r>
            <a:endParaRPr lang="en-US" altLang="ja-JP" sz="2400" b="1">
              <a:latin typeface="UD デジタル 教科書体 N-B" panose="02020700000000000000" pitchFamily="17" charset="-128"/>
              <a:ea typeface="UD デジタル 教科書体 N-B" panose="02020700000000000000" pitchFamily="17" charset="-128"/>
            </a:endParaRPr>
          </a:p>
        </p:txBody>
      </p:sp>
      <p:grpSp>
        <p:nvGrpSpPr>
          <p:cNvPr id="7" name="グループ化 27">
            <a:extLst>
              <a:ext uri="{FF2B5EF4-FFF2-40B4-BE49-F238E27FC236}">
                <a16:creationId xmlns:a16="http://schemas.microsoft.com/office/drawing/2014/main" id="{95E6259D-1AB6-1DC4-A01A-DA9BF02E6A27}"/>
              </a:ext>
            </a:extLst>
          </p:cNvPr>
          <p:cNvGrpSpPr/>
          <p:nvPr/>
        </p:nvGrpSpPr>
        <p:grpSpPr>
          <a:xfrm>
            <a:off x="3471476" y="3006089"/>
            <a:ext cx="1231107" cy="1219200"/>
            <a:chOff x="8884694" y="3039621"/>
            <a:chExt cx="1231107" cy="1219200"/>
          </a:xfrm>
        </p:grpSpPr>
        <p:pic>
          <p:nvPicPr>
            <p:cNvPr id="8" name="図 28">
              <a:extLst>
                <a:ext uri="{FF2B5EF4-FFF2-40B4-BE49-F238E27FC236}">
                  <a16:creationId xmlns:a16="http://schemas.microsoft.com/office/drawing/2014/main" id="{FDF524F7-C8FC-79D9-DF9B-2E2F3BD88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648" y="3039621"/>
              <a:ext cx="1219200" cy="1219200"/>
            </a:xfrm>
            <a:prstGeom prst="rect">
              <a:avLst/>
            </a:prstGeom>
          </p:spPr>
        </p:pic>
        <p:sp>
          <p:nvSpPr>
            <p:cNvPr id="12" name="テキスト ボックス 29">
              <a:extLst>
                <a:ext uri="{FF2B5EF4-FFF2-40B4-BE49-F238E27FC236}">
                  <a16:creationId xmlns:a16="http://schemas.microsoft.com/office/drawing/2014/main" id="{6FF4C9F1-2B1A-5523-D81D-DF3E9B8AB0AA}"/>
                </a:ext>
              </a:extLst>
            </p:cNvPr>
            <p:cNvSpPr txBox="1"/>
            <p:nvPr/>
          </p:nvSpPr>
          <p:spPr>
            <a:xfrm>
              <a:off x="8884694" y="3326055"/>
              <a:ext cx="1231107" cy="830997"/>
            </a:xfrm>
            <a:prstGeom prst="rect">
              <a:avLst/>
            </a:prstGeom>
            <a:solidFill>
              <a:schemeClr val="bg1">
                <a:alpha val="50000"/>
              </a:schemeClr>
            </a:solidFill>
          </p:spPr>
          <p:txBody>
            <a:bodyPr wrap="none" lIns="0" rIns="0" rtlCol="0">
              <a:spAutoFit/>
            </a:bodyPr>
            <a:lstStyle/>
            <a:p>
              <a:pPr algn="ctr"/>
              <a:r>
                <a:rPr kumimoji="1" lang="ja-JP" altLang="en-US" sz="2400" b="1">
                  <a:latin typeface="UD デジタル 教科書体 N-B" panose="02020700000000000000" pitchFamily="17" charset="-128"/>
                  <a:ea typeface="UD デジタル 教科書体 N-B" panose="02020700000000000000" pitchFamily="17" charset="-128"/>
                </a:rPr>
                <a:t>エンド</a:t>
              </a:r>
              <a:endParaRPr kumimoji="1" lang="en-US" altLang="ja-JP" sz="2400" b="1">
                <a:latin typeface="UD デジタル 教科書体 N-B" panose="02020700000000000000" pitchFamily="17" charset="-128"/>
                <a:ea typeface="UD デジタル 教科書体 N-B" panose="02020700000000000000" pitchFamily="17" charset="-128"/>
              </a:endParaRPr>
            </a:p>
            <a:p>
              <a:pPr algn="ctr"/>
              <a:r>
                <a:rPr kumimoji="1" lang="ja-JP" altLang="en-US" sz="2400" b="1">
                  <a:latin typeface="UD デジタル 教科書体 N-B" panose="02020700000000000000" pitchFamily="17" charset="-128"/>
                  <a:ea typeface="UD デジタル 教科書体 N-B" panose="02020700000000000000" pitchFamily="17" charset="-128"/>
                </a:rPr>
                <a:t>ユーザー</a:t>
              </a:r>
            </a:p>
          </p:txBody>
        </p:sp>
      </p:grpSp>
      <p:sp>
        <p:nvSpPr>
          <p:cNvPr id="13" name="Thought Bubble: Cloud 12">
            <a:extLst>
              <a:ext uri="{FF2B5EF4-FFF2-40B4-BE49-F238E27FC236}">
                <a16:creationId xmlns:a16="http://schemas.microsoft.com/office/drawing/2014/main" id="{F0E245B8-A243-AF33-0C80-B05005BFADD5}"/>
              </a:ext>
            </a:extLst>
          </p:cNvPr>
          <p:cNvSpPr/>
          <p:nvPr/>
        </p:nvSpPr>
        <p:spPr>
          <a:xfrm>
            <a:off x="574686" y="1384295"/>
            <a:ext cx="2837381" cy="1158240"/>
          </a:xfrm>
          <a:prstGeom prst="cloudCallout">
            <a:avLst>
              <a:gd name="adj1" fmla="val 62159"/>
              <a:gd name="adj2" fmla="val 76974"/>
            </a:avLst>
          </a:prstGeom>
        </p:spPr>
        <p:style>
          <a:lnRef idx="2">
            <a:schemeClr val="dk1"/>
          </a:lnRef>
          <a:fillRef idx="1">
            <a:schemeClr val="lt1"/>
          </a:fillRef>
          <a:effectRef idx="0">
            <a:schemeClr val="dk1"/>
          </a:effectRef>
          <a:fontRef idx="minor">
            <a:schemeClr val="dk1"/>
          </a:fontRef>
        </p:style>
        <p:txBody>
          <a:bodyPr lIns="0" rIns="0" rtlCol="0" anchor="ctr"/>
          <a:lstStyle/>
          <a:p>
            <a:pPr algn="ctr"/>
            <a:r>
              <a:rPr lang="ja-JP" altLang="en-US" sz="2400">
                <a:latin typeface="UD デジタル 教科書体 N-R" panose="02020400000000000000" pitchFamily="17" charset="-128"/>
                <a:ea typeface="UD デジタル 教科書体 N-R" panose="02020400000000000000" pitchFamily="17" charset="-128"/>
              </a:rPr>
              <a:t>なんかスゴイ</a:t>
            </a:r>
            <a:br>
              <a:rPr lang="en-US" altLang="ja-JP" sz="2400">
                <a:latin typeface="UD デジタル 教科書体 N-R" panose="02020400000000000000" pitchFamily="17" charset="-128"/>
                <a:ea typeface="UD デジタル 教科書体 N-R" panose="02020400000000000000" pitchFamily="17" charset="-128"/>
              </a:rPr>
            </a:br>
            <a:r>
              <a:rPr lang="ja-JP" altLang="en-US" sz="2400">
                <a:latin typeface="UD デジタル 教科書体 N-R" panose="02020400000000000000" pitchFamily="17" charset="-128"/>
                <a:ea typeface="UD デジタル 教科書体 N-R" panose="02020400000000000000" pitchFamily="17" charset="-128"/>
              </a:rPr>
              <a:t>便利らしい</a:t>
            </a:r>
            <a:endParaRPr lang="en-US" sz="2400">
              <a:latin typeface="UD デジタル 教科書体 N-R" panose="02020400000000000000" pitchFamily="17" charset="-128"/>
              <a:ea typeface="UD デジタル 教科書体 N-R" panose="02020400000000000000" pitchFamily="17" charset="-128"/>
            </a:endParaRPr>
          </a:p>
        </p:txBody>
      </p:sp>
      <p:sp>
        <p:nvSpPr>
          <p:cNvPr id="22" name="Thought Bubble: Cloud 21">
            <a:extLst>
              <a:ext uri="{FF2B5EF4-FFF2-40B4-BE49-F238E27FC236}">
                <a16:creationId xmlns:a16="http://schemas.microsoft.com/office/drawing/2014/main" id="{C4C134EC-93F9-31C6-72E8-ECE5573A8439}"/>
              </a:ext>
            </a:extLst>
          </p:cNvPr>
          <p:cNvSpPr/>
          <p:nvPr/>
        </p:nvSpPr>
        <p:spPr>
          <a:xfrm>
            <a:off x="127346" y="2636455"/>
            <a:ext cx="3308127" cy="1731598"/>
          </a:xfrm>
          <a:prstGeom prst="cloudCallout">
            <a:avLst>
              <a:gd name="adj1" fmla="val 59344"/>
              <a:gd name="adj2" fmla="val -13816"/>
            </a:avLst>
          </a:prstGeom>
        </p:spPr>
        <p:style>
          <a:lnRef idx="2">
            <a:schemeClr val="dk1"/>
          </a:lnRef>
          <a:fillRef idx="1">
            <a:schemeClr val="lt1"/>
          </a:fillRef>
          <a:effectRef idx="0">
            <a:schemeClr val="dk1"/>
          </a:effectRef>
          <a:fontRef idx="minor">
            <a:schemeClr val="dk1"/>
          </a:fontRef>
        </p:style>
        <p:txBody>
          <a:bodyPr lIns="0" rIns="0" rtlCol="0" anchor="ctr"/>
          <a:lstStyle/>
          <a:p>
            <a:pPr algn="ctr"/>
            <a:r>
              <a:rPr lang="ja-JP" altLang="en-US" sz="2400" dirty="0">
                <a:latin typeface="UD デジタル 教科書体 N-R" panose="02020400000000000000" pitchFamily="17" charset="-128"/>
                <a:ea typeface="UD デジタル 教科書体 N-R" panose="02020400000000000000" pitchFamily="17" charset="-128"/>
              </a:rPr>
              <a:t>ビッグデータ</a:t>
            </a:r>
            <a:r>
              <a:rPr lang="en-US" altLang="ja-JP" sz="2400" dirty="0">
                <a:latin typeface="UD デジタル 教科書体 N-R" panose="02020400000000000000" pitchFamily="17" charset="-128"/>
                <a:ea typeface="UD デジタル 教科書体 N-R" panose="02020400000000000000" pitchFamily="17" charset="-128"/>
              </a:rPr>
              <a:t>…</a:t>
            </a:r>
            <a:endParaRPr lang="en-US" altLang="ja-JP" sz="2400" dirty="0">
              <a:latin typeface="UD デジタル 教科書体 NP-R" panose="02020400000000000000" pitchFamily="18" charset="-128"/>
              <a:ea typeface="UD デジタル 教科書体 NP-R" panose="02020400000000000000" pitchFamily="18" charset="-128"/>
            </a:endParaRPr>
          </a:p>
          <a:p>
            <a:pPr algn="ctr"/>
            <a:r>
              <a:rPr lang="ja-JP" altLang="en-US" sz="2400" dirty="0">
                <a:latin typeface="UD デジタル 教科書体 NP-R" panose="02020400000000000000" pitchFamily="18" charset="-128"/>
                <a:ea typeface="UD デジタル 教科書体 NP-R" panose="02020400000000000000" pitchFamily="18" charset="-128"/>
              </a:rPr>
              <a:t>遠隔監視</a:t>
            </a:r>
            <a:r>
              <a:rPr lang="en-US" altLang="ja-JP" sz="2400" dirty="0">
                <a:latin typeface="UD デジタル 教科書体 NP-R" panose="02020400000000000000" pitchFamily="18" charset="-128"/>
                <a:ea typeface="UD デジタル 教科書体 NP-R" panose="02020400000000000000" pitchFamily="18" charset="-128"/>
              </a:rPr>
              <a:t>…</a:t>
            </a:r>
          </a:p>
        </p:txBody>
      </p:sp>
      <p:sp>
        <p:nvSpPr>
          <p:cNvPr id="26" name="Thought Bubble: Cloud 25">
            <a:extLst>
              <a:ext uri="{FF2B5EF4-FFF2-40B4-BE49-F238E27FC236}">
                <a16:creationId xmlns:a16="http://schemas.microsoft.com/office/drawing/2014/main" id="{676C0DD2-1940-A4CD-6A29-6F97C171F19F}"/>
              </a:ext>
            </a:extLst>
          </p:cNvPr>
          <p:cNvSpPr/>
          <p:nvPr/>
        </p:nvSpPr>
        <p:spPr>
          <a:xfrm>
            <a:off x="636568" y="4651646"/>
            <a:ext cx="2889799" cy="1158240"/>
          </a:xfrm>
          <a:prstGeom prst="cloudCallout">
            <a:avLst>
              <a:gd name="adj1" fmla="val 55112"/>
              <a:gd name="adj2" fmla="val -99710"/>
            </a:avLst>
          </a:prstGeom>
        </p:spPr>
        <p:style>
          <a:lnRef idx="2">
            <a:schemeClr val="dk1"/>
          </a:lnRef>
          <a:fillRef idx="1">
            <a:schemeClr val="lt1"/>
          </a:fillRef>
          <a:effectRef idx="0">
            <a:schemeClr val="dk1"/>
          </a:effectRef>
          <a:fontRef idx="minor">
            <a:schemeClr val="dk1"/>
          </a:fontRef>
        </p:style>
        <p:txBody>
          <a:bodyPr lIns="0" rIns="0" rtlCol="0" anchor="ctr"/>
          <a:lstStyle/>
          <a:p>
            <a:pPr algn="ctr"/>
            <a:r>
              <a:rPr lang="en-US" altLang="ja-JP" sz="2400" dirty="0">
                <a:latin typeface="UD デジタル 教科書体 NP-R" panose="02020400000000000000" pitchFamily="18" charset="-128"/>
                <a:ea typeface="UD デジタル 教科書体 NP-R" panose="02020400000000000000" pitchFamily="18" charset="-128"/>
              </a:rPr>
              <a:t>AI</a:t>
            </a:r>
            <a:r>
              <a:rPr lang="ja-JP" altLang="en-US" sz="2400" dirty="0">
                <a:latin typeface="UD デジタル 教科書体 NP-R" panose="02020400000000000000" pitchFamily="18" charset="-128"/>
                <a:ea typeface="UD デジタル 教科書体 NP-R" panose="02020400000000000000" pitchFamily="18" charset="-128"/>
              </a:rPr>
              <a:t>で自動化</a:t>
            </a:r>
            <a:r>
              <a:rPr lang="en-US" altLang="ja-JP" sz="2400" dirty="0">
                <a:latin typeface="UD デジタル 教科書体 NP-R" panose="02020400000000000000" pitchFamily="18" charset="-128"/>
                <a:ea typeface="UD デジタル 教科書体 NP-R" panose="02020400000000000000" pitchFamily="18" charset="-128"/>
              </a:rPr>
              <a:t>…</a:t>
            </a:r>
          </a:p>
          <a:p>
            <a:pPr algn="ctr"/>
            <a:r>
              <a:rPr lang="en-US" altLang="ja-JP" sz="2400" dirty="0">
                <a:latin typeface="UD デジタル 教科書体 NP-R" panose="02020400000000000000" pitchFamily="18" charset="-128"/>
                <a:ea typeface="UD デジタル 教科書体 NP-R" panose="02020400000000000000" pitchFamily="18" charset="-128"/>
              </a:rPr>
              <a:t>DX…</a:t>
            </a:r>
          </a:p>
        </p:txBody>
      </p:sp>
      <p:sp>
        <p:nvSpPr>
          <p:cNvPr id="36" name="Flowchart: Direct Access Storage 35">
            <a:extLst>
              <a:ext uri="{FF2B5EF4-FFF2-40B4-BE49-F238E27FC236}">
                <a16:creationId xmlns:a16="http://schemas.microsoft.com/office/drawing/2014/main" id="{391C33B3-D199-5C35-DBC6-4D94DE0E3826}"/>
              </a:ext>
            </a:extLst>
          </p:cNvPr>
          <p:cNvSpPr/>
          <p:nvPr/>
        </p:nvSpPr>
        <p:spPr>
          <a:xfrm>
            <a:off x="4711703" y="2521487"/>
            <a:ext cx="1270414" cy="1560374"/>
          </a:xfrm>
          <a:prstGeom prst="flowChartMagneticDrum">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7" name="TextBox 36">
            <a:extLst>
              <a:ext uri="{FF2B5EF4-FFF2-40B4-BE49-F238E27FC236}">
                <a16:creationId xmlns:a16="http://schemas.microsoft.com/office/drawing/2014/main" id="{D9E5810E-B426-EF5D-F509-DE7E35E6AB00}"/>
              </a:ext>
            </a:extLst>
          </p:cNvPr>
          <p:cNvSpPr txBox="1"/>
          <p:nvPr/>
        </p:nvSpPr>
        <p:spPr>
          <a:xfrm>
            <a:off x="4752968" y="2919633"/>
            <a:ext cx="1250944" cy="738664"/>
          </a:xfrm>
          <a:prstGeom prst="rect">
            <a:avLst/>
          </a:prstGeom>
          <a:solidFill>
            <a:schemeClr val="bg1">
              <a:alpha val="70000"/>
            </a:schemeClr>
          </a:solidFill>
        </p:spPr>
        <p:txBody>
          <a:bodyPr wrap="square" lIns="0" tIns="0" rIns="0" bIns="0" rtlCol="0">
            <a:spAutoFit/>
          </a:bodyPr>
          <a:lstStyle/>
          <a:p>
            <a:r>
              <a:rPr lang="ja-JP" altLang="en-US" sz="2400">
                <a:latin typeface="UD デジタル 教科書体 N-R" panose="02020400000000000000" pitchFamily="17" charset="-128"/>
                <a:ea typeface="UD デジタル 教科書体 N-R" panose="02020400000000000000" pitchFamily="17" charset="-128"/>
              </a:rPr>
              <a:t>顧客の</a:t>
            </a:r>
            <a:endParaRPr lang="en-US" altLang="ja-JP" sz="2400">
              <a:latin typeface="UD デジタル 教科書体 N-R" panose="02020400000000000000" pitchFamily="17" charset="-128"/>
              <a:ea typeface="UD デジタル 教科書体 N-R" panose="02020400000000000000" pitchFamily="17" charset="-128"/>
            </a:endParaRPr>
          </a:p>
          <a:p>
            <a:r>
              <a:rPr lang="ja-JP" altLang="en-US" sz="2400">
                <a:latin typeface="UD デジタル 教科書体 N-R" panose="02020400000000000000" pitchFamily="17" charset="-128"/>
                <a:ea typeface="UD デジタル 教科書体 N-R" panose="02020400000000000000" pitchFamily="17" charset="-128"/>
              </a:rPr>
              <a:t>課題領域</a:t>
            </a:r>
            <a:endParaRPr lang="en-US" sz="2400">
              <a:latin typeface="UD デジタル 教科書体 N-R" panose="02020400000000000000" pitchFamily="17" charset="-128"/>
              <a:ea typeface="UD デジタル 教科書体 N-R" panose="02020400000000000000" pitchFamily="17" charset="-128"/>
            </a:endParaRPr>
          </a:p>
        </p:txBody>
      </p:sp>
      <p:sp>
        <p:nvSpPr>
          <p:cNvPr id="23" name="Oval 22">
            <a:extLst>
              <a:ext uri="{FF2B5EF4-FFF2-40B4-BE49-F238E27FC236}">
                <a16:creationId xmlns:a16="http://schemas.microsoft.com/office/drawing/2014/main" id="{1D2AABEA-6EC5-3782-0960-B95491CFEED0}"/>
              </a:ext>
            </a:extLst>
          </p:cNvPr>
          <p:cNvSpPr/>
          <p:nvPr/>
        </p:nvSpPr>
        <p:spPr>
          <a:xfrm>
            <a:off x="5586597" y="5191086"/>
            <a:ext cx="331470" cy="1295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C893ED6-8918-691C-A8BD-D0BFDB0961C0}"/>
              </a:ext>
            </a:extLst>
          </p:cNvPr>
          <p:cNvSpPr/>
          <p:nvPr/>
        </p:nvSpPr>
        <p:spPr>
          <a:xfrm>
            <a:off x="5307467" y="5006931"/>
            <a:ext cx="331470" cy="1295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E40447D-B7E8-D2BC-1783-EBBC53B5262F}"/>
              </a:ext>
            </a:extLst>
          </p:cNvPr>
          <p:cNvSpPr/>
          <p:nvPr/>
        </p:nvSpPr>
        <p:spPr>
          <a:xfrm>
            <a:off x="4830105" y="5099009"/>
            <a:ext cx="331470" cy="1295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Left 45">
            <a:extLst>
              <a:ext uri="{FF2B5EF4-FFF2-40B4-BE49-F238E27FC236}">
                <a16:creationId xmlns:a16="http://schemas.microsoft.com/office/drawing/2014/main" id="{471E80B5-9E28-CA36-CA82-FEA8F9DBCCED}"/>
              </a:ext>
            </a:extLst>
          </p:cNvPr>
          <p:cNvSpPr/>
          <p:nvPr/>
        </p:nvSpPr>
        <p:spPr>
          <a:xfrm>
            <a:off x="5880737" y="2953226"/>
            <a:ext cx="474821"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38D2E56E-409D-A634-C0BC-54CDBEFEB533}"/>
              </a:ext>
            </a:extLst>
          </p:cNvPr>
          <p:cNvGrpSpPr/>
          <p:nvPr/>
        </p:nvGrpSpPr>
        <p:grpSpPr>
          <a:xfrm>
            <a:off x="8046767" y="3607321"/>
            <a:ext cx="1219200" cy="1268819"/>
            <a:chOff x="8103917" y="3607321"/>
            <a:chExt cx="1219200" cy="1268819"/>
          </a:xfrm>
        </p:grpSpPr>
        <p:pic>
          <p:nvPicPr>
            <p:cNvPr id="10" name="図 28">
              <a:extLst>
                <a:ext uri="{FF2B5EF4-FFF2-40B4-BE49-F238E27FC236}">
                  <a16:creationId xmlns:a16="http://schemas.microsoft.com/office/drawing/2014/main" id="{5CE1F383-1E62-4EF5-9B32-800027BD4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3917" y="3656940"/>
              <a:ext cx="1219200" cy="1219200"/>
            </a:xfrm>
            <a:prstGeom prst="rect">
              <a:avLst/>
            </a:prstGeom>
          </p:spPr>
        </p:pic>
        <p:pic>
          <p:nvPicPr>
            <p:cNvPr id="75" name="Picture 74" descr="A blue and black logo&#10;&#10;Description automatically generated">
              <a:extLst>
                <a:ext uri="{FF2B5EF4-FFF2-40B4-BE49-F238E27FC236}">
                  <a16:creationId xmlns:a16="http://schemas.microsoft.com/office/drawing/2014/main" id="{11E63878-2CC0-D4F9-726E-6C9C441505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3865" y="3607321"/>
              <a:ext cx="1111269" cy="1111269"/>
            </a:xfrm>
            <a:prstGeom prst="rect">
              <a:avLst/>
            </a:prstGeom>
          </p:spPr>
        </p:pic>
      </p:grpSp>
      <p:sp>
        <p:nvSpPr>
          <p:cNvPr id="77" name="四角形: メモ 106">
            <a:extLst>
              <a:ext uri="{FF2B5EF4-FFF2-40B4-BE49-F238E27FC236}">
                <a16:creationId xmlns:a16="http://schemas.microsoft.com/office/drawing/2014/main" id="{381AD6BD-4F3F-C722-239A-D8D669CE4812}"/>
              </a:ext>
            </a:extLst>
          </p:cNvPr>
          <p:cNvSpPr/>
          <p:nvPr/>
        </p:nvSpPr>
        <p:spPr>
          <a:xfrm>
            <a:off x="9265376" y="4753573"/>
            <a:ext cx="1272532" cy="443189"/>
          </a:xfrm>
          <a:prstGeom prst="foldedCorner">
            <a:avLst/>
          </a:prstGeom>
        </p:spPr>
        <p:style>
          <a:lnRef idx="2">
            <a:schemeClr val="dk1"/>
          </a:lnRef>
          <a:fillRef idx="1">
            <a:schemeClr val="lt1"/>
          </a:fillRef>
          <a:effectRef idx="0">
            <a:schemeClr val="dk1"/>
          </a:effectRef>
          <a:fontRef idx="minor">
            <a:schemeClr val="dk1"/>
          </a:fontRef>
        </p:style>
        <p:txBody>
          <a:bodyPr lIns="0" rIns="0" rtlCol="0" anchor="ctr"/>
          <a:lstStyle/>
          <a:p>
            <a:pPr algn="ctr"/>
            <a:r>
              <a:rPr kumimoji="1" lang="ja-JP" altLang="en-US" sz="2000">
                <a:latin typeface="UD デジタル 教科書体 N-R" panose="02020400000000000000" pitchFamily="17" charset="-128"/>
                <a:ea typeface="UD デジタル 教科書体 N-R" panose="02020400000000000000" pitchFamily="17" charset="-128"/>
              </a:rPr>
              <a:t>アウトカム</a:t>
            </a:r>
          </a:p>
        </p:txBody>
      </p:sp>
      <p:sp>
        <p:nvSpPr>
          <p:cNvPr id="3" name="Arrow: Curved Down 2">
            <a:extLst>
              <a:ext uri="{FF2B5EF4-FFF2-40B4-BE49-F238E27FC236}">
                <a16:creationId xmlns:a16="http://schemas.microsoft.com/office/drawing/2014/main" id="{B479234B-9207-53BC-5E7C-CF109DFE260B}"/>
              </a:ext>
            </a:extLst>
          </p:cNvPr>
          <p:cNvSpPr/>
          <p:nvPr/>
        </p:nvSpPr>
        <p:spPr>
          <a:xfrm>
            <a:off x="5764360" y="1395759"/>
            <a:ext cx="5792302" cy="3516945"/>
          </a:xfrm>
          <a:prstGeom prst="curvedDown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36C3075B-D3DA-641B-0BC7-B2A745B821CC}"/>
              </a:ext>
            </a:extLst>
          </p:cNvPr>
          <p:cNvSpPr txBox="1"/>
          <p:nvPr/>
        </p:nvSpPr>
        <p:spPr>
          <a:xfrm>
            <a:off x="5486403" y="2288641"/>
            <a:ext cx="6339927" cy="1323439"/>
          </a:xfrm>
          <a:prstGeom prst="rect">
            <a:avLst/>
          </a:prstGeom>
          <a:solidFill>
            <a:schemeClr val="bg1">
              <a:alpha val="90000"/>
            </a:schemeClr>
          </a:solidFill>
          <a:ln w="38100">
            <a:solidFill>
              <a:schemeClr val="tx1"/>
            </a:solidFill>
          </a:ln>
        </p:spPr>
        <p:txBody>
          <a:bodyPr wrap="square" rtlCol="0">
            <a:spAutoFit/>
          </a:bodyPr>
          <a:lstStyle/>
          <a:p>
            <a:pPr algn="ctr"/>
            <a:r>
              <a:rPr lang="ja-JP" altLang="en-US" sz="4000" b="1">
                <a:latin typeface="UD デジタル 教科書体 N-B" panose="02020700000000000000" pitchFamily="17" charset="-128"/>
                <a:ea typeface="UD デジタル 教科書体 N-B" panose="02020700000000000000" pitchFamily="17" charset="-128"/>
              </a:rPr>
              <a:t>エンドユーザー自身による</a:t>
            </a:r>
            <a:br>
              <a:rPr lang="en-US" altLang="ja-JP" sz="4000" b="1">
                <a:latin typeface="UD デジタル 教科書体 N-B" panose="02020700000000000000" pitchFamily="17" charset="-128"/>
                <a:ea typeface="UD デジタル 教科書体 N-B" panose="02020700000000000000" pitchFamily="17" charset="-128"/>
              </a:rPr>
            </a:br>
            <a:r>
              <a:rPr lang="ja-JP" altLang="en-US" sz="4000" b="1">
                <a:latin typeface="UD デジタル 教科書体 N-B" panose="02020700000000000000" pitchFamily="17" charset="-128"/>
                <a:ea typeface="UD デジタル 教科書体 N-B" panose="02020700000000000000" pitchFamily="17" charset="-128"/>
              </a:rPr>
              <a:t>ソリューション創造</a:t>
            </a:r>
            <a:endParaRPr lang="en-US" sz="4000" b="1">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3021221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8ABF4-0372-5719-5FDB-3D048F946A49}"/>
              </a:ext>
            </a:extLst>
          </p:cNvPr>
          <p:cNvSpPr>
            <a:spLocks noGrp="1"/>
          </p:cNvSpPr>
          <p:nvPr>
            <p:ph type="title"/>
          </p:nvPr>
        </p:nvSpPr>
        <p:spPr/>
        <p:txBody>
          <a:bodyPr/>
          <a:lstStyle/>
          <a:p>
            <a:r>
              <a:rPr lang="en-US" altLang="ja-JP"/>
              <a:t>GLODAL</a:t>
            </a:r>
            <a:r>
              <a:rPr lang="ja-JP" altLang="en-US"/>
              <a:t>がリーチするラストワンマイル</a:t>
            </a:r>
            <a:endParaRPr lang="en-US"/>
          </a:p>
        </p:txBody>
      </p:sp>
      <p:sp>
        <p:nvSpPr>
          <p:cNvPr id="9" name="Rectangle: Rounded Corners 8">
            <a:extLst>
              <a:ext uri="{FF2B5EF4-FFF2-40B4-BE49-F238E27FC236}">
                <a16:creationId xmlns:a16="http://schemas.microsoft.com/office/drawing/2014/main" id="{13574209-D2A6-9525-C6C3-0E1CF345EDBE}"/>
              </a:ext>
            </a:extLst>
          </p:cNvPr>
          <p:cNvSpPr/>
          <p:nvPr/>
        </p:nvSpPr>
        <p:spPr>
          <a:xfrm>
            <a:off x="3045203" y="3719887"/>
            <a:ext cx="7394557" cy="17302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2400">
                <a:latin typeface="UD デジタル 教科書体 N-R" panose="02020400000000000000" pitchFamily="17" charset="-128"/>
                <a:ea typeface="UD デジタル 教科書体 N-R" panose="02020400000000000000" pitchFamily="17" charset="-128"/>
              </a:rPr>
              <a:t>大学など高等教育プログラム</a:t>
            </a:r>
            <a:endParaRPr lang="en-US" sz="2400">
              <a:latin typeface="UD デジタル 教科書体 N-R" panose="02020400000000000000" pitchFamily="17" charset="-128"/>
              <a:ea typeface="UD デジタル 教科書体 N-R" panose="02020400000000000000" pitchFamily="17" charset="-128"/>
            </a:endParaRPr>
          </a:p>
        </p:txBody>
      </p:sp>
      <p:sp>
        <p:nvSpPr>
          <p:cNvPr id="11" name="Speech Bubble: Oval 10">
            <a:extLst>
              <a:ext uri="{FF2B5EF4-FFF2-40B4-BE49-F238E27FC236}">
                <a16:creationId xmlns:a16="http://schemas.microsoft.com/office/drawing/2014/main" id="{063C1B88-9472-63A8-6C06-59AB7920703B}"/>
              </a:ext>
            </a:extLst>
          </p:cNvPr>
          <p:cNvSpPr/>
          <p:nvPr/>
        </p:nvSpPr>
        <p:spPr>
          <a:xfrm>
            <a:off x="2748416" y="2567391"/>
            <a:ext cx="3843057" cy="975788"/>
          </a:xfrm>
          <a:prstGeom prst="wedgeEllipseCallout">
            <a:avLst>
              <a:gd name="adj1" fmla="val 30504"/>
              <a:gd name="adj2" fmla="val 76918"/>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2400">
                <a:latin typeface="UD デジタル 教科書体 N-R" panose="02020400000000000000" pitchFamily="17" charset="-128"/>
                <a:ea typeface="UD デジタル 教科書体 N-R" panose="02020400000000000000" pitchFamily="17" charset="-128"/>
              </a:rPr>
              <a:t>幅広く基礎が厚い</a:t>
            </a:r>
            <a:endParaRPr lang="en-US" altLang="ja-JP" sz="2400">
              <a:latin typeface="UD デジタル 教科書体 N-R" panose="02020400000000000000" pitchFamily="17" charset="-128"/>
              <a:ea typeface="UD デジタル 教科書体 N-R" panose="02020400000000000000" pitchFamily="17" charset="-128"/>
            </a:endParaRPr>
          </a:p>
          <a:p>
            <a:pPr algn="ctr"/>
            <a:r>
              <a:rPr lang="ja-JP" altLang="en-US" sz="2400">
                <a:latin typeface="UD デジタル 教科書体 N-R" panose="02020400000000000000" pitchFamily="17" charset="-128"/>
                <a:ea typeface="UD デジタル 教科書体 N-R" panose="02020400000000000000" pitchFamily="17" charset="-128"/>
              </a:rPr>
              <a:t>学習コスト大きい</a:t>
            </a:r>
            <a:endParaRPr lang="en-US" sz="2400">
              <a:latin typeface="UD デジタル 教科書体 N-R" panose="02020400000000000000" pitchFamily="17" charset="-128"/>
              <a:ea typeface="UD デジタル 教科書体 N-R" panose="02020400000000000000" pitchFamily="17" charset="-128"/>
            </a:endParaRPr>
          </a:p>
        </p:txBody>
      </p:sp>
      <p:sp>
        <p:nvSpPr>
          <p:cNvPr id="12" name="Rectangle: Rounded Corners 11">
            <a:extLst>
              <a:ext uri="{FF2B5EF4-FFF2-40B4-BE49-F238E27FC236}">
                <a16:creationId xmlns:a16="http://schemas.microsoft.com/office/drawing/2014/main" id="{53C6E1FE-AD18-E02C-00A8-A2E059B00E3E}"/>
              </a:ext>
            </a:extLst>
          </p:cNvPr>
          <p:cNvSpPr/>
          <p:nvPr/>
        </p:nvSpPr>
        <p:spPr>
          <a:xfrm>
            <a:off x="3772518" y="4808655"/>
            <a:ext cx="6008528" cy="615459"/>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ja-JP" altLang="en-US" sz="2400">
                <a:latin typeface="UD デジタル 教科書体 N-R" panose="02020400000000000000" pitchFamily="17" charset="-128"/>
                <a:ea typeface="UD デジタル 教科書体 N-R" panose="02020400000000000000" pitchFamily="17" charset="-128"/>
              </a:rPr>
              <a:t>一般向け入門講座</a:t>
            </a:r>
            <a:endParaRPr lang="en-US" sz="2400">
              <a:latin typeface="UD デジタル 教科書体 N-R" panose="02020400000000000000" pitchFamily="17" charset="-128"/>
              <a:ea typeface="UD デジタル 教科書体 N-R" panose="02020400000000000000" pitchFamily="17" charset="-128"/>
            </a:endParaRPr>
          </a:p>
        </p:txBody>
      </p:sp>
      <p:sp>
        <p:nvSpPr>
          <p:cNvPr id="13" name="Speech Bubble: Oval 12">
            <a:extLst>
              <a:ext uri="{FF2B5EF4-FFF2-40B4-BE49-F238E27FC236}">
                <a16:creationId xmlns:a16="http://schemas.microsoft.com/office/drawing/2014/main" id="{04E5F9C0-8735-BFFA-4EED-2351FF85FE4C}"/>
              </a:ext>
            </a:extLst>
          </p:cNvPr>
          <p:cNvSpPr/>
          <p:nvPr/>
        </p:nvSpPr>
        <p:spPr>
          <a:xfrm>
            <a:off x="2753704" y="5372465"/>
            <a:ext cx="3342296" cy="975787"/>
          </a:xfrm>
          <a:prstGeom prst="wedgeEllipseCallout">
            <a:avLst>
              <a:gd name="adj1" fmla="val 26323"/>
              <a:gd name="adj2" fmla="val -6085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a:latin typeface="UD デジタル 教科書体 N-R" panose="02020400000000000000" pitchFamily="17" charset="-128"/>
                <a:ea typeface="UD デジタル 教科書体 N-R" panose="02020400000000000000" pitchFamily="17" charset="-128"/>
              </a:rPr>
              <a:t>基礎事項のみ</a:t>
            </a:r>
            <a:endParaRPr lang="en-US" altLang="ja-JP" sz="2400">
              <a:latin typeface="UD デジタル 教科書体 N-R" panose="02020400000000000000" pitchFamily="17" charset="-128"/>
              <a:ea typeface="UD デジタル 教科書体 N-R" panose="02020400000000000000" pitchFamily="17" charset="-128"/>
            </a:endParaRPr>
          </a:p>
          <a:p>
            <a:pPr algn="ctr"/>
            <a:r>
              <a:rPr lang="ja-JP" altLang="en-US" sz="2400">
                <a:latin typeface="UD デジタル 教科書体 N-R" panose="02020400000000000000" pitchFamily="17" charset="-128"/>
                <a:ea typeface="UD デジタル 教科書体 N-R" panose="02020400000000000000" pitchFamily="17" charset="-128"/>
              </a:rPr>
              <a:t>深掘りできない</a:t>
            </a:r>
            <a:endParaRPr lang="en-US" sz="2400">
              <a:latin typeface="UD デジタル 教科書体 N-R" panose="02020400000000000000" pitchFamily="17" charset="-128"/>
              <a:ea typeface="UD デジタル 教科書体 N-R" panose="02020400000000000000" pitchFamily="17" charset="-128"/>
            </a:endParaRPr>
          </a:p>
        </p:txBody>
      </p:sp>
      <p:sp>
        <p:nvSpPr>
          <p:cNvPr id="14" name="Rectangle: Rounded Corners 13">
            <a:extLst>
              <a:ext uri="{FF2B5EF4-FFF2-40B4-BE49-F238E27FC236}">
                <a16:creationId xmlns:a16="http://schemas.microsoft.com/office/drawing/2014/main" id="{869E6A7B-240A-7C65-DF30-8BB91A2E2158}"/>
              </a:ext>
            </a:extLst>
          </p:cNvPr>
          <p:cNvSpPr/>
          <p:nvPr/>
        </p:nvSpPr>
        <p:spPr>
          <a:xfrm>
            <a:off x="7526565" y="3029768"/>
            <a:ext cx="1987792" cy="2361501"/>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2400">
                <a:latin typeface="UD デジタル 教科書体 N-R" panose="02020400000000000000" pitchFamily="17" charset="-128"/>
                <a:ea typeface="UD デジタル 教科書体 N-R" panose="02020400000000000000" pitchFamily="17" charset="-128"/>
              </a:rPr>
              <a:t>プロバイダによる販促講座</a:t>
            </a:r>
            <a:endParaRPr lang="en-US" sz="2400">
              <a:latin typeface="UD デジタル 教科書体 N-R" panose="02020400000000000000" pitchFamily="17" charset="-128"/>
              <a:ea typeface="UD デジタル 教科書体 N-R" panose="02020400000000000000" pitchFamily="17" charset="-128"/>
            </a:endParaRPr>
          </a:p>
        </p:txBody>
      </p:sp>
      <p:cxnSp>
        <p:nvCxnSpPr>
          <p:cNvPr id="16" name="Straight Arrow Connector 15">
            <a:extLst>
              <a:ext uri="{FF2B5EF4-FFF2-40B4-BE49-F238E27FC236}">
                <a16:creationId xmlns:a16="http://schemas.microsoft.com/office/drawing/2014/main" id="{555B12A2-796D-7441-507A-8BDD5FB9F0B7}"/>
              </a:ext>
            </a:extLst>
          </p:cNvPr>
          <p:cNvCxnSpPr/>
          <p:nvPr/>
        </p:nvCxnSpPr>
        <p:spPr>
          <a:xfrm flipH="1" flipV="1">
            <a:off x="2583739" y="1495124"/>
            <a:ext cx="0" cy="396799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Speech Bubble: Oval 16">
            <a:extLst>
              <a:ext uri="{FF2B5EF4-FFF2-40B4-BE49-F238E27FC236}">
                <a16:creationId xmlns:a16="http://schemas.microsoft.com/office/drawing/2014/main" id="{FA4C4BDE-B392-CF23-8C5F-AA35D99BD990}"/>
              </a:ext>
            </a:extLst>
          </p:cNvPr>
          <p:cNvSpPr/>
          <p:nvPr/>
        </p:nvSpPr>
        <p:spPr>
          <a:xfrm>
            <a:off x="7540178" y="2032304"/>
            <a:ext cx="3748976" cy="975788"/>
          </a:xfrm>
          <a:prstGeom prst="wedgeEllipseCallout">
            <a:avLst>
              <a:gd name="adj1" fmla="val -20591"/>
              <a:gd name="adj2" fmla="val 68014"/>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2400">
                <a:latin typeface="UD デジタル 教科書体 N-R" panose="02020400000000000000" pitchFamily="17" charset="-128"/>
                <a:ea typeface="UD デジタル 教科書体 N-R" panose="02020400000000000000" pitchFamily="17" charset="-128"/>
              </a:rPr>
              <a:t>先進領域を扱うが特定領域に偏る</a:t>
            </a:r>
            <a:endParaRPr lang="en-US" sz="2400">
              <a:latin typeface="UD デジタル 教科書体 N-R" panose="02020400000000000000" pitchFamily="17" charset="-128"/>
              <a:ea typeface="UD デジタル 教科書体 N-R" panose="02020400000000000000" pitchFamily="17" charset="-128"/>
            </a:endParaRPr>
          </a:p>
        </p:txBody>
      </p:sp>
      <p:sp>
        <p:nvSpPr>
          <p:cNvPr id="18" name="TextBox 17">
            <a:extLst>
              <a:ext uri="{FF2B5EF4-FFF2-40B4-BE49-F238E27FC236}">
                <a16:creationId xmlns:a16="http://schemas.microsoft.com/office/drawing/2014/main" id="{7930385B-24BF-D2A5-330B-48647A7DE319}"/>
              </a:ext>
            </a:extLst>
          </p:cNvPr>
          <p:cNvSpPr txBox="1"/>
          <p:nvPr/>
        </p:nvSpPr>
        <p:spPr>
          <a:xfrm>
            <a:off x="1676066" y="5232285"/>
            <a:ext cx="800219" cy="461665"/>
          </a:xfrm>
          <a:prstGeom prst="rect">
            <a:avLst/>
          </a:prstGeom>
          <a:noFill/>
        </p:spPr>
        <p:txBody>
          <a:bodyPr wrap="none" rtlCol="0">
            <a:spAutoFit/>
          </a:bodyPr>
          <a:lstStyle/>
          <a:p>
            <a:r>
              <a:rPr lang="ja-JP" altLang="en-US" sz="2400">
                <a:latin typeface="UD デジタル 教科書体 N-R" panose="02020400000000000000" pitchFamily="17" charset="-128"/>
                <a:ea typeface="UD デジタル 教科書体 N-R" panose="02020400000000000000" pitchFamily="17" charset="-128"/>
              </a:rPr>
              <a:t>基礎</a:t>
            </a:r>
            <a:endParaRPr lang="en-US" sz="2400">
              <a:latin typeface="UD デジタル 教科書体 N-R" panose="02020400000000000000" pitchFamily="17" charset="-128"/>
              <a:ea typeface="UD デジタル 教科書体 N-R" panose="02020400000000000000" pitchFamily="17" charset="-128"/>
            </a:endParaRPr>
          </a:p>
        </p:txBody>
      </p:sp>
      <p:sp>
        <p:nvSpPr>
          <p:cNvPr id="19" name="TextBox 18">
            <a:extLst>
              <a:ext uri="{FF2B5EF4-FFF2-40B4-BE49-F238E27FC236}">
                <a16:creationId xmlns:a16="http://schemas.microsoft.com/office/drawing/2014/main" id="{187B6E4B-598D-875E-9517-0D2BE527D529}"/>
              </a:ext>
            </a:extLst>
          </p:cNvPr>
          <p:cNvSpPr txBox="1"/>
          <p:nvPr/>
        </p:nvSpPr>
        <p:spPr>
          <a:xfrm>
            <a:off x="1676066" y="1355769"/>
            <a:ext cx="800219" cy="461665"/>
          </a:xfrm>
          <a:prstGeom prst="rect">
            <a:avLst/>
          </a:prstGeom>
          <a:noFill/>
        </p:spPr>
        <p:txBody>
          <a:bodyPr wrap="none" rtlCol="0">
            <a:spAutoFit/>
          </a:bodyPr>
          <a:lstStyle/>
          <a:p>
            <a:r>
              <a:rPr lang="ja-JP" altLang="en-US" sz="2400">
                <a:latin typeface="UD デジタル 教科書体 N-R" panose="02020400000000000000" pitchFamily="17" charset="-128"/>
                <a:ea typeface="UD デジタル 教科書体 N-R" panose="02020400000000000000" pitchFamily="17" charset="-128"/>
              </a:rPr>
              <a:t>実践</a:t>
            </a:r>
            <a:endParaRPr lang="en-US" sz="2400">
              <a:latin typeface="UD デジタル 教科書体 N-R" panose="02020400000000000000" pitchFamily="17" charset="-128"/>
              <a:ea typeface="UD デジタル 教科書体 N-R" panose="02020400000000000000" pitchFamily="17" charset="-128"/>
            </a:endParaRPr>
          </a:p>
        </p:txBody>
      </p:sp>
      <p:cxnSp>
        <p:nvCxnSpPr>
          <p:cNvPr id="21" name="Straight Connector 20">
            <a:extLst>
              <a:ext uri="{FF2B5EF4-FFF2-40B4-BE49-F238E27FC236}">
                <a16:creationId xmlns:a16="http://schemas.microsoft.com/office/drawing/2014/main" id="{91F58DBC-5C76-7473-8A21-E895CE918EDE}"/>
              </a:ext>
            </a:extLst>
          </p:cNvPr>
          <p:cNvCxnSpPr>
            <a:cxnSpLocks/>
          </p:cNvCxnSpPr>
          <p:nvPr/>
        </p:nvCxnSpPr>
        <p:spPr>
          <a:xfrm flipV="1">
            <a:off x="2945360" y="1762766"/>
            <a:ext cx="6656664"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0670A7D-8D0E-55D4-4EE5-DE37B00B31F0}"/>
              </a:ext>
            </a:extLst>
          </p:cNvPr>
          <p:cNvSpPr txBox="1"/>
          <p:nvPr/>
        </p:nvSpPr>
        <p:spPr>
          <a:xfrm>
            <a:off x="4026923" y="1531934"/>
            <a:ext cx="4493538" cy="461665"/>
          </a:xfrm>
          <a:prstGeom prst="rect">
            <a:avLst/>
          </a:prstGeom>
          <a:solidFill>
            <a:schemeClr val="bg1"/>
          </a:solidFill>
        </p:spPr>
        <p:txBody>
          <a:bodyPr wrap="none" rtlCol="0">
            <a:spAutoFit/>
          </a:bodyPr>
          <a:lstStyle/>
          <a:p>
            <a:r>
              <a:rPr lang="ja-JP" altLang="en-US" sz="2400">
                <a:latin typeface="UD デジタル 教科書体 N-R" panose="02020400000000000000" pitchFamily="17" charset="-128"/>
                <a:ea typeface="UD デジタル 教科書体 N-R" panose="02020400000000000000" pitchFamily="17" charset="-128"/>
              </a:rPr>
              <a:t>自立したソリューションの実現</a:t>
            </a:r>
            <a:endParaRPr lang="en-US" sz="2400">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2428648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8ABF4-0372-5719-5FDB-3D048F946A49}"/>
              </a:ext>
            </a:extLst>
          </p:cNvPr>
          <p:cNvSpPr>
            <a:spLocks noGrp="1"/>
          </p:cNvSpPr>
          <p:nvPr>
            <p:ph type="title"/>
          </p:nvPr>
        </p:nvSpPr>
        <p:spPr/>
        <p:txBody>
          <a:bodyPr/>
          <a:lstStyle/>
          <a:p>
            <a:r>
              <a:rPr lang="en-US" altLang="ja-JP"/>
              <a:t>GLODAL</a:t>
            </a:r>
            <a:r>
              <a:rPr lang="ja-JP" altLang="en-US"/>
              <a:t>がリーチするラストワンマイル</a:t>
            </a:r>
            <a:endParaRPr lang="en-US"/>
          </a:p>
        </p:txBody>
      </p:sp>
      <p:sp>
        <p:nvSpPr>
          <p:cNvPr id="9" name="Rectangle: Rounded Corners 8">
            <a:extLst>
              <a:ext uri="{FF2B5EF4-FFF2-40B4-BE49-F238E27FC236}">
                <a16:creationId xmlns:a16="http://schemas.microsoft.com/office/drawing/2014/main" id="{13574209-D2A6-9525-C6C3-0E1CF345EDBE}"/>
              </a:ext>
            </a:extLst>
          </p:cNvPr>
          <p:cNvSpPr/>
          <p:nvPr/>
        </p:nvSpPr>
        <p:spPr>
          <a:xfrm>
            <a:off x="3045203" y="3719887"/>
            <a:ext cx="7394557" cy="1730229"/>
          </a:xfrm>
          <a:prstGeom prst="roundRect">
            <a:avLst/>
          </a:prstGeom>
          <a:solidFill>
            <a:srgbClr val="5D79AB"/>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2400">
                <a:latin typeface="UD デジタル 教科書体 N-R" panose="02020400000000000000" pitchFamily="17" charset="-128"/>
                <a:ea typeface="UD デジタル 教科書体 N-R" panose="02020400000000000000" pitchFamily="17" charset="-128"/>
              </a:rPr>
              <a:t>大学など高等教育プログラム</a:t>
            </a:r>
            <a:endParaRPr lang="en-US" sz="2400">
              <a:latin typeface="UD デジタル 教科書体 N-R" panose="02020400000000000000" pitchFamily="17" charset="-128"/>
              <a:ea typeface="UD デジタル 教科書体 N-R" panose="02020400000000000000" pitchFamily="17" charset="-128"/>
            </a:endParaRPr>
          </a:p>
        </p:txBody>
      </p:sp>
      <p:sp>
        <p:nvSpPr>
          <p:cNvPr id="12" name="Rectangle: Rounded Corners 11">
            <a:extLst>
              <a:ext uri="{FF2B5EF4-FFF2-40B4-BE49-F238E27FC236}">
                <a16:creationId xmlns:a16="http://schemas.microsoft.com/office/drawing/2014/main" id="{53C6E1FE-AD18-E02C-00A8-A2E059B00E3E}"/>
              </a:ext>
            </a:extLst>
          </p:cNvPr>
          <p:cNvSpPr/>
          <p:nvPr/>
        </p:nvSpPr>
        <p:spPr>
          <a:xfrm>
            <a:off x="3772518" y="4808655"/>
            <a:ext cx="6008528" cy="615459"/>
          </a:xfrm>
          <a:prstGeom prst="roundRect">
            <a:avLst/>
          </a:prstGeom>
          <a:solidFill>
            <a:srgbClr val="B2886C"/>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ja-JP" altLang="en-US" sz="2400">
                <a:latin typeface="UD デジタル 教科書体 N-R" panose="02020400000000000000" pitchFamily="17" charset="-128"/>
                <a:ea typeface="UD デジタル 教科書体 N-R" panose="02020400000000000000" pitchFamily="17" charset="-128"/>
              </a:rPr>
              <a:t>一般向け入門講座</a:t>
            </a:r>
            <a:endParaRPr lang="en-US" sz="2400">
              <a:latin typeface="UD デジタル 教科書体 N-R" panose="02020400000000000000" pitchFamily="17" charset="-128"/>
              <a:ea typeface="UD デジタル 教科書体 N-R" panose="02020400000000000000" pitchFamily="17" charset="-128"/>
            </a:endParaRPr>
          </a:p>
        </p:txBody>
      </p:sp>
      <p:sp>
        <p:nvSpPr>
          <p:cNvPr id="14" name="Rectangle: Rounded Corners 13">
            <a:extLst>
              <a:ext uri="{FF2B5EF4-FFF2-40B4-BE49-F238E27FC236}">
                <a16:creationId xmlns:a16="http://schemas.microsoft.com/office/drawing/2014/main" id="{869E6A7B-240A-7C65-DF30-8BB91A2E2158}"/>
              </a:ext>
            </a:extLst>
          </p:cNvPr>
          <p:cNvSpPr/>
          <p:nvPr/>
        </p:nvSpPr>
        <p:spPr>
          <a:xfrm>
            <a:off x="7526565" y="3029768"/>
            <a:ext cx="1987792" cy="2361501"/>
          </a:xfrm>
          <a:prstGeom prst="roundRect">
            <a:avLst/>
          </a:prstGeom>
          <a:solidFill>
            <a:srgbClr val="646464"/>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2400">
                <a:latin typeface="UD デジタル 教科書体 N-R" panose="02020400000000000000" pitchFamily="17" charset="-128"/>
                <a:ea typeface="UD デジタル 教科書体 N-R" panose="02020400000000000000" pitchFamily="17" charset="-128"/>
              </a:rPr>
              <a:t>プロバイダによる販促講座</a:t>
            </a:r>
            <a:endParaRPr lang="en-US" sz="2400">
              <a:latin typeface="UD デジタル 教科書体 N-R" panose="02020400000000000000" pitchFamily="17" charset="-128"/>
              <a:ea typeface="UD デジタル 教科書体 N-R" panose="02020400000000000000" pitchFamily="17" charset="-128"/>
            </a:endParaRPr>
          </a:p>
        </p:txBody>
      </p:sp>
      <p:cxnSp>
        <p:nvCxnSpPr>
          <p:cNvPr id="16" name="Straight Arrow Connector 15">
            <a:extLst>
              <a:ext uri="{FF2B5EF4-FFF2-40B4-BE49-F238E27FC236}">
                <a16:creationId xmlns:a16="http://schemas.microsoft.com/office/drawing/2014/main" id="{555B12A2-796D-7441-507A-8BDD5FB9F0B7}"/>
              </a:ext>
            </a:extLst>
          </p:cNvPr>
          <p:cNvCxnSpPr/>
          <p:nvPr/>
        </p:nvCxnSpPr>
        <p:spPr>
          <a:xfrm flipH="1" flipV="1">
            <a:off x="2583739" y="1495124"/>
            <a:ext cx="0" cy="396799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930385B-24BF-D2A5-330B-48647A7DE319}"/>
              </a:ext>
            </a:extLst>
          </p:cNvPr>
          <p:cNvSpPr txBox="1"/>
          <p:nvPr/>
        </p:nvSpPr>
        <p:spPr>
          <a:xfrm>
            <a:off x="1676066" y="5232285"/>
            <a:ext cx="800219" cy="461665"/>
          </a:xfrm>
          <a:prstGeom prst="rect">
            <a:avLst/>
          </a:prstGeom>
          <a:noFill/>
        </p:spPr>
        <p:txBody>
          <a:bodyPr wrap="none" rtlCol="0">
            <a:spAutoFit/>
          </a:bodyPr>
          <a:lstStyle/>
          <a:p>
            <a:r>
              <a:rPr lang="ja-JP" altLang="en-US" sz="2400">
                <a:latin typeface="UD デジタル 教科書体 N-R" panose="02020400000000000000" pitchFamily="17" charset="-128"/>
                <a:ea typeface="UD デジタル 教科書体 N-R" panose="02020400000000000000" pitchFamily="17" charset="-128"/>
              </a:rPr>
              <a:t>基礎</a:t>
            </a:r>
            <a:endParaRPr lang="en-US" sz="2400">
              <a:latin typeface="UD デジタル 教科書体 N-R" panose="02020400000000000000" pitchFamily="17" charset="-128"/>
              <a:ea typeface="UD デジタル 教科書体 N-R" panose="02020400000000000000" pitchFamily="17" charset="-128"/>
            </a:endParaRPr>
          </a:p>
        </p:txBody>
      </p:sp>
      <p:sp>
        <p:nvSpPr>
          <p:cNvPr id="19" name="TextBox 18">
            <a:extLst>
              <a:ext uri="{FF2B5EF4-FFF2-40B4-BE49-F238E27FC236}">
                <a16:creationId xmlns:a16="http://schemas.microsoft.com/office/drawing/2014/main" id="{187B6E4B-598D-875E-9517-0D2BE527D529}"/>
              </a:ext>
            </a:extLst>
          </p:cNvPr>
          <p:cNvSpPr txBox="1"/>
          <p:nvPr/>
        </p:nvSpPr>
        <p:spPr>
          <a:xfrm>
            <a:off x="1676066" y="1355769"/>
            <a:ext cx="800219" cy="461665"/>
          </a:xfrm>
          <a:prstGeom prst="rect">
            <a:avLst/>
          </a:prstGeom>
          <a:noFill/>
        </p:spPr>
        <p:txBody>
          <a:bodyPr wrap="none" rtlCol="0">
            <a:spAutoFit/>
          </a:bodyPr>
          <a:lstStyle/>
          <a:p>
            <a:r>
              <a:rPr lang="ja-JP" altLang="en-US" sz="2400">
                <a:latin typeface="UD デジタル 教科書体 N-R" panose="02020400000000000000" pitchFamily="17" charset="-128"/>
                <a:ea typeface="UD デジタル 教科書体 N-R" panose="02020400000000000000" pitchFamily="17" charset="-128"/>
              </a:rPr>
              <a:t>実践</a:t>
            </a:r>
            <a:endParaRPr lang="en-US" sz="2400">
              <a:latin typeface="UD デジタル 教科書体 N-R" panose="02020400000000000000" pitchFamily="17" charset="-128"/>
              <a:ea typeface="UD デジタル 教科書体 N-R" panose="02020400000000000000" pitchFamily="17" charset="-128"/>
            </a:endParaRPr>
          </a:p>
        </p:txBody>
      </p:sp>
      <p:cxnSp>
        <p:nvCxnSpPr>
          <p:cNvPr id="21" name="Straight Connector 20">
            <a:extLst>
              <a:ext uri="{FF2B5EF4-FFF2-40B4-BE49-F238E27FC236}">
                <a16:creationId xmlns:a16="http://schemas.microsoft.com/office/drawing/2014/main" id="{91F58DBC-5C76-7473-8A21-E895CE918EDE}"/>
              </a:ext>
            </a:extLst>
          </p:cNvPr>
          <p:cNvCxnSpPr>
            <a:cxnSpLocks/>
          </p:cNvCxnSpPr>
          <p:nvPr/>
        </p:nvCxnSpPr>
        <p:spPr>
          <a:xfrm flipV="1">
            <a:off x="2945360" y="1762766"/>
            <a:ext cx="6656664"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0670A7D-8D0E-55D4-4EE5-DE37B00B31F0}"/>
              </a:ext>
            </a:extLst>
          </p:cNvPr>
          <p:cNvSpPr txBox="1"/>
          <p:nvPr/>
        </p:nvSpPr>
        <p:spPr>
          <a:xfrm>
            <a:off x="4026923" y="1531934"/>
            <a:ext cx="4493538" cy="461665"/>
          </a:xfrm>
          <a:prstGeom prst="rect">
            <a:avLst/>
          </a:prstGeom>
          <a:solidFill>
            <a:schemeClr val="bg1"/>
          </a:solidFill>
        </p:spPr>
        <p:txBody>
          <a:bodyPr wrap="none" rtlCol="0">
            <a:spAutoFit/>
          </a:bodyPr>
          <a:lstStyle/>
          <a:p>
            <a:r>
              <a:rPr lang="ja-JP" altLang="en-US" sz="2400">
                <a:latin typeface="UD デジタル 教科書体 N-R" panose="02020400000000000000" pitchFamily="17" charset="-128"/>
                <a:ea typeface="UD デジタル 教科書体 N-R" panose="02020400000000000000" pitchFamily="17" charset="-128"/>
              </a:rPr>
              <a:t>自立したソリューションの実現</a:t>
            </a:r>
            <a:endParaRPr lang="en-US" sz="2400">
              <a:latin typeface="UD デジタル 教科書体 N-R" panose="02020400000000000000" pitchFamily="17" charset="-128"/>
              <a:ea typeface="UD デジタル 教科書体 N-R" panose="02020400000000000000" pitchFamily="17" charset="-128"/>
            </a:endParaRPr>
          </a:p>
        </p:txBody>
      </p:sp>
      <p:sp>
        <p:nvSpPr>
          <p:cNvPr id="3" name="Isosceles Triangle 2">
            <a:extLst>
              <a:ext uri="{FF2B5EF4-FFF2-40B4-BE49-F238E27FC236}">
                <a16:creationId xmlns:a16="http://schemas.microsoft.com/office/drawing/2014/main" id="{7E8F2BCE-D48C-B223-535D-21ECEDAF3D14}"/>
              </a:ext>
            </a:extLst>
          </p:cNvPr>
          <p:cNvSpPr/>
          <p:nvPr/>
        </p:nvSpPr>
        <p:spPr>
          <a:xfrm>
            <a:off x="5814768" y="1762766"/>
            <a:ext cx="2073432" cy="3682767"/>
          </a:xfrm>
          <a:prstGeom prst="triangle">
            <a:avLst/>
          </a:prstGeom>
          <a:solidFill>
            <a:srgbClr val="00B0F0"/>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4" name="図 35">
            <a:extLst>
              <a:ext uri="{FF2B5EF4-FFF2-40B4-BE49-F238E27FC236}">
                <a16:creationId xmlns:a16="http://schemas.microsoft.com/office/drawing/2014/main" id="{C5A5A080-2153-27EE-C9E0-C5DBC526D4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5425" y="2186741"/>
            <a:ext cx="2352118" cy="779335"/>
          </a:xfrm>
          <a:prstGeom prst="rect">
            <a:avLst/>
          </a:prstGeom>
        </p:spPr>
        <p:style>
          <a:lnRef idx="2">
            <a:schemeClr val="accent5"/>
          </a:lnRef>
          <a:fillRef idx="1">
            <a:schemeClr val="lt1"/>
          </a:fillRef>
          <a:effectRef idx="0">
            <a:schemeClr val="accent5"/>
          </a:effectRef>
          <a:fontRef idx="minor">
            <a:schemeClr val="dk1"/>
          </a:fontRef>
        </p:style>
      </p:pic>
      <p:sp>
        <p:nvSpPr>
          <p:cNvPr id="5" name="Speech Bubble: Oval 4">
            <a:extLst>
              <a:ext uri="{FF2B5EF4-FFF2-40B4-BE49-F238E27FC236}">
                <a16:creationId xmlns:a16="http://schemas.microsoft.com/office/drawing/2014/main" id="{F5D23CD5-A9F8-1845-E657-3B2B221E432B}"/>
              </a:ext>
            </a:extLst>
          </p:cNvPr>
          <p:cNvSpPr/>
          <p:nvPr/>
        </p:nvSpPr>
        <p:spPr>
          <a:xfrm>
            <a:off x="104009" y="2412931"/>
            <a:ext cx="5755083" cy="1111928"/>
          </a:xfrm>
          <a:prstGeom prst="wedgeEllipseCallout">
            <a:avLst>
              <a:gd name="adj1" fmla="val 62032"/>
              <a:gd name="adj2" fmla="val 48406"/>
            </a:avLst>
          </a:prstGeom>
        </p:spPr>
        <p:style>
          <a:lnRef idx="2">
            <a:schemeClr val="accent5"/>
          </a:lnRef>
          <a:fillRef idx="1">
            <a:schemeClr val="lt1"/>
          </a:fillRef>
          <a:effectRef idx="0">
            <a:schemeClr val="accent5"/>
          </a:effectRef>
          <a:fontRef idx="minor">
            <a:schemeClr val="dk1"/>
          </a:fontRef>
        </p:style>
        <p:txBody>
          <a:bodyPr lIns="0" rIns="0" rtlCol="0" anchor="ctr"/>
          <a:lstStyle/>
          <a:p>
            <a:pPr algn="ctr"/>
            <a:r>
              <a:rPr lang="ja-JP" altLang="en-US" sz="2400">
                <a:latin typeface="UD デジタル 教科書体 N-R" panose="02020400000000000000" pitchFamily="17" charset="-128"/>
                <a:ea typeface="UD デジタル 教科書体 N-R" panose="02020400000000000000" pitchFamily="17" charset="-128"/>
              </a:rPr>
              <a:t>顧客の課題領域に沿った科目</a:t>
            </a:r>
            <a:endParaRPr lang="en-US" altLang="ja-JP" sz="2400">
              <a:latin typeface="UD デジタル 教科書体 N-R" panose="02020400000000000000" pitchFamily="17" charset="-128"/>
              <a:ea typeface="UD デジタル 教科書体 N-R" panose="02020400000000000000" pitchFamily="17" charset="-128"/>
            </a:endParaRPr>
          </a:p>
          <a:p>
            <a:pPr algn="ctr"/>
            <a:r>
              <a:rPr lang="ja-JP" altLang="en-US" sz="2400">
                <a:latin typeface="UD デジタル 教科書体 N-R" panose="02020400000000000000" pitchFamily="17" charset="-128"/>
                <a:ea typeface="UD デジタル 教科書体 N-R" panose="02020400000000000000" pitchFamily="17" charset="-128"/>
              </a:rPr>
              <a:t>最小学習コストで実践に</a:t>
            </a:r>
            <a:endParaRPr lang="en-US" sz="2400">
              <a:latin typeface="UD デジタル 教科書体 N-R" panose="02020400000000000000" pitchFamily="17" charset="-128"/>
              <a:ea typeface="UD デジタル 教科書体 N-R" panose="02020400000000000000" pitchFamily="17" charset="-128"/>
            </a:endParaRPr>
          </a:p>
        </p:txBody>
      </p:sp>
      <p:sp>
        <p:nvSpPr>
          <p:cNvPr id="6" name="Arrow: Left-Right 5">
            <a:extLst>
              <a:ext uri="{FF2B5EF4-FFF2-40B4-BE49-F238E27FC236}">
                <a16:creationId xmlns:a16="http://schemas.microsoft.com/office/drawing/2014/main" id="{383AFA00-F16D-7429-6CF3-03B0EE793448}"/>
              </a:ext>
            </a:extLst>
          </p:cNvPr>
          <p:cNvSpPr/>
          <p:nvPr/>
        </p:nvSpPr>
        <p:spPr>
          <a:xfrm>
            <a:off x="5814768" y="5531353"/>
            <a:ext cx="2073432" cy="825318"/>
          </a:xfrm>
          <a:prstGeom prst="leftRightArrow">
            <a:avLst>
              <a:gd name="adj1" fmla="val 100000"/>
              <a:gd name="adj2" fmla="val 26212"/>
            </a:avLst>
          </a:prstGeom>
        </p:spPr>
        <p:style>
          <a:lnRef idx="1">
            <a:schemeClr val="accent6"/>
          </a:lnRef>
          <a:fillRef idx="2">
            <a:schemeClr val="accent6"/>
          </a:fillRef>
          <a:effectRef idx="1">
            <a:schemeClr val="accent6"/>
          </a:effectRef>
          <a:fontRef idx="minor">
            <a:schemeClr val="dk1"/>
          </a:fontRef>
        </p:style>
        <p:txBody>
          <a:bodyPr lIns="0" rIns="0" rtlCol="0" anchor="ctr"/>
          <a:lstStyle/>
          <a:p>
            <a:pPr algn="ctr"/>
            <a:r>
              <a:rPr lang="ja-JP" altLang="en-US" sz="2400">
                <a:latin typeface="UD デジタル 教科書体 N-R" panose="02020400000000000000" pitchFamily="17" charset="-128"/>
                <a:ea typeface="UD デジタル 教科書体 N-R" panose="02020400000000000000" pitchFamily="17" charset="-128"/>
              </a:rPr>
              <a:t>顧客の</a:t>
            </a:r>
            <a:endParaRPr lang="en-US" altLang="ja-JP" sz="2400">
              <a:latin typeface="UD デジタル 教科書体 N-R" panose="02020400000000000000" pitchFamily="17" charset="-128"/>
              <a:ea typeface="UD デジタル 教科書体 N-R" panose="02020400000000000000" pitchFamily="17" charset="-128"/>
            </a:endParaRPr>
          </a:p>
          <a:p>
            <a:pPr algn="ctr"/>
            <a:r>
              <a:rPr lang="ja-JP" altLang="en-US" sz="2400">
                <a:latin typeface="UD デジタル 教科書体 N-R" panose="02020400000000000000" pitchFamily="17" charset="-128"/>
                <a:ea typeface="UD デジタル 教科書体 N-R" panose="02020400000000000000" pitchFamily="17" charset="-128"/>
              </a:rPr>
              <a:t>課題領域</a:t>
            </a:r>
            <a:endParaRPr lang="en-US" sz="2400">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79866727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テンプレート2ワイド.pptx" id="{C30AC532-AD69-4B44-A111-F34E4C3A8B4C}" vid="{66B7007D-3BCD-4A54-844D-9EB5A286588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d0eec9d-9734-4ef5-a8e1-f2fb10249076" xsi:nil="true"/>
    <lcf76f155ced4ddcb4097134ff3c332f xmlns="f61d5d5a-e252-46d6-a916-5e30e34b94b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465B1582C9751419485A2C3AA6E4104" ma:contentTypeVersion="18" ma:contentTypeDescription="Create a new document." ma:contentTypeScope="" ma:versionID="037d29a28d52a06dbfd174c42ca31458">
  <xsd:schema xmlns:xsd="http://www.w3.org/2001/XMLSchema" xmlns:xs="http://www.w3.org/2001/XMLSchema" xmlns:p="http://schemas.microsoft.com/office/2006/metadata/properties" xmlns:ns2="f61d5d5a-e252-46d6-a916-5e30e34b94b8" xmlns:ns3="0d0eec9d-9734-4ef5-a8e1-f2fb10249076" targetNamespace="http://schemas.microsoft.com/office/2006/metadata/properties" ma:root="true" ma:fieldsID="b7a8cd05f600b1ea2607ebe6c555ecdf" ns2:_="" ns3:_="">
    <xsd:import namespace="f61d5d5a-e252-46d6-a916-5e30e34b94b8"/>
    <xsd:import namespace="0d0eec9d-9734-4ef5-a8e1-f2fb1024907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1d5d5a-e252-46d6-a916-5e30e34b94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e9d06d0-793d-444a-8333-301bd7ded40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0eec9d-9734-4ef5-a8e1-f2fb1024907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8a3a85d1-1d0c-423b-b8f2-f61b05d3ee79}" ma:internalName="TaxCatchAll" ma:showField="CatchAllData" ma:web="0d0eec9d-9734-4ef5-a8e1-f2fb10249076">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B8BE69-5060-4169-8795-6EE80BDA02A0}">
  <ds:schemaRefs>
    <ds:schemaRef ds:uri="0d0eec9d-9734-4ef5-a8e1-f2fb10249076"/>
    <ds:schemaRef ds:uri="f61d5d5a-e252-46d6-a916-5e30e34b94b8"/>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9A90382-97B9-4B53-B6C2-7E3D77B70923}">
  <ds:schemaRefs>
    <ds:schemaRef ds:uri="0d0eec9d-9734-4ef5-a8e1-f2fb10249076"/>
    <ds:schemaRef ds:uri="f61d5d5a-e252-46d6-a916-5e30e34b94b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CB96D24-25E2-49D4-8EF6-1D8764AA80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GLODAL</Template>
  <TotalTime>217</TotalTime>
  <Words>1686</Words>
  <Application>Microsoft Office PowerPoint</Application>
  <PresentationFormat>ワイド画面</PresentationFormat>
  <Paragraphs>339</Paragraphs>
  <Slides>27</Slides>
  <Notes>0</Notes>
  <HiddenSlides>13</HiddenSlides>
  <MMClips>0</MMClips>
  <ScaleCrop>false</ScaleCrop>
  <HeadingPairs>
    <vt:vector size="4" baseType="variant">
      <vt:variant>
        <vt:lpstr>テーマ</vt:lpstr>
      </vt:variant>
      <vt:variant>
        <vt:i4>1</vt:i4>
      </vt:variant>
      <vt:variant>
        <vt:lpstr>スライド タイトル</vt:lpstr>
      </vt:variant>
      <vt:variant>
        <vt:i4>27</vt:i4>
      </vt:variant>
    </vt:vector>
  </HeadingPairs>
  <TitlesOfParts>
    <vt:vector size="28" baseType="lpstr">
      <vt:lpstr>Office テーマ</vt:lpstr>
      <vt:lpstr>PowerPoint プレゼンテーション</vt:lpstr>
      <vt:lpstr>PowerPoint プレゼンテーション</vt:lpstr>
      <vt:lpstr>会社概要</vt:lpstr>
      <vt:lpstr>衛星データとAIに高まる期待と現実</vt:lpstr>
      <vt:lpstr>衛星データとAIに高まる期待と現実</vt:lpstr>
      <vt:lpstr>GLODALが支援するソリューション創造</vt:lpstr>
      <vt:lpstr>GLODALが支援するソリューション創造</vt:lpstr>
      <vt:lpstr>GLODALがリーチするラストワンマイル</vt:lpstr>
      <vt:lpstr>GLODALがリーチするラストワンマイル</vt:lpstr>
      <vt:lpstr>市場概況とGLODALの貢献</vt:lpstr>
      <vt:lpstr>ビジネスモデル</vt:lpstr>
      <vt:lpstr>代表的な協業実績 株式会社パスコ様</vt:lpstr>
      <vt:lpstr>今後の事業展開</vt:lpstr>
      <vt:lpstr>PowerPoint プレゼンテーション</vt:lpstr>
      <vt:lpstr>Backup</vt:lpstr>
      <vt:lpstr>実績</vt:lpstr>
      <vt:lpstr>Everyone has interests in space and AI technologies, but ...</vt:lpstr>
      <vt:lpstr>Technology providers want to sell their solutions, but ...</vt:lpstr>
      <vt:lpstr>GLODAL’s answer</vt:lpstr>
      <vt:lpstr>GLODAL’s answer</vt:lpstr>
      <vt:lpstr>PowerPoint プレゼンテーション</vt:lpstr>
      <vt:lpstr>Overview of the training program</vt:lpstr>
      <vt:lpstr>PowerPoint プレゼンテーション</vt:lpstr>
      <vt:lpstr>Learning materials reusable in operations</vt:lpstr>
      <vt:lpstr>How we support the space industries</vt:lpstr>
      <vt:lpstr>追加検討の内容</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GLODAL会社紹介</dc:title>
  <dc:creator>Hiroyuki Miyazaki</dc:creator>
  <cp:lastModifiedBy>Hiroyuki Miyazaki</cp:lastModifiedBy>
  <cp:revision>2</cp:revision>
  <dcterms:created xsi:type="dcterms:W3CDTF">2023-12-07T01:50:43Z</dcterms:created>
  <dcterms:modified xsi:type="dcterms:W3CDTF">2024-10-30T07:37:52Z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0x0101002465B1582C9751419485A2C3AA6E4104</vt:lpwstr>
  </property>
  <property fmtid="{D5CDD505-2E9C-101B-9397-08002B2CF9AE}" pid="3" name="MediaServiceImageTags">
    <vt:lpwstr/>
  </property>
</Properties>
</file>