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7" r:id="rId2"/>
    <p:sldId id="259" r:id="rId3"/>
    <p:sldId id="260" r:id="rId4"/>
    <p:sldId id="269" r:id="rId5"/>
    <p:sldId id="2147377118" r:id="rId6"/>
    <p:sldId id="2147377106" r:id="rId7"/>
    <p:sldId id="1479" r:id="rId8"/>
    <p:sldId id="2147377119" r:id="rId9"/>
    <p:sldId id="460" r:id="rId10"/>
    <p:sldId id="2147377120" r:id="rId11"/>
    <p:sldId id="5953" r:id="rId12"/>
    <p:sldId id="675" r:id="rId13"/>
    <p:sldId id="688" r:id="rId14"/>
    <p:sldId id="674" r:id="rId15"/>
    <p:sldId id="5950" r:id="rId16"/>
    <p:sldId id="595" r:id="rId17"/>
    <p:sldId id="642" r:id="rId18"/>
    <p:sldId id="336" r:id="rId19"/>
    <p:sldId id="296" r:id="rId20"/>
    <p:sldId id="2147377099" r:id="rId21"/>
    <p:sldId id="348" r:id="rId22"/>
    <p:sldId id="776" r:id="rId23"/>
    <p:sldId id="2147377131" r:id="rId24"/>
    <p:sldId id="468" r:id="rId25"/>
    <p:sldId id="470" r:id="rId26"/>
    <p:sldId id="2147377130" r:id="rId27"/>
    <p:sldId id="2147377133" r:id="rId28"/>
    <p:sldId id="2147377132" r:id="rId29"/>
    <p:sldId id="2147377129" r:id="rId30"/>
    <p:sldId id="2147377134" r:id="rId31"/>
    <p:sldId id="2147377135" r:id="rId32"/>
    <p:sldId id="277"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26"/>
  </p:normalViewPr>
  <p:slideViewPr>
    <p:cSldViewPr snapToGrid="0">
      <p:cViewPr>
        <p:scale>
          <a:sx n="44" d="100"/>
          <a:sy n="44" d="100"/>
        </p:scale>
        <p:origin x="-437" y="-58"/>
      </p:cViewPr>
      <p:guideLst>
        <p:guide orient="horz" pos="4320"/>
        <p:guide pos="76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1143000" y="685800"/>
            <a:ext cx="4572000" cy="3429000"/>
          </a:xfrm>
          <a:prstGeom prst="rect">
            <a:avLst/>
          </a:prstGeom>
        </p:spPr>
        <p:txBody>
          <a:bodyPr/>
          <a:lstStyle/>
          <a:p>
            <a:endParaRPr/>
          </a:p>
        </p:txBody>
      </p:sp>
      <p:sp>
        <p:nvSpPr>
          <p:cNvPr id="257" name="Shape 2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6393972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81000" y="685800"/>
            <a:ext cx="6096000" cy="342900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  </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Times New Roman" panose="02020603050405020304" pitchFamily="18" charset="0"/>
                <a:ea typeface="MS PGothic" pitchFamily="34" charset="-128"/>
              </a:defRPr>
            </a:lvl1pPr>
            <a:lvl2pPr marL="747713" indent="-287338" defTabSz="920750" eaLnBrk="0" hangingPunct="0">
              <a:spcBef>
                <a:spcPct val="30000"/>
              </a:spcBef>
              <a:defRPr sz="1200">
                <a:solidFill>
                  <a:schemeClr val="tx1"/>
                </a:solidFill>
                <a:latin typeface="Times New Roman" panose="02020603050405020304" pitchFamily="18" charset="0"/>
                <a:ea typeface="MS PGothic" pitchFamily="34" charset="-128"/>
              </a:defRPr>
            </a:lvl2pPr>
            <a:lvl3pPr marL="1150938" indent="-230188" defTabSz="920750" eaLnBrk="0" hangingPunct="0">
              <a:spcBef>
                <a:spcPct val="30000"/>
              </a:spcBef>
              <a:defRPr sz="1200">
                <a:solidFill>
                  <a:schemeClr val="tx1"/>
                </a:solidFill>
                <a:latin typeface="Times New Roman" panose="02020603050405020304" pitchFamily="18" charset="0"/>
                <a:ea typeface="MS PGothic" pitchFamily="34" charset="-128"/>
              </a:defRPr>
            </a:lvl3pPr>
            <a:lvl4pPr marL="1611313" indent="-230188" defTabSz="920750" eaLnBrk="0" hangingPunct="0">
              <a:spcBef>
                <a:spcPct val="30000"/>
              </a:spcBef>
              <a:defRPr sz="1200">
                <a:solidFill>
                  <a:schemeClr val="tx1"/>
                </a:solidFill>
                <a:latin typeface="Times New Roman" panose="02020603050405020304" pitchFamily="18" charset="0"/>
                <a:ea typeface="MS PGothic" pitchFamily="34" charset="-128"/>
              </a:defRPr>
            </a:lvl4pPr>
            <a:lvl5pPr marL="2071688" indent="-230188" defTabSz="920750" eaLnBrk="0" hangingPunct="0">
              <a:spcBef>
                <a:spcPct val="30000"/>
              </a:spcBef>
              <a:defRPr sz="1200">
                <a:solidFill>
                  <a:schemeClr val="tx1"/>
                </a:solidFill>
                <a:latin typeface="Times New Roman" panose="02020603050405020304" pitchFamily="18" charset="0"/>
                <a:ea typeface="MS PGothic" pitchFamily="34" charset="-128"/>
              </a:defRPr>
            </a:lvl5pPr>
            <a:lvl6pPr marL="2528888" indent="-230188" defTabSz="920750" eaLnBrk="0" fontAlgn="base" hangingPunct="0">
              <a:spcBef>
                <a:spcPct val="30000"/>
              </a:spcBef>
              <a:spcAft>
                <a:spcPct val="0"/>
              </a:spcAft>
              <a:defRPr sz="1200">
                <a:solidFill>
                  <a:schemeClr val="tx1"/>
                </a:solidFill>
                <a:latin typeface="Times New Roman" panose="02020603050405020304" pitchFamily="18" charset="0"/>
                <a:ea typeface="MS PGothic" pitchFamily="34" charset="-128"/>
              </a:defRPr>
            </a:lvl6pPr>
            <a:lvl7pPr marL="2986088" indent="-230188" defTabSz="920750" eaLnBrk="0" fontAlgn="base" hangingPunct="0">
              <a:spcBef>
                <a:spcPct val="30000"/>
              </a:spcBef>
              <a:spcAft>
                <a:spcPct val="0"/>
              </a:spcAft>
              <a:defRPr sz="1200">
                <a:solidFill>
                  <a:schemeClr val="tx1"/>
                </a:solidFill>
                <a:latin typeface="Times New Roman" panose="02020603050405020304" pitchFamily="18" charset="0"/>
                <a:ea typeface="MS PGothic" pitchFamily="34" charset="-128"/>
              </a:defRPr>
            </a:lvl7pPr>
            <a:lvl8pPr marL="3443288" indent="-230188" defTabSz="920750" eaLnBrk="0" fontAlgn="base" hangingPunct="0">
              <a:spcBef>
                <a:spcPct val="30000"/>
              </a:spcBef>
              <a:spcAft>
                <a:spcPct val="0"/>
              </a:spcAft>
              <a:defRPr sz="1200">
                <a:solidFill>
                  <a:schemeClr val="tx1"/>
                </a:solidFill>
                <a:latin typeface="Times New Roman" panose="02020603050405020304" pitchFamily="18" charset="0"/>
                <a:ea typeface="MS PGothic" pitchFamily="34" charset="-128"/>
              </a:defRPr>
            </a:lvl8pPr>
            <a:lvl9pPr marL="3900488" indent="-230188" defTabSz="920750" eaLnBrk="0" fontAlgn="base" hangingPunct="0">
              <a:spcBef>
                <a:spcPct val="30000"/>
              </a:spcBef>
              <a:spcAft>
                <a:spcPct val="0"/>
              </a:spcAft>
              <a:defRPr sz="1200">
                <a:solidFill>
                  <a:schemeClr val="tx1"/>
                </a:solidFill>
                <a:latin typeface="Times New Roman" panose="02020603050405020304" pitchFamily="18" charset="0"/>
                <a:ea typeface="MS PGothic" pitchFamily="34" charset="-128"/>
              </a:defRPr>
            </a:lvl9pPr>
          </a:lstStyle>
          <a:p>
            <a:pPr eaLnBrk="1" hangingPunct="1">
              <a:spcBef>
                <a:spcPct val="0"/>
              </a:spcBef>
            </a:pPr>
            <a:fld id="{CC03BAB9-E9BB-44C9-8A4C-8D703AB6E270}" type="slidenum">
              <a:rPr lang="de-DE" altLang="en-US">
                <a:latin typeface="Arial" panose="020B0604020202020204" pitchFamily="34" charset="0"/>
                <a:cs typeface="Arial" panose="020B0604020202020204" pitchFamily="34" charset="0"/>
              </a:rPr>
              <a:pPr eaLnBrk="1" hangingPunct="1">
                <a:spcBef>
                  <a:spcPct val="0"/>
                </a:spcBef>
              </a:pPr>
              <a:t>12</a:t>
            </a:fld>
            <a:endParaRPr lang="de-DE"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988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DE707EB-5C3E-4861-BF5D-5AE253EA0260}" type="slidenum">
              <a:rPr lang="en-US" smtClean="0"/>
              <a:pPr>
                <a:defRPr/>
              </a:pPr>
              <a:t>17</a:t>
            </a:fld>
            <a:endParaRPr lang="en-US" dirty="0"/>
          </a:p>
        </p:txBody>
      </p:sp>
    </p:spTree>
    <p:extLst>
      <p:ext uri="{BB962C8B-B14F-4D97-AF65-F5344CB8AC3E}">
        <p14:creationId xmlns:p14="http://schemas.microsoft.com/office/powerpoint/2010/main" val="116698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81000" y="685800"/>
            <a:ext cx="6096000" cy="342900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charset="0"/>
              <a:ea typeface="MS PGothic" charset="-128"/>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939503C8-0024-484D-83AA-40FFF4345839}" type="slidenum">
              <a:rPr lang="en-US" altLang="en-US"/>
              <a:pPr/>
              <a:t>18</a:t>
            </a:fld>
            <a:endParaRPr lang="en-US" altLang="en-US"/>
          </a:p>
        </p:txBody>
      </p:sp>
    </p:spTree>
    <p:extLst>
      <p:ext uri="{BB962C8B-B14F-4D97-AF65-F5344CB8AC3E}">
        <p14:creationId xmlns:p14="http://schemas.microsoft.com/office/powerpoint/2010/main" val="237679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7DD54DF-E3F3-7949-B625-08496B017B08}" type="slidenum">
              <a:rPr lang="en-US" altLang="en-US"/>
              <a:pPr>
                <a:spcBef>
                  <a:spcPct val="0"/>
                </a:spcBef>
              </a:pPr>
              <a:t>20</a:t>
            </a:fld>
            <a:endParaRPr lang="en-US" altLang="en-US"/>
          </a:p>
        </p:txBody>
      </p:sp>
      <p:sp>
        <p:nvSpPr>
          <p:cNvPr id="13315" name="Rectangle 2"/>
          <p:cNvSpPr>
            <a:spLocks noGrp="1" noRot="1" noChangeAspect="1" noChangeArrowheads="1" noTextEdit="1"/>
          </p:cNvSpPr>
          <p:nvPr>
            <p:ph type="sldImg"/>
          </p:nvPr>
        </p:nvSpPr>
        <p:spPr>
          <a:xfrm>
            <a:off x="381000" y="685800"/>
            <a:ext cx="6096000" cy="3429000"/>
          </a:xfrm>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dirty="0"/>
          </a:p>
        </p:txBody>
      </p:sp>
    </p:spTree>
    <p:extLst>
      <p:ext uri="{BB962C8B-B14F-4D97-AF65-F5344CB8AC3E}">
        <p14:creationId xmlns:p14="http://schemas.microsoft.com/office/powerpoint/2010/main" val="2096283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17CAC-458C-4999-8CB2-9BF7708CBC67}" type="slidenum">
              <a:rPr lang="en-US" smtClean="0"/>
              <a:t>21</a:t>
            </a:fld>
            <a:endParaRPr lang="en-US"/>
          </a:p>
        </p:txBody>
      </p:sp>
    </p:spTree>
    <p:extLst>
      <p:ext uri="{BB962C8B-B14F-4D97-AF65-F5344CB8AC3E}">
        <p14:creationId xmlns:p14="http://schemas.microsoft.com/office/powerpoint/2010/main" val="259762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43FE9-BB5E-409E-8CC9-234533E9B70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090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Whit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ClrTx/>
              <a:buSzTx/>
              <a:buNone/>
              <a:defRPr sz="3600" b="1">
                <a:solidFill>
                  <a:srgbClr val="00B1FF"/>
                </a:solidFill>
              </a:defRPr>
            </a:lvl1pPr>
          </a:lstStyle>
          <a:p>
            <a:r>
              <a:t>Author and Date</a:t>
            </a:r>
          </a:p>
        </p:txBody>
      </p:sp>
      <p:sp>
        <p:nvSpPr>
          <p:cNvPr id="12" name="Presentation Title"/>
          <p:cNvSpPr txBox="1">
            <a:spLocks noGrp="1"/>
          </p:cNvSpPr>
          <p:nvPr>
            <p:ph type="title" hasCustomPrompt="1"/>
          </p:nvPr>
        </p:nvSpPr>
        <p:spPr>
          <a:xfrm>
            <a:off x="1206496" y="2574991"/>
            <a:ext cx="14035938"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ClrTx/>
              <a:buSzTx/>
              <a:buNone/>
              <a:defRPr sz="5500" b="1">
                <a:solidFill>
                  <a:srgbClr val="00B1FF"/>
                </a:solidFill>
              </a:defRPr>
            </a:lvl1pPr>
            <a:lvl2pPr marL="0" indent="457200" defTabSz="825500">
              <a:lnSpc>
                <a:spcPct val="100000"/>
              </a:lnSpc>
              <a:spcBef>
                <a:spcPts val="0"/>
              </a:spcBef>
              <a:buClrTx/>
              <a:buSzTx/>
              <a:buNone/>
              <a:defRPr sz="5500" b="1">
                <a:solidFill>
                  <a:srgbClr val="00B1FF"/>
                </a:solidFill>
              </a:defRPr>
            </a:lvl2pPr>
            <a:lvl3pPr marL="0" indent="914400" defTabSz="825500">
              <a:lnSpc>
                <a:spcPct val="100000"/>
              </a:lnSpc>
              <a:spcBef>
                <a:spcPts val="0"/>
              </a:spcBef>
              <a:buClrTx/>
              <a:buSzTx/>
              <a:buNone/>
              <a:defRPr sz="5500" b="1">
                <a:solidFill>
                  <a:srgbClr val="00B1FF"/>
                </a:solidFill>
              </a:defRPr>
            </a:lvl3pPr>
            <a:lvl4pPr marL="0" indent="1371600" defTabSz="825500">
              <a:lnSpc>
                <a:spcPct val="100000"/>
              </a:lnSpc>
              <a:spcBef>
                <a:spcPts val="0"/>
              </a:spcBef>
              <a:buClrTx/>
              <a:buSzTx/>
              <a:buNone/>
              <a:defRPr sz="5500" b="1">
                <a:solidFill>
                  <a:srgbClr val="00B1FF"/>
                </a:solidFill>
              </a:defRPr>
            </a:lvl4pPr>
            <a:lvl5pPr marL="0" indent="1828800" defTabSz="825500">
              <a:lnSpc>
                <a:spcPct val="100000"/>
              </a:lnSpc>
              <a:spcBef>
                <a:spcPts val="0"/>
              </a:spcBef>
              <a:buClrTx/>
              <a:buSzTx/>
              <a:buNone/>
              <a:defRPr sz="5500" b="1">
                <a:solidFill>
                  <a:srgbClr val="00B1FF"/>
                </a:solidFill>
              </a:defRPr>
            </a:lvl5pPr>
          </a:lstStyle>
          <a:p>
            <a:r>
              <a:t>Presentation Subtitle</a:t>
            </a:r>
          </a:p>
          <a:p>
            <a:pPr lvl="1"/>
            <a:endParaRPr/>
          </a:p>
          <a:p>
            <a:pPr lvl="2"/>
            <a:endParaRPr/>
          </a:p>
          <a:p>
            <a:pPr lvl="3"/>
            <a:endParaRPr/>
          </a:p>
          <a:p>
            <a:pPr lvl="4"/>
            <a:endParaRPr/>
          </a:p>
        </p:txBody>
      </p:sp>
      <p:pic>
        <p:nvPicPr>
          <p:cNvPr id="14" name="Image" descr="Imag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954053" y="2390223"/>
            <a:ext cx="10429948" cy="11325778"/>
          </a:xfrm>
          <a:prstGeom prst="rect">
            <a:avLst/>
          </a:prstGeom>
          <a:ln w="12700">
            <a:miter lim="400000"/>
          </a:ln>
        </p:spPr>
      </p:pic>
      <p:pic>
        <p:nvPicPr>
          <p:cNvPr id="15"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374" y="918735"/>
            <a:ext cx="6126909" cy="3121682"/>
          </a:xfrm>
          <a:prstGeom prst="rect">
            <a:avLst/>
          </a:prstGeom>
          <a:ln w="12700">
            <a:miter lim="400000"/>
          </a:ln>
        </p:spPr>
      </p:pic>
      <p:sp>
        <p:nvSpPr>
          <p:cNvPr id="16" name="Slide Number"/>
          <p:cNvSpPr txBox="1">
            <a:spLocks noGrp="1"/>
          </p:cNvSpPr>
          <p:nvPr>
            <p:ph type="sldNum" sz="quarter" idx="2"/>
          </p:nvPr>
        </p:nvSpPr>
        <p:spPr>
          <a:xfrm>
            <a:off x="12001499" y="13080999"/>
            <a:ext cx="368505" cy="374600"/>
          </a:xfrm>
          <a:prstGeom prst="rect">
            <a:avLst/>
          </a:prstGeom>
        </p:spPr>
        <p:txBody>
          <a:bodyPr/>
          <a:lstStyle>
            <a:lvl1pPr>
              <a:defRPr sz="18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Bullets 3">
  <p:cSld name="Title &amp; Bullets 3">
    <p:spTree>
      <p:nvGrpSpPr>
        <p:cNvPr id="1" name="Shape 30"/>
        <p:cNvGrpSpPr/>
        <p:nvPr/>
      </p:nvGrpSpPr>
      <p:grpSpPr>
        <a:xfrm>
          <a:off x="0" y="0"/>
          <a:ext cx="0" cy="0"/>
          <a:chOff x="0" y="0"/>
          <a:chExt cx="0" cy="0"/>
        </a:xfrm>
      </p:grpSpPr>
      <p:sp>
        <p:nvSpPr>
          <p:cNvPr id="31" name="Google Shape;31;p22"/>
          <p:cNvSpPr txBox="1">
            <a:spLocks noGrp="1"/>
          </p:cNvSpPr>
          <p:nvPr>
            <p:ph type="title"/>
          </p:nvPr>
        </p:nvSpPr>
        <p:spPr>
          <a:xfrm>
            <a:off x="1206500" y="952500"/>
            <a:ext cx="21971100" cy="1433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B1FF"/>
              </a:buClr>
              <a:buSzPts val="1800"/>
              <a:buFont typeface="Arial"/>
              <a:buNone/>
              <a:defRPr/>
            </a:lvl1pPr>
            <a:lvl2pPr lvl="1" algn="l">
              <a:lnSpc>
                <a:spcPct val="80000"/>
              </a:lnSpc>
              <a:spcBef>
                <a:spcPts val="0"/>
              </a:spcBef>
              <a:spcAft>
                <a:spcPts val="0"/>
              </a:spcAft>
              <a:buClr>
                <a:srgbClr val="00B1FF"/>
              </a:buClr>
              <a:buSzPts val="1800"/>
              <a:buFont typeface="Arial"/>
              <a:buNone/>
              <a:defRPr/>
            </a:lvl2pPr>
            <a:lvl3pPr lvl="2" algn="l">
              <a:lnSpc>
                <a:spcPct val="80000"/>
              </a:lnSpc>
              <a:spcBef>
                <a:spcPts val="0"/>
              </a:spcBef>
              <a:spcAft>
                <a:spcPts val="0"/>
              </a:spcAft>
              <a:buClr>
                <a:srgbClr val="00B1FF"/>
              </a:buClr>
              <a:buSzPts val="1800"/>
              <a:buFont typeface="Arial"/>
              <a:buNone/>
              <a:defRPr/>
            </a:lvl3pPr>
            <a:lvl4pPr lvl="3" algn="l">
              <a:lnSpc>
                <a:spcPct val="80000"/>
              </a:lnSpc>
              <a:spcBef>
                <a:spcPts val="0"/>
              </a:spcBef>
              <a:spcAft>
                <a:spcPts val="0"/>
              </a:spcAft>
              <a:buClr>
                <a:srgbClr val="00B1FF"/>
              </a:buClr>
              <a:buSzPts val="1800"/>
              <a:buFont typeface="Arial"/>
              <a:buNone/>
              <a:defRPr/>
            </a:lvl4pPr>
            <a:lvl5pPr lvl="4" algn="l">
              <a:lnSpc>
                <a:spcPct val="80000"/>
              </a:lnSpc>
              <a:spcBef>
                <a:spcPts val="0"/>
              </a:spcBef>
              <a:spcAft>
                <a:spcPts val="0"/>
              </a:spcAft>
              <a:buClr>
                <a:srgbClr val="00B1FF"/>
              </a:buClr>
              <a:buSzPts val="1800"/>
              <a:buFont typeface="Arial"/>
              <a:buNone/>
              <a:defRPr/>
            </a:lvl5pPr>
            <a:lvl6pPr lvl="5" algn="l">
              <a:lnSpc>
                <a:spcPct val="80000"/>
              </a:lnSpc>
              <a:spcBef>
                <a:spcPts val="0"/>
              </a:spcBef>
              <a:spcAft>
                <a:spcPts val="0"/>
              </a:spcAft>
              <a:buClr>
                <a:srgbClr val="00B1FF"/>
              </a:buClr>
              <a:buSzPts val="1800"/>
              <a:buFont typeface="Arial"/>
              <a:buNone/>
              <a:defRPr/>
            </a:lvl6pPr>
            <a:lvl7pPr lvl="6" algn="l">
              <a:lnSpc>
                <a:spcPct val="80000"/>
              </a:lnSpc>
              <a:spcBef>
                <a:spcPts val="0"/>
              </a:spcBef>
              <a:spcAft>
                <a:spcPts val="0"/>
              </a:spcAft>
              <a:buClr>
                <a:srgbClr val="00B1FF"/>
              </a:buClr>
              <a:buSzPts val="1800"/>
              <a:buFont typeface="Arial"/>
              <a:buNone/>
              <a:defRPr/>
            </a:lvl7pPr>
            <a:lvl8pPr lvl="7" algn="l">
              <a:lnSpc>
                <a:spcPct val="80000"/>
              </a:lnSpc>
              <a:spcBef>
                <a:spcPts val="0"/>
              </a:spcBef>
              <a:spcAft>
                <a:spcPts val="0"/>
              </a:spcAft>
              <a:buClr>
                <a:srgbClr val="00B1FF"/>
              </a:buClr>
              <a:buSzPts val="1800"/>
              <a:buFont typeface="Arial"/>
              <a:buNone/>
              <a:defRPr/>
            </a:lvl8pPr>
            <a:lvl9pPr lvl="8" algn="l">
              <a:lnSpc>
                <a:spcPct val="80000"/>
              </a:lnSpc>
              <a:spcBef>
                <a:spcPts val="0"/>
              </a:spcBef>
              <a:spcAft>
                <a:spcPts val="0"/>
              </a:spcAft>
              <a:buClr>
                <a:srgbClr val="00B1FF"/>
              </a:buClr>
              <a:buSzPts val="1800"/>
              <a:buFont typeface="Arial"/>
              <a:buNone/>
              <a:defRPr/>
            </a:lvl9pPr>
          </a:lstStyle>
          <a:p>
            <a:endParaRPr/>
          </a:p>
        </p:txBody>
      </p:sp>
      <p:sp>
        <p:nvSpPr>
          <p:cNvPr id="32" name="Google Shape;32;p22"/>
          <p:cNvSpPr txBox="1">
            <a:spLocks noGrp="1"/>
          </p:cNvSpPr>
          <p:nvPr>
            <p:ph type="body" idx="1"/>
          </p:nvPr>
        </p:nvSpPr>
        <p:spPr>
          <a:xfrm>
            <a:off x="1206500" y="2785730"/>
            <a:ext cx="21971100" cy="9718800"/>
          </a:xfrm>
          <a:prstGeom prst="rect">
            <a:avLst/>
          </a:prstGeom>
          <a:noFill/>
          <a:ln>
            <a:noFill/>
          </a:ln>
        </p:spPr>
        <p:txBody>
          <a:bodyPr spcFirstLastPara="1" wrap="square" lIns="50800" tIns="50800" rIns="50800" bIns="50800" anchor="t" anchorCtr="0">
            <a:normAutofit/>
          </a:bodyPr>
          <a:lstStyle>
            <a:lvl1pPr marL="457200" lvl="0" indent="-603504" algn="l">
              <a:lnSpc>
                <a:spcPct val="100000"/>
              </a:lnSpc>
              <a:spcBef>
                <a:spcPts val="1500"/>
              </a:spcBef>
              <a:spcAft>
                <a:spcPts val="0"/>
              </a:spcAft>
              <a:buSzPts val="5904"/>
              <a:buFont typeface="Arial"/>
              <a:buChar char="•"/>
              <a:defRPr/>
            </a:lvl1pPr>
            <a:lvl2pPr marL="914400" lvl="1" indent="-603504" algn="l">
              <a:lnSpc>
                <a:spcPct val="100000"/>
              </a:lnSpc>
              <a:spcBef>
                <a:spcPts val="1500"/>
              </a:spcBef>
              <a:spcAft>
                <a:spcPts val="0"/>
              </a:spcAft>
              <a:buSzPts val="5904"/>
              <a:buFont typeface="Arial"/>
              <a:buChar char="•"/>
              <a:defRPr/>
            </a:lvl2pPr>
            <a:lvl3pPr marL="1371600" lvl="2" indent="-603504" algn="l">
              <a:lnSpc>
                <a:spcPct val="100000"/>
              </a:lnSpc>
              <a:spcBef>
                <a:spcPts val="1500"/>
              </a:spcBef>
              <a:spcAft>
                <a:spcPts val="0"/>
              </a:spcAft>
              <a:buSzPts val="5904"/>
              <a:buFont typeface="Arial"/>
              <a:buChar char="•"/>
              <a:defRPr/>
            </a:lvl3pPr>
            <a:lvl4pPr marL="1828800" lvl="3" indent="-603504" algn="l">
              <a:lnSpc>
                <a:spcPct val="100000"/>
              </a:lnSpc>
              <a:spcBef>
                <a:spcPts val="1500"/>
              </a:spcBef>
              <a:spcAft>
                <a:spcPts val="0"/>
              </a:spcAft>
              <a:buSzPts val="5904"/>
              <a:buFont typeface="Arial"/>
              <a:buChar char="•"/>
              <a:defRPr/>
            </a:lvl4pPr>
            <a:lvl5pPr marL="2286000" lvl="4" indent="-603504" algn="l">
              <a:lnSpc>
                <a:spcPct val="100000"/>
              </a:lnSpc>
              <a:spcBef>
                <a:spcPts val="1500"/>
              </a:spcBef>
              <a:spcAft>
                <a:spcPts val="0"/>
              </a:spcAft>
              <a:buSzPts val="5904"/>
              <a:buFont typeface="Arial"/>
              <a:buChar char="•"/>
              <a:defRPr/>
            </a:lvl5pPr>
            <a:lvl6pPr marL="2743200" lvl="5" indent="-369190" algn="l">
              <a:lnSpc>
                <a:spcPct val="90000"/>
              </a:lnSpc>
              <a:spcBef>
                <a:spcPts val="4500"/>
              </a:spcBef>
              <a:spcAft>
                <a:spcPts val="0"/>
              </a:spcAft>
              <a:buSzPts val="2214"/>
              <a:buFont typeface="Arial"/>
              <a:buChar char="•"/>
              <a:defRPr/>
            </a:lvl6pPr>
            <a:lvl7pPr marL="3200400" lvl="6" indent="-369190" algn="l">
              <a:lnSpc>
                <a:spcPct val="90000"/>
              </a:lnSpc>
              <a:spcBef>
                <a:spcPts val="4500"/>
              </a:spcBef>
              <a:spcAft>
                <a:spcPts val="0"/>
              </a:spcAft>
              <a:buSzPts val="2214"/>
              <a:buFont typeface="Arial"/>
              <a:buChar char="•"/>
              <a:defRPr/>
            </a:lvl7pPr>
            <a:lvl8pPr marL="3657600" lvl="7" indent="-369190" algn="l">
              <a:lnSpc>
                <a:spcPct val="90000"/>
              </a:lnSpc>
              <a:spcBef>
                <a:spcPts val="4500"/>
              </a:spcBef>
              <a:spcAft>
                <a:spcPts val="0"/>
              </a:spcAft>
              <a:buSzPts val="2214"/>
              <a:buFont typeface="Arial"/>
              <a:buChar char="•"/>
              <a:defRPr/>
            </a:lvl8pPr>
            <a:lvl9pPr marL="4114800" lvl="8" indent="-369190" algn="l">
              <a:lnSpc>
                <a:spcPct val="90000"/>
              </a:lnSpc>
              <a:spcBef>
                <a:spcPts val="4500"/>
              </a:spcBef>
              <a:spcAft>
                <a:spcPts val="0"/>
              </a:spcAft>
              <a:buSzPts val="2214"/>
              <a:buFont typeface="Arial"/>
              <a:buChar char="•"/>
              <a:defRPr/>
            </a:lvl9pPr>
          </a:lstStyle>
          <a:p>
            <a:endParaRPr/>
          </a:p>
        </p:txBody>
      </p:sp>
      <p:pic>
        <p:nvPicPr>
          <p:cNvPr id="33" name="Google Shape;33;p22" descr="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1724916" y="12361606"/>
            <a:ext cx="2659084" cy="1354396"/>
          </a:xfrm>
          <a:prstGeom prst="rect">
            <a:avLst/>
          </a:prstGeom>
          <a:noFill/>
          <a:ln>
            <a:noFill/>
          </a:ln>
        </p:spPr>
      </p:pic>
      <p:sp>
        <p:nvSpPr>
          <p:cNvPr id="34" name="Google Shape;34;p22"/>
          <p:cNvSpPr txBox="1"/>
          <p:nvPr/>
        </p:nvSpPr>
        <p:spPr>
          <a:xfrm>
            <a:off x="12192000" y="12541766"/>
            <a:ext cx="480900" cy="872034"/>
          </a:xfrm>
          <a:prstGeom prst="rect">
            <a:avLst/>
          </a:prstGeom>
          <a:noFill/>
          <a:ln>
            <a:noFill/>
          </a:ln>
        </p:spPr>
        <p:txBody>
          <a:bodyPr spcFirstLastPara="1" wrap="square" lIns="50800" tIns="50800" rIns="50800" bIns="50800" anchor="b" anchorCtr="0">
            <a:spAutoFit/>
          </a:bodyPr>
          <a:lstStyle/>
          <a:p>
            <a:pPr marL="0" marR="0" lvl="0" indent="0" algn="ctr" rtl="0">
              <a:lnSpc>
                <a:spcPct val="100000"/>
              </a:lnSpc>
              <a:spcBef>
                <a:spcPts val="0"/>
              </a:spcBef>
              <a:spcAft>
                <a:spcPts val="0"/>
              </a:spcAft>
              <a:buClr>
                <a:srgbClr val="00B1FF"/>
              </a:buClr>
              <a:buSzPts val="2500"/>
              <a:buFont typeface="Arial"/>
              <a:buNone/>
            </a:pPr>
            <a:fld id="{00000000-1234-1234-1234-123412341234}" type="slidenum">
              <a:rPr lang="en-US" sz="2500" b="0" i="0" u="none" strike="noStrike" cap="none">
                <a:solidFill>
                  <a:srgbClr val="00B1FF"/>
                </a:solidFill>
                <a:latin typeface="Arial"/>
                <a:ea typeface="Arial"/>
                <a:cs typeface="Arial"/>
                <a:sym typeface="Arial"/>
              </a:rPr>
              <a:pPr marL="0" marR="0" lvl="0" indent="0" algn="ctr" rtl="0">
                <a:lnSpc>
                  <a:spcPct val="100000"/>
                </a:lnSpc>
                <a:spcBef>
                  <a:spcPts val="0"/>
                </a:spcBef>
                <a:spcAft>
                  <a:spcPts val="0"/>
                </a:spcAft>
                <a:buClr>
                  <a:srgbClr val="00B1FF"/>
                </a:buClr>
                <a:buSzPts val="2500"/>
                <a:buFont typeface="Arial"/>
                <a:buNone/>
              </a:pPr>
              <a:t>‹#›</a:t>
            </a:fld>
            <a:endParaRPr sz="2500" b="0" i="0" u="none" strike="noStrike" cap="none">
              <a:solidFill>
                <a:srgbClr val="00B1FF"/>
              </a:solidFill>
              <a:latin typeface="Arial"/>
              <a:ea typeface="Arial"/>
              <a:cs typeface="Arial"/>
              <a:sym typeface="Arial"/>
            </a:endParaRPr>
          </a:p>
        </p:txBody>
      </p:sp>
    </p:spTree>
    <p:extLst>
      <p:ext uri="{BB962C8B-B14F-4D97-AF65-F5344CB8AC3E}">
        <p14:creationId xmlns:p14="http://schemas.microsoft.com/office/powerpoint/2010/main" val="1228731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2867" y="2559050"/>
            <a:ext cx="11074400" cy="978217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403667" y="2559050"/>
            <a:ext cx="11074400" cy="978217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ltLang="en-US" dirty="0"/>
              <a:t>Copyright © 2018 Open Geospatial Consortium</a:t>
            </a:r>
          </a:p>
        </p:txBody>
      </p:sp>
      <p:sp>
        <p:nvSpPr>
          <p:cNvPr id="6" name="Rectangle 6"/>
          <p:cNvSpPr>
            <a:spLocks noGrp="1" noChangeArrowheads="1"/>
          </p:cNvSpPr>
          <p:nvPr>
            <p:ph type="sldNum" sz="quarter" idx="11"/>
          </p:nvPr>
        </p:nvSpPr>
        <p:spPr>
          <a:xfrm>
            <a:off x="11945301" y="12968286"/>
            <a:ext cx="480901" cy="487313"/>
          </a:xfrm>
          <a:ln/>
        </p:spPr>
        <p:txBody>
          <a:bodyPr/>
          <a:lstStyle>
            <a:lvl1pPr>
              <a:defRPr/>
            </a:lvl1pPr>
          </a:lstStyle>
          <a:p>
            <a:pPr>
              <a:defRPr/>
            </a:pPr>
            <a:fld id="{A5966CF4-B06C-C644-947A-3193A300C1B1}" type="slidenum">
              <a:rPr lang="en-US" altLang="en-US"/>
              <a:pPr>
                <a:defRPr/>
              </a:pPr>
              <a:t>‹#›</a:t>
            </a:fld>
            <a:endParaRPr lang="en-US" altLang="en-US"/>
          </a:p>
        </p:txBody>
      </p:sp>
    </p:spTree>
    <p:extLst>
      <p:ext uri="{BB962C8B-B14F-4D97-AF65-F5344CB8AC3E}">
        <p14:creationId xmlns:p14="http://schemas.microsoft.com/office/powerpoint/2010/main" val="3488649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5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160" name="Body Level One…"/>
          <p:cNvSpPr txBox="1">
            <a:spLocks noGrp="1"/>
          </p:cNvSpPr>
          <p:nvPr>
            <p:ph type="body" idx="1" hasCustomPrompt="1"/>
          </p:nvPr>
        </p:nvSpPr>
        <p:spPr>
          <a:xfrm>
            <a:off x="1206500" y="2784764"/>
            <a:ext cx="21971000" cy="9718371"/>
          </a:xfrm>
          <a:prstGeom prst="rect">
            <a:avLst/>
          </a:prstGeom>
        </p:spPr>
        <p:txBody>
          <a:bodyPr/>
          <a:lstStyle>
            <a:lvl1pPr marL="0" indent="0" defTabSz="825500">
              <a:lnSpc>
                <a:spcPct val="100000"/>
              </a:lnSpc>
              <a:spcBef>
                <a:spcPts val="1800"/>
              </a:spcBef>
              <a:buClrTx/>
              <a:buSzTx/>
              <a:buNone/>
              <a:defRPr sz="5500" spc="-55"/>
            </a:lvl1pPr>
            <a:lvl2pPr marL="0" indent="457200" defTabSz="825500">
              <a:lnSpc>
                <a:spcPct val="100000"/>
              </a:lnSpc>
              <a:spcBef>
                <a:spcPts val="1800"/>
              </a:spcBef>
              <a:buClrTx/>
              <a:buSzTx/>
              <a:buNone/>
              <a:defRPr sz="5500" spc="-55"/>
            </a:lvl2pPr>
            <a:lvl3pPr marL="0" indent="914400" defTabSz="825500">
              <a:lnSpc>
                <a:spcPct val="100000"/>
              </a:lnSpc>
              <a:spcBef>
                <a:spcPts val="1800"/>
              </a:spcBef>
              <a:buClrTx/>
              <a:buSzTx/>
              <a:buNone/>
              <a:defRPr sz="5500" spc="-55"/>
            </a:lvl3pPr>
            <a:lvl4pPr marL="0" indent="1371600" defTabSz="825500">
              <a:lnSpc>
                <a:spcPct val="100000"/>
              </a:lnSpc>
              <a:spcBef>
                <a:spcPts val="1800"/>
              </a:spcBef>
              <a:buClrTx/>
              <a:buSzTx/>
              <a:buNone/>
              <a:defRPr sz="5500" spc="-55"/>
            </a:lvl4pPr>
            <a:lvl5pPr marL="0" indent="1828800" defTabSz="825500">
              <a:lnSpc>
                <a:spcPct val="100000"/>
              </a:lnSpc>
              <a:spcBef>
                <a:spcPts val="1800"/>
              </a:spcBef>
              <a:buClrTx/>
              <a:buSzTx/>
              <a:buNone/>
              <a:defRPr sz="5500" spc="-55"/>
            </a:lvl5pPr>
          </a:lstStyle>
          <a:p>
            <a:r>
              <a:rPr dirty="0"/>
              <a:t>Agenda Topics</a:t>
            </a:r>
          </a:p>
          <a:p>
            <a:pPr lvl="1"/>
            <a:endParaRPr dirty="0"/>
          </a:p>
          <a:p>
            <a:pPr lvl="2"/>
            <a:endParaRPr dirty="0"/>
          </a:p>
          <a:p>
            <a:pPr lvl="3"/>
            <a:endParaRPr dirty="0"/>
          </a:p>
          <a:p>
            <a:pPr lvl="4"/>
            <a:endParaRPr dirty="0"/>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 name="Image" descr="Image">
            <a:extLst>
              <a:ext uri="{FF2B5EF4-FFF2-40B4-BE49-F238E27FC236}">
                <a16:creationId xmlns:a16="http://schemas.microsoft.com/office/drawing/2014/main" xmlns="" id="{9D52E050-3983-46CF-AE4B-0067B8FC06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87859" y="12446001"/>
            <a:ext cx="2081340" cy="1060450"/>
          </a:xfrm>
          <a:prstGeom prst="rect">
            <a:avLst/>
          </a:prstGeom>
          <a:ln w="12700">
            <a:miter lim="400000"/>
          </a:ln>
        </p:spPr>
      </p:pic>
    </p:spTree>
    <p:extLst>
      <p:ext uri="{BB962C8B-B14F-4D97-AF65-F5344CB8AC3E}">
        <p14:creationId xmlns:p14="http://schemas.microsoft.com/office/powerpoint/2010/main" val="8134562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238" name="3D Mark.png" descr="3D Mark.png"/>
          <p:cNvPicPr>
            <a:picLocks noChangeAspect="1"/>
          </p:cNvPicPr>
          <p:nvPr/>
        </p:nvPicPr>
        <p:blipFill>
          <a:blip r:embed="rId2" cstate="screen">
            <a:alphaModFix amt="28042"/>
            <a:extLst>
              <a:ext uri="{28A0092B-C50C-407E-A947-70E740481C1C}">
                <a14:useLocalDpi xmlns:a14="http://schemas.microsoft.com/office/drawing/2010/main"/>
              </a:ext>
            </a:extLst>
          </a:blip>
          <a:stretch>
            <a:fillRect/>
          </a:stretch>
        </p:blipFill>
        <p:spPr>
          <a:xfrm>
            <a:off x="15916343" y="856308"/>
            <a:ext cx="8393334" cy="8393335"/>
          </a:xfrm>
          <a:prstGeom prst="rect">
            <a:avLst/>
          </a:prstGeom>
          <a:ln w="12700">
            <a:miter lim="400000"/>
          </a:ln>
        </p:spPr>
      </p:pic>
      <p:sp>
        <p:nvSpPr>
          <p:cNvPr id="240" name="Thank You"/>
          <p:cNvSpPr txBox="1">
            <a:spLocks noGrp="1"/>
          </p:cNvSpPr>
          <p:nvPr>
            <p:ph type="body" sz="quarter" idx="22" hasCustomPrompt="1"/>
          </p:nvPr>
        </p:nvSpPr>
        <p:spPr>
          <a:xfrm>
            <a:off x="11343969" y="1227969"/>
            <a:ext cx="9779001" cy="1435101"/>
          </a:xfrm>
          <a:prstGeom prst="rect">
            <a:avLst/>
          </a:prstGeom>
        </p:spPr>
        <p:txBody>
          <a:bodyPr/>
          <a:lstStyle>
            <a:lvl1pPr marL="0" indent="0">
              <a:lnSpc>
                <a:spcPct val="80000"/>
              </a:lnSpc>
              <a:spcBef>
                <a:spcPts val="0"/>
              </a:spcBef>
              <a:buClrTx/>
              <a:buSzTx/>
              <a:buNone/>
              <a:defRPr sz="8500" b="1" spc="-170">
                <a:solidFill>
                  <a:srgbClr val="00B1FF"/>
                </a:solidFill>
              </a:defRPr>
            </a:lvl1pPr>
          </a:lstStyle>
          <a:p>
            <a:r>
              <a:rPr dirty="0"/>
              <a:t>Thank You</a:t>
            </a:r>
          </a:p>
        </p:txBody>
      </p:sp>
      <p:sp>
        <p:nvSpPr>
          <p:cNvPr id="241" name="Rectangle"/>
          <p:cNvSpPr/>
          <p:nvPr/>
        </p:nvSpPr>
        <p:spPr>
          <a:xfrm>
            <a:off x="11343969" y="2853794"/>
            <a:ext cx="3569395" cy="151693"/>
          </a:xfrm>
          <a:prstGeom prst="rect">
            <a:avLst/>
          </a:prstGeom>
          <a:solidFill>
            <a:srgbClr val="00B1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2" name="Community"/>
          <p:cNvSpPr txBox="1">
            <a:spLocks noGrp="1"/>
          </p:cNvSpPr>
          <p:nvPr>
            <p:ph type="body" sz="quarter" idx="23"/>
          </p:nvPr>
        </p:nvSpPr>
        <p:spPr>
          <a:xfrm>
            <a:off x="11339402" y="3196211"/>
            <a:ext cx="9779001" cy="766339"/>
          </a:xfrm>
          <a:prstGeom prst="rect">
            <a:avLst/>
          </a:prstGeom>
        </p:spPr>
        <p:txBody>
          <a:bodyPr lIns="45719" tIns="45719" rIns="45719" bIns="45719"/>
          <a:lstStyle>
            <a:lvl1pPr marL="0" indent="0" defTabSz="825500">
              <a:lnSpc>
                <a:spcPct val="100000"/>
              </a:lnSpc>
              <a:spcBef>
                <a:spcPts val="0"/>
              </a:spcBef>
              <a:buClrTx/>
              <a:buSzTx/>
              <a:buNone/>
              <a:defRPr sz="4500" b="1">
                <a:solidFill>
                  <a:srgbClr val="262626"/>
                </a:solidFill>
              </a:defRPr>
            </a:lvl1pPr>
          </a:lstStyle>
          <a:p>
            <a:r>
              <a:rPr dirty="0"/>
              <a:t>Community</a:t>
            </a:r>
          </a:p>
        </p:txBody>
      </p:sp>
      <p:sp>
        <p:nvSpPr>
          <p:cNvPr id="243" name="500+ International Members…"/>
          <p:cNvSpPr txBox="1"/>
          <p:nvPr/>
        </p:nvSpPr>
        <p:spPr>
          <a:xfrm>
            <a:off x="11339402" y="3904180"/>
            <a:ext cx="10439854" cy="3069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40000"/>
              </a:lnSpc>
              <a:defRPr sz="2000">
                <a:latin typeface="+mn-lt"/>
                <a:ea typeface="+mn-ea"/>
                <a:cs typeface="+mn-cs"/>
                <a:sym typeface="Arial"/>
              </a:defRPr>
            </a:pPr>
            <a:r>
              <a:rPr lang="en-US" dirty="0"/>
              <a:t>4</a:t>
            </a:r>
            <a:r>
              <a:rPr dirty="0"/>
              <a:t>00+ International Members</a:t>
            </a:r>
          </a:p>
          <a:p>
            <a:pPr algn="l" defTabSz="457200">
              <a:lnSpc>
                <a:spcPct val="140000"/>
              </a:lnSpc>
              <a:defRPr sz="2000">
                <a:latin typeface="+mn-lt"/>
                <a:ea typeface="+mn-ea"/>
                <a:cs typeface="+mn-cs"/>
                <a:sym typeface="Arial"/>
              </a:defRPr>
            </a:pPr>
            <a:r>
              <a:rPr dirty="0"/>
              <a:t>1</a:t>
            </a:r>
            <a:r>
              <a:rPr lang="en-US" dirty="0"/>
              <a:t>2</a:t>
            </a:r>
            <a:r>
              <a:rPr dirty="0"/>
              <a:t>0+ Member Meetings</a:t>
            </a:r>
          </a:p>
          <a:p>
            <a:pPr algn="l" defTabSz="457200">
              <a:lnSpc>
                <a:spcPct val="140000"/>
              </a:lnSpc>
              <a:defRPr sz="2000">
                <a:latin typeface="+mn-lt"/>
                <a:ea typeface="+mn-ea"/>
                <a:cs typeface="+mn-cs"/>
                <a:sym typeface="Arial"/>
              </a:defRPr>
            </a:pPr>
            <a:r>
              <a:rPr dirty="0"/>
              <a:t>60+ Alliance and Liaison partners</a:t>
            </a:r>
          </a:p>
          <a:p>
            <a:pPr algn="l" defTabSz="457200">
              <a:lnSpc>
                <a:spcPct val="140000"/>
              </a:lnSpc>
              <a:defRPr sz="2000">
                <a:latin typeface="+mn-lt"/>
                <a:ea typeface="+mn-ea"/>
                <a:cs typeface="+mn-cs"/>
                <a:sym typeface="Arial"/>
              </a:defRPr>
            </a:pPr>
            <a:r>
              <a:rPr dirty="0"/>
              <a:t>50+ Standards Working Groups</a:t>
            </a:r>
          </a:p>
          <a:p>
            <a:pPr algn="l" defTabSz="457200">
              <a:lnSpc>
                <a:spcPct val="140000"/>
              </a:lnSpc>
              <a:defRPr sz="2000">
                <a:latin typeface="+mn-lt"/>
                <a:ea typeface="+mn-ea"/>
                <a:cs typeface="+mn-cs"/>
                <a:sym typeface="Arial"/>
              </a:defRPr>
            </a:pPr>
            <a:r>
              <a:rPr dirty="0"/>
              <a:t>45+ Domain Working Groups</a:t>
            </a:r>
          </a:p>
          <a:p>
            <a:pPr algn="l" defTabSz="457200">
              <a:lnSpc>
                <a:spcPct val="140000"/>
              </a:lnSpc>
              <a:defRPr sz="2000">
                <a:latin typeface="+mn-lt"/>
                <a:ea typeface="+mn-ea"/>
                <a:cs typeface="+mn-cs"/>
                <a:sym typeface="Arial"/>
              </a:defRPr>
            </a:pPr>
            <a:r>
              <a:rPr lang="en-US" dirty="0"/>
              <a:t>30</a:t>
            </a:r>
            <a:r>
              <a:rPr dirty="0"/>
              <a:t>+ Years of Not for Profit Work</a:t>
            </a:r>
            <a:br>
              <a:rPr dirty="0"/>
            </a:br>
            <a:r>
              <a:rPr dirty="0"/>
              <a:t>10+ Regional and Country Forums</a:t>
            </a:r>
          </a:p>
        </p:txBody>
      </p:sp>
      <p:sp>
        <p:nvSpPr>
          <p:cNvPr id="244" name="Innovation"/>
          <p:cNvSpPr txBox="1"/>
          <p:nvPr/>
        </p:nvSpPr>
        <p:spPr>
          <a:xfrm>
            <a:off x="11339402" y="7135703"/>
            <a:ext cx="9779001" cy="766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algn="l" defTabSz="825500">
              <a:defRPr sz="4500" b="1">
                <a:latin typeface="+mn-lt"/>
                <a:ea typeface="+mn-ea"/>
                <a:cs typeface="+mn-cs"/>
                <a:sym typeface="Arial"/>
              </a:defRPr>
            </a:lvl1pPr>
          </a:lstStyle>
          <a:p>
            <a:r>
              <a:rPr dirty="0"/>
              <a:t>Innovation</a:t>
            </a:r>
          </a:p>
        </p:txBody>
      </p:sp>
      <p:sp>
        <p:nvSpPr>
          <p:cNvPr id="245" name="120+ Innovation Initiatives…"/>
          <p:cNvSpPr txBox="1"/>
          <p:nvPr/>
        </p:nvSpPr>
        <p:spPr>
          <a:xfrm>
            <a:off x="11339402" y="8053019"/>
            <a:ext cx="10439854" cy="1196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40000"/>
              </a:lnSpc>
              <a:defRPr sz="2000">
                <a:latin typeface="+mn-lt"/>
                <a:ea typeface="+mn-ea"/>
                <a:cs typeface="+mn-cs"/>
                <a:sym typeface="Arial"/>
              </a:defRPr>
            </a:pPr>
            <a:r>
              <a:rPr dirty="0"/>
              <a:t>120+ Innovation Initiatives</a:t>
            </a:r>
          </a:p>
          <a:p>
            <a:pPr algn="l" defTabSz="457200">
              <a:lnSpc>
                <a:spcPct val="140000"/>
              </a:lnSpc>
              <a:defRPr sz="2000">
                <a:latin typeface="+mn-lt"/>
                <a:ea typeface="+mn-ea"/>
                <a:cs typeface="+mn-cs"/>
                <a:sym typeface="Arial"/>
              </a:defRPr>
            </a:pPr>
            <a:r>
              <a:rPr dirty="0"/>
              <a:t>380+ Technical reports</a:t>
            </a:r>
          </a:p>
          <a:p>
            <a:pPr algn="l" defTabSz="457200">
              <a:lnSpc>
                <a:spcPct val="140000"/>
              </a:lnSpc>
              <a:defRPr sz="2000">
                <a:latin typeface="+mn-lt"/>
                <a:ea typeface="+mn-ea"/>
                <a:cs typeface="+mn-cs"/>
                <a:sym typeface="Arial"/>
              </a:defRPr>
            </a:pPr>
            <a:r>
              <a:rPr dirty="0"/>
              <a:t>Quarterly Tech Trends monitoring</a:t>
            </a:r>
          </a:p>
        </p:txBody>
      </p:sp>
      <p:sp>
        <p:nvSpPr>
          <p:cNvPr id="246" name="Standards"/>
          <p:cNvSpPr txBox="1"/>
          <p:nvPr/>
        </p:nvSpPr>
        <p:spPr>
          <a:xfrm>
            <a:off x="11339402" y="9468763"/>
            <a:ext cx="9779001" cy="766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algn="l" defTabSz="825500">
              <a:defRPr sz="4500" b="1">
                <a:latin typeface="+mn-lt"/>
                <a:ea typeface="+mn-ea"/>
                <a:cs typeface="+mn-cs"/>
                <a:sym typeface="Arial"/>
              </a:defRPr>
            </a:lvl1pPr>
          </a:lstStyle>
          <a:p>
            <a:r>
              <a:rPr dirty="0"/>
              <a:t>Standards</a:t>
            </a:r>
          </a:p>
        </p:txBody>
      </p:sp>
      <p:sp>
        <p:nvSpPr>
          <p:cNvPr id="247" name="65+ Adopted Standards…"/>
          <p:cNvSpPr txBox="1"/>
          <p:nvPr/>
        </p:nvSpPr>
        <p:spPr>
          <a:xfrm>
            <a:off x="11339402" y="10291453"/>
            <a:ext cx="10439854" cy="1345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40000"/>
              </a:lnSpc>
              <a:defRPr sz="2000">
                <a:latin typeface="+mn-lt"/>
                <a:ea typeface="+mn-ea"/>
                <a:cs typeface="+mn-cs"/>
                <a:sym typeface="Arial"/>
              </a:defRPr>
            </a:pPr>
            <a:r>
              <a:rPr dirty="0"/>
              <a:t>65+ Adopted Standards</a:t>
            </a:r>
          </a:p>
          <a:p>
            <a:pPr algn="l" defTabSz="457200">
              <a:lnSpc>
                <a:spcPct val="140000"/>
              </a:lnSpc>
              <a:defRPr sz="2000">
                <a:latin typeface="+mn-lt"/>
                <a:ea typeface="+mn-ea"/>
                <a:cs typeface="+mn-cs"/>
                <a:sym typeface="Arial"/>
              </a:defRPr>
            </a:pPr>
            <a:r>
              <a:rPr dirty="0"/>
              <a:t>300+ products with 1000+ certified implementations</a:t>
            </a:r>
          </a:p>
          <a:p>
            <a:pPr algn="l" defTabSz="457200">
              <a:lnSpc>
                <a:spcPct val="140000"/>
              </a:lnSpc>
              <a:defRPr sz="2000">
                <a:latin typeface="+mn-lt"/>
                <a:ea typeface="+mn-ea"/>
                <a:cs typeface="+mn-cs"/>
                <a:sym typeface="Arial"/>
              </a:defRPr>
            </a:pPr>
            <a:r>
              <a:rPr dirty="0"/>
              <a:t>1,700,000+ Operational Data Sets Using OGC Standards</a:t>
            </a:r>
          </a:p>
        </p:txBody>
      </p:sp>
      <p:pic>
        <p:nvPicPr>
          <p:cNvPr id="248" name="OGC Mark.pdf" descr="OGC Mark.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9743" y="12374675"/>
            <a:ext cx="574285" cy="647902"/>
          </a:xfrm>
          <a:prstGeom prst="rect">
            <a:avLst/>
          </a:prstGeom>
          <a:ln w="12700">
            <a:miter lim="400000"/>
          </a:ln>
        </p:spPr>
      </p:pic>
      <p:sp>
        <p:nvSpPr>
          <p:cNvPr id="249" name="Copyright © 2021 Open Geospatial Consortium"/>
          <p:cNvSpPr txBox="1"/>
          <p:nvPr/>
        </p:nvSpPr>
        <p:spPr>
          <a:xfrm>
            <a:off x="2058447" y="12456573"/>
            <a:ext cx="10439855" cy="48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40000"/>
              </a:lnSpc>
              <a:defRPr sz="2000">
                <a:solidFill>
                  <a:srgbClr val="002060"/>
                </a:solidFill>
                <a:latin typeface="+mn-lt"/>
                <a:ea typeface="+mn-ea"/>
                <a:cs typeface="+mn-cs"/>
                <a:sym typeface="Arial"/>
              </a:defRPr>
            </a:lvl1pPr>
          </a:lstStyle>
          <a:p>
            <a:r>
              <a:rPr dirty="0"/>
              <a:t>Copyright © 202</a:t>
            </a:r>
            <a:r>
              <a:rPr lang="en-US" dirty="0"/>
              <a:t>4</a:t>
            </a:r>
            <a:r>
              <a:rPr dirty="0"/>
              <a:t> Open Geospatial Consortium</a:t>
            </a:r>
          </a:p>
        </p:txBody>
      </p:sp>
      <p:sp>
        <p:nvSpPr>
          <p:cNvPr id="250" name="Slide Number"/>
          <p:cNvSpPr txBox="1">
            <a:spLocks noGrp="1"/>
          </p:cNvSpPr>
          <p:nvPr>
            <p:ph type="sldNum" sz="quarter" idx="2"/>
          </p:nvPr>
        </p:nvSpPr>
        <p:spPr>
          <a:xfrm>
            <a:off x="11938088" y="12968286"/>
            <a:ext cx="495328" cy="487313"/>
          </a:xfrm>
          <a:prstGeom prst="rect">
            <a:avLst/>
          </a:prstGeom>
        </p:spPr>
        <p:txBody>
          <a:bodyPr/>
          <a:lstStyle>
            <a:lvl1pPr>
              <a:defRPr>
                <a:latin typeface="+mj-lt"/>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4203842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p:cSld name="1_Blank">
    <p:spTree>
      <p:nvGrpSpPr>
        <p:cNvPr id="1" name="Shape 27"/>
        <p:cNvGrpSpPr/>
        <p:nvPr/>
      </p:nvGrpSpPr>
      <p:grpSpPr>
        <a:xfrm>
          <a:off x="0" y="0"/>
          <a:ext cx="0" cy="0"/>
          <a:chOff x="0" y="0"/>
          <a:chExt cx="0" cy="0"/>
        </a:xfrm>
      </p:grpSpPr>
      <p:sp>
        <p:nvSpPr>
          <p:cNvPr id="2" name="Title 1">
            <a:extLst>
              <a:ext uri="{FF2B5EF4-FFF2-40B4-BE49-F238E27FC236}">
                <a16:creationId xmlns:a16="http://schemas.microsoft.com/office/drawing/2014/main" xmlns="" id="{60C5E662-8109-B34D-8C06-D73B8E603E17}"/>
              </a:ext>
            </a:extLst>
          </p:cNvPr>
          <p:cNvSpPr>
            <a:spLocks noGrp="1"/>
          </p:cNvSpPr>
          <p:nvPr>
            <p:ph type="title"/>
          </p:nvPr>
        </p:nvSpPr>
        <p:spPr/>
        <p:txBody>
          <a:bodyPr/>
          <a:lstStyle/>
          <a:p>
            <a:r>
              <a:rPr lang="en-US"/>
              <a:t>Click to edit Master title style</a:t>
            </a:r>
          </a:p>
        </p:txBody>
      </p:sp>
      <p:sp>
        <p:nvSpPr>
          <p:cNvPr id="5" name="Google Shape;34;g419390c0d5_1_87">
            <a:extLst>
              <a:ext uri="{FF2B5EF4-FFF2-40B4-BE49-F238E27FC236}">
                <a16:creationId xmlns:a16="http://schemas.microsoft.com/office/drawing/2014/main" xmlns="" id="{F6987E80-527F-EF47-B108-C4C6A36EFE01}"/>
              </a:ext>
            </a:extLst>
          </p:cNvPr>
          <p:cNvSpPr txBox="1">
            <a:spLocks noGrp="1"/>
          </p:cNvSpPr>
          <p:nvPr>
            <p:ph type="sldNum" idx="12"/>
          </p:nvPr>
        </p:nvSpPr>
        <p:spPr>
          <a:xfrm>
            <a:off x="18389600" y="13106400"/>
            <a:ext cx="5080200" cy="4572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Clr>
                <a:srgbClr val="000000"/>
              </a:buClr>
              <a:buSzPts val="1200"/>
              <a:buFont typeface="Arial"/>
              <a:buNone/>
              <a:defRPr sz="2400" b="0" i="0" u="none" strike="noStrike" cap="none">
                <a:solidFill>
                  <a:srgbClr val="092E5C"/>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2400" b="0" i="0" u="none" strike="noStrike" cap="none">
                <a:solidFill>
                  <a:srgbClr val="092E5C"/>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2400" b="0" i="0" u="none" strike="noStrike" cap="none">
                <a:solidFill>
                  <a:srgbClr val="092E5C"/>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2400" b="0" i="0" u="none" strike="noStrike" cap="none">
                <a:solidFill>
                  <a:srgbClr val="092E5C"/>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2400" b="0" i="0" u="none" strike="noStrike" cap="none">
                <a:solidFill>
                  <a:srgbClr val="092E5C"/>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2400" b="0" i="0" u="none" strike="noStrike" cap="none">
                <a:solidFill>
                  <a:srgbClr val="092E5C"/>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2400" b="0" i="0" u="none" strike="noStrike" cap="none">
                <a:solidFill>
                  <a:srgbClr val="092E5C"/>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2400" b="0" i="0" u="none" strike="noStrike" cap="none">
                <a:solidFill>
                  <a:srgbClr val="092E5C"/>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2400" b="0" i="0" u="none" strike="noStrike" cap="none">
                <a:solidFill>
                  <a:srgbClr val="092E5C"/>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4210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Mission Slide">
    <p:spTree>
      <p:nvGrpSpPr>
        <p:cNvPr id="1" name=""/>
        <p:cNvGrpSpPr/>
        <p:nvPr/>
      </p:nvGrpSpPr>
      <p:grpSpPr>
        <a:xfrm>
          <a:off x="0" y="0"/>
          <a:ext cx="0" cy="0"/>
          <a:chOff x="0" y="0"/>
          <a:chExt cx="0" cy="0"/>
        </a:xfrm>
      </p:grpSpPr>
      <p:pic>
        <p:nvPicPr>
          <p:cNvPr id="36" name="Asset 1.png" descr="Asset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288" y="-51154"/>
            <a:ext cx="25532576" cy="13768255"/>
          </a:xfrm>
          <a:prstGeom prst="rect">
            <a:avLst/>
          </a:prstGeom>
          <a:ln w="12700">
            <a:miter lim="400000"/>
          </a:ln>
        </p:spPr>
      </p:pic>
      <p:sp>
        <p:nvSpPr>
          <p:cNvPr id="37" name="What is OGC?"/>
          <p:cNvSpPr txBox="1"/>
          <p:nvPr/>
        </p:nvSpPr>
        <p:spPr>
          <a:xfrm>
            <a:off x="9094174" y="1185025"/>
            <a:ext cx="9779001" cy="143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FFFFFF"/>
                </a:solidFill>
                <a:latin typeface="+mn-lt"/>
                <a:ea typeface="+mn-ea"/>
                <a:cs typeface="+mn-cs"/>
                <a:sym typeface="Arial"/>
              </a:defRPr>
            </a:lvl1pPr>
          </a:lstStyle>
          <a:p>
            <a:r>
              <a:t>What is OGC?</a:t>
            </a:r>
          </a:p>
        </p:txBody>
      </p:sp>
      <p:sp>
        <p:nvSpPr>
          <p:cNvPr id="38" name="Rectangle"/>
          <p:cNvSpPr/>
          <p:nvPr/>
        </p:nvSpPr>
        <p:spPr>
          <a:xfrm>
            <a:off x="9094174" y="2810850"/>
            <a:ext cx="3569395" cy="151693"/>
          </a:xfrm>
          <a:prstGeom prst="rect">
            <a:avLst/>
          </a:prstGeom>
          <a:solidFill>
            <a:srgbClr val="FFFFFF"/>
          </a:solidFill>
          <a:ln w="12700">
            <a:miter lim="400000"/>
          </a:ln>
        </p:spPr>
        <p:txBody>
          <a:bodyPr lIns="50800" tIns="50800" rIns="50800" bIns="50800" anchor="ctr"/>
          <a:lstStyle/>
          <a:p>
            <a:pPr defTabSz="825500">
              <a:defRPr sz="3200">
                <a:solidFill>
                  <a:srgbClr val="D5D5D5"/>
                </a:solidFill>
                <a:latin typeface="Helvetica Neue Medium"/>
                <a:ea typeface="Helvetica Neue Medium"/>
                <a:cs typeface="Helvetica Neue Medium"/>
                <a:sym typeface="Helvetica Neue Medium"/>
              </a:defRPr>
            </a:pPr>
            <a:endParaRPr/>
          </a:p>
        </p:txBody>
      </p:sp>
      <p:sp>
        <p:nvSpPr>
          <p:cNvPr id="39" name="A hub for thought leadership, innovation, and standards for all things related to location"/>
          <p:cNvSpPr txBox="1"/>
          <p:nvPr/>
        </p:nvSpPr>
        <p:spPr>
          <a:xfrm>
            <a:off x="9126851" y="3398183"/>
            <a:ext cx="14265186" cy="129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lgn="l" defTabSz="775969">
              <a:defRPr sz="4230" b="1">
                <a:solidFill>
                  <a:srgbClr val="FFFFFF"/>
                </a:solidFill>
                <a:latin typeface="+mn-lt"/>
                <a:ea typeface="+mn-ea"/>
                <a:cs typeface="+mn-cs"/>
                <a:sym typeface="Arial"/>
              </a:defRPr>
            </a:lvl1pPr>
          </a:lstStyle>
          <a:p>
            <a:r>
              <a:t>A hub for thought leadership, innovation, and standards for all things related to location</a:t>
            </a:r>
          </a:p>
        </p:txBody>
      </p:sp>
      <p:grpSp>
        <p:nvGrpSpPr>
          <p:cNvPr id="42" name="Group"/>
          <p:cNvGrpSpPr/>
          <p:nvPr/>
        </p:nvGrpSpPr>
        <p:grpSpPr>
          <a:xfrm>
            <a:off x="9139766" y="4959790"/>
            <a:ext cx="14941124" cy="2248450"/>
            <a:chOff x="0" y="0"/>
            <a:chExt cx="14941122" cy="2248448"/>
          </a:xfrm>
        </p:grpSpPr>
        <p:sp>
          <p:nvSpPr>
            <p:cNvPr id="40" name="Our Vision"/>
            <p:cNvSpPr txBox="1"/>
            <p:nvPr/>
          </p:nvSpPr>
          <p:spPr>
            <a:xfrm>
              <a:off x="0" y="0"/>
              <a:ext cx="14941123" cy="811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l" defTabSz="825500">
                <a:defRPr sz="4500" b="1">
                  <a:solidFill>
                    <a:srgbClr val="FFFFFF"/>
                  </a:solidFill>
                  <a:latin typeface="+mn-lt"/>
                  <a:ea typeface="+mn-ea"/>
                  <a:cs typeface="+mn-cs"/>
                  <a:sym typeface="Arial"/>
                </a:defRPr>
              </a:lvl1pPr>
            </a:lstStyle>
            <a:p>
              <a:r>
                <a:t>Our Vision</a:t>
              </a:r>
            </a:p>
          </p:txBody>
        </p:sp>
        <p:sp>
          <p:nvSpPr>
            <p:cNvPr id="41" name="Building the future of location with community and technology for the good of society"/>
            <p:cNvSpPr txBox="1"/>
            <p:nvPr/>
          </p:nvSpPr>
          <p:spPr>
            <a:xfrm>
              <a:off x="0" y="948007"/>
              <a:ext cx="9058358" cy="1300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ct val="140000"/>
                </a:lnSpc>
                <a:defRPr sz="3500">
                  <a:solidFill>
                    <a:srgbClr val="FFFFFF"/>
                  </a:solidFill>
                  <a:latin typeface="+mn-lt"/>
                  <a:ea typeface="+mn-ea"/>
                  <a:cs typeface="+mn-cs"/>
                  <a:sym typeface="Arial"/>
                </a:defRPr>
              </a:lvl1pPr>
            </a:lstStyle>
            <a:p>
              <a:r>
                <a:t>Building the future of location with community and technology for the good of society</a:t>
              </a:r>
            </a:p>
          </p:txBody>
        </p:sp>
      </p:grpSp>
      <p:grpSp>
        <p:nvGrpSpPr>
          <p:cNvPr id="45" name="Group"/>
          <p:cNvGrpSpPr/>
          <p:nvPr/>
        </p:nvGrpSpPr>
        <p:grpSpPr>
          <a:xfrm>
            <a:off x="9126851" y="7607434"/>
            <a:ext cx="14941123" cy="2248449"/>
            <a:chOff x="0" y="0"/>
            <a:chExt cx="14941122" cy="2248448"/>
          </a:xfrm>
        </p:grpSpPr>
        <p:sp>
          <p:nvSpPr>
            <p:cNvPr id="43" name="Our Mission"/>
            <p:cNvSpPr txBox="1"/>
            <p:nvPr/>
          </p:nvSpPr>
          <p:spPr>
            <a:xfrm>
              <a:off x="0" y="0"/>
              <a:ext cx="14941123" cy="811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l" defTabSz="825500">
                <a:defRPr sz="4500" b="1">
                  <a:solidFill>
                    <a:srgbClr val="FFFFFF"/>
                  </a:solidFill>
                  <a:latin typeface="+mn-lt"/>
                  <a:ea typeface="+mn-ea"/>
                  <a:cs typeface="+mn-cs"/>
                  <a:sym typeface="Arial"/>
                </a:defRPr>
              </a:lvl1pPr>
            </a:lstStyle>
            <a:p>
              <a:r>
                <a:t>Our Mission</a:t>
              </a:r>
            </a:p>
          </p:txBody>
        </p:sp>
        <p:sp>
          <p:nvSpPr>
            <p:cNvPr id="44" name="Make location information Findable, Accessible, Interoperable, and Reusable (FAIR)"/>
            <p:cNvSpPr txBox="1"/>
            <p:nvPr/>
          </p:nvSpPr>
          <p:spPr>
            <a:xfrm>
              <a:off x="0" y="948007"/>
              <a:ext cx="10981607" cy="1300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ct val="140000"/>
                </a:lnSpc>
                <a:defRPr sz="3500">
                  <a:solidFill>
                    <a:srgbClr val="FFFFFF"/>
                  </a:solidFill>
                  <a:latin typeface="+mn-lt"/>
                  <a:ea typeface="+mn-ea"/>
                  <a:cs typeface="+mn-cs"/>
                  <a:sym typeface="Arial"/>
                </a:defRPr>
              </a:lvl1pPr>
            </a:lstStyle>
            <a:p>
              <a:r>
                <a:t>Make location information Findable, Accessible, Interoperable, and Reusable (FAIR)</a:t>
              </a:r>
            </a:p>
          </p:txBody>
        </p:sp>
      </p:grpSp>
      <p:grpSp>
        <p:nvGrpSpPr>
          <p:cNvPr id="48" name="Group"/>
          <p:cNvGrpSpPr/>
          <p:nvPr/>
        </p:nvGrpSpPr>
        <p:grpSpPr>
          <a:xfrm>
            <a:off x="9113935" y="10263567"/>
            <a:ext cx="14941123" cy="2231471"/>
            <a:chOff x="0" y="0"/>
            <a:chExt cx="14941122" cy="2231469"/>
          </a:xfrm>
        </p:grpSpPr>
        <p:sp>
          <p:nvSpPr>
            <p:cNvPr id="46" name="Our Approach"/>
            <p:cNvSpPr txBox="1"/>
            <p:nvPr/>
          </p:nvSpPr>
          <p:spPr>
            <a:xfrm>
              <a:off x="0" y="0"/>
              <a:ext cx="14941123" cy="811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l" defTabSz="825500">
                <a:defRPr sz="4500" b="1">
                  <a:solidFill>
                    <a:srgbClr val="FFFFFF"/>
                  </a:solidFill>
                  <a:latin typeface="+mn-lt"/>
                  <a:ea typeface="+mn-ea"/>
                  <a:cs typeface="+mn-cs"/>
                  <a:sym typeface="Arial"/>
                </a:defRPr>
              </a:lvl1pPr>
            </a:lstStyle>
            <a:p>
              <a:r>
                <a:t>Our Approach </a:t>
              </a:r>
            </a:p>
          </p:txBody>
        </p:sp>
        <p:sp>
          <p:nvSpPr>
            <p:cNvPr id="47" name="A proven collaborative and agile process combining consensus-based standards, innovation project, and partnership building"/>
            <p:cNvSpPr txBox="1"/>
            <p:nvPr/>
          </p:nvSpPr>
          <p:spPr>
            <a:xfrm>
              <a:off x="0" y="931028"/>
              <a:ext cx="14424763" cy="13004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l" defTabSz="457200">
                <a:lnSpc>
                  <a:spcPct val="140000"/>
                </a:lnSpc>
                <a:defRPr sz="3500">
                  <a:solidFill>
                    <a:srgbClr val="FFFFFF"/>
                  </a:solidFill>
                  <a:latin typeface="+mn-lt"/>
                  <a:ea typeface="+mn-ea"/>
                  <a:cs typeface="+mn-cs"/>
                  <a:sym typeface="Arial"/>
                </a:defRPr>
              </a:lvl1pPr>
            </a:lstStyle>
            <a:p>
              <a:r>
                <a:t>A proven collaborative and agile process combining consensus-based standards, innovation project, and partnership building</a:t>
              </a:r>
            </a:p>
          </p:txBody>
        </p:sp>
      </p:grpSp>
      <p:sp>
        <p:nvSpPr>
          <p:cNvPr id="49" name="Hot-air balloons viewed from below against a blue sky"/>
          <p:cNvSpPr>
            <a:spLocks noGrp="1"/>
          </p:cNvSpPr>
          <p:nvPr>
            <p:ph type="pic" idx="21"/>
          </p:nvPr>
        </p:nvSpPr>
        <p:spPr>
          <a:xfrm>
            <a:off x="-8255127" y="1432795"/>
            <a:ext cx="16892992" cy="11243713"/>
          </a:xfrm>
          <a:prstGeom prst="rect">
            <a:avLst/>
          </a:prstGeom>
        </p:spPr>
        <p:txBody>
          <a:bodyPr lIns="91439" tIns="45719" rIns="91439" bIns="45719">
            <a:noAutofit/>
          </a:bodyPr>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Members Slide">
    <p:spTree>
      <p:nvGrpSpPr>
        <p:cNvPr id="1" name=""/>
        <p:cNvGrpSpPr/>
        <p:nvPr/>
      </p:nvGrpSpPr>
      <p:grpSpPr>
        <a:xfrm>
          <a:off x="0" y="0"/>
          <a:ext cx="0" cy="0"/>
          <a:chOff x="0" y="0"/>
          <a:chExt cx="0" cy="0"/>
        </a:xfrm>
      </p:grpSpPr>
      <p:pic>
        <p:nvPicPr>
          <p:cNvPr id="57" name="3D Mark.png" descr="3D Mark.png"/>
          <p:cNvPicPr>
            <a:picLocks noChangeAspect="1"/>
          </p:cNvPicPr>
          <p:nvPr/>
        </p:nvPicPr>
        <p:blipFill>
          <a:blip r:embed="rId2" cstate="screen">
            <a:alphaModFix amt="28042"/>
            <a:extLst>
              <a:ext uri="{28A0092B-C50C-407E-A947-70E740481C1C}">
                <a14:useLocalDpi xmlns:a14="http://schemas.microsoft.com/office/drawing/2010/main"/>
              </a:ext>
            </a:extLst>
          </a:blip>
          <a:stretch>
            <a:fillRect/>
          </a:stretch>
        </p:blipFill>
        <p:spPr>
          <a:xfrm>
            <a:off x="284245" y="856308"/>
            <a:ext cx="8991949" cy="8991949"/>
          </a:xfrm>
          <a:prstGeom prst="rect">
            <a:avLst/>
          </a:prstGeom>
          <a:ln w="12700">
            <a:miter lim="400000"/>
          </a:ln>
        </p:spPr>
      </p:pic>
      <p:sp>
        <p:nvSpPr>
          <p:cNvPr id="58" name="Who Are Our Members?"/>
          <p:cNvSpPr txBox="1"/>
          <p:nvPr/>
        </p:nvSpPr>
        <p:spPr>
          <a:xfrm>
            <a:off x="9353429" y="667847"/>
            <a:ext cx="12970593" cy="143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00B1FF"/>
                </a:solidFill>
                <a:latin typeface="+mn-lt"/>
                <a:ea typeface="+mn-ea"/>
                <a:cs typeface="+mn-cs"/>
                <a:sym typeface="Arial"/>
              </a:defRPr>
            </a:lvl1pPr>
          </a:lstStyle>
          <a:p>
            <a:r>
              <a:t>Who Are Our Members?</a:t>
            </a:r>
          </a:p>
        </p:txBody>
      </p:sp>
      <p:sp>
        <p:nvSpPr>
          <p:cNvPr id="59" name="Rectangle"/>
          <p:cNvSpPr/>
          <p:nvPr/>
        </p:nvSpPr>
        <p:spPr>
          <a:xfrm>
            <a:off x="9353429" y="2293671"/>
            <a:ext cx="3569395" cy="151694"/>
          </a:xfrm>
          <a:prstGeom prst="rect">
            <a:avLst/>
          </a:prstGeom>
          <a:solidFill>
            <a:srgbClr val="00B1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 name="Commercial"/>
          <p:cNvSpPr txBox="1"/>
          <p:nvPr/>
        </p:nvSpPr>
        <p:spPr>
          <a:xfrm>
            <a:off x="9268394" y="3052378"/>
            <a:ext cx="9779001" cy="766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lgn="l" defTabSz="825500">
              <a:defRPr sz="4500" b="1">
                <a:latin typeface="+mn-lt"/>
                <a:ea typeface="+mn-ea"/>
                <a:cs typeface="+mn-cs"/>
                <a:sym typeface="Arial"/>
              </a:defRPr>
            </a:lvl1pPr>
          </a:lstStyle>
          <a:p>
            <a:r>
              <a:t>Commercial</a:t>
            </a:r>
          </a:p>
        </p:txBody>
      </p:sp>
      <p:sp>
        <p:nvSpPr>
          <p:cNvPr id="61" name="Business Development…"/>
          <p:cNvSpPr txBox="1"/>
          <p:nvPr/>
        </p:nvSpPr>
        <p:spPr>
          <a:xfrm>
            <a:off x="9268394" y="4124597"/>
            <a:ext cx="7148976" cy="1300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40000"/>
              </a:lnSpc>
              <a:defRPr sz="3500">
                <a:latin typeface="+mn-lt"/>
                <a:ea typeface="+mn-ea"/>
                <a:cs typeface="+mn-cs"/>
                <a:sym typeface="Arial"/>
              </a:defRPr>
            </a:pPr>
            <a:r>
              <a:t>Business Development</a:t>
            </a:r>
          </a:p>
          <a:p>
            <a:pPr algn="l" defTabSz="457200">
              <a:lnSpc>
                <a:spcPct val="140000"/>
              </a:lnSpc>
              <a:defRPr sz="3500">
                <a:latin typeface="+mn-lt"/>
                <a:ea typeface="+mn-ea"/>
                <a:cs typeface="+mn-cs"/>
                <a:sym typeface="Arial"/>
              </a:defRPr>
            </a:pPr>
            <a:r>
              <a:t>Competitive Technical Advantage</a:t>
            </a:r>
          </a:p>
        </p:txBody>
      </p:sp>
      <p:sp>
        <p:nvSpPr>
          <p:cNvPr id="62" name="Government"/>
          <p:cNvSpPr txBox="1"/>
          <p:nvPr/>
        </p:nvSpPr>
        <p:spPr>
          <a:xfrm>
            <a:off x="9268394" y="6259315"/>
            <a:ext cx="9779001" cy="766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lgn="l" defTabSz="825500">
              <a:defRPr sz="4500" b="1">
                <a:latin typeface="+mn-lt"/>
                <a:ea typeface="+mn-ea"/>
                <a:cs typeface="+mn-cs"/>
                <a:sym typeface="Arial"/>
              </a:defRPr>
            </a:lvl1pPr>
          </a:lstStyle>
          <a:p>
            <a:r>
              <a:t>Government</a:t>
            </a:r>
          </a:p>
        </p:txBody>
      </p:sp>
      <p:sp>
        <p:nvSpPr>
          <p:cNvPr id="63" name="Research &amp; Academia"/>
          <p:cNvSpPr txBox="1"/>
          <p:nvPr/>
        </p:nvSpPr>
        <p:spPr>
          <a:xfrm>
            <a:off x="9235950" y="9848257"/>
            <a:ext cx="9779001" cy="766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lgn="l" defTabSz="825500">
              <a:defRPr sz="4500" b="1">
                <a:latin typeface="+mn-lt"/>
                <a:ea typeface="+mn-ea"/>
                <a:cs typeface="+mn-cs"/>
                <a:sym typeface="Arial"/>
              </a:defRPr>
            </a:lvl1pPr>
          </a:lstStyle>
          <a:p>
            <a:r>
              <a:t>Research &amp; Academia</a:t>
            </a:r>
          </a:p>
        </p:txBody>
      </p:sp>
      <p:sp>
        <p:nvSpPr>
          <p:cNvPr id="64" name="Global: Brand Exposure…"/>
          <p:cNvSpPr txBox="1"/>
          <p:nvPr/>
        </p:nvSpPr>
        <p:spPr>
          <a:xfrm>
            <a:off x="16282947" y="4124597"/>
            <a:ext cx="6158324" cy="1300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40000"/>
              </a:lnSpc>
              <a:defRPr sz="3500">
                <a:latin typeface="+mn-lt"/>
                <a:ea typeface="+mn-ea"/>
                <a:cs typeface="+mn-cs"/>
                <a:sym typeface="Arial"/>
              </a:defRPr>
            </a:pPr>
            <a:r>
              <a:t>Global: Brand Exposure</a:t>
            </a:r>
          </a:p>
          <a:p>
            <a:pPr algn="l" defTabSz="457200">
              <a:lnSpc>
                <a:spcPct val="140000"/>
              </a:lnSpc>
              <a:defRPr sz="3500">
                <a:latin typeface="+mn-lt"/>
                <a:ea typeface="+mn-ea"/>
                <a:cs typeface="+mn-cs"/>
                <a:sym typeface="Arial"/>
              </a:defRPr>
            </a:pPr>
            <a:r>
              <a:t>Funding for Innovation</a:t>
            </a:r>
          </a:p>
        </p:txBody>
      </p:sp>
      <p:sp>
        <p:nvSpPr>
          <p:cNvPr id="65" name="Innovation &amp; Market Support…"/>
          <p:cNvSpPr txBox="1"/>
          <p:nvPr/>
        </p:nvSpPr>
        <p:spPr>
          <a:xfrm>
            <a:off x="9268394" y="7216378"/>
            <a:ext cx="7148976" cy="20058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40000"/>
              </a:lnSpc>
              <a:defRPr sz="3500">
                <a:latin typeface="+mn-lt"/>
                <a:ea typeface="+mn-ea"/>
                <a:cs typeface="+mn-cs"/>
                <a:sym typeface="Arial"/>
              </a:defRPr>
            </a:pPr>
            <a:r>
              <a:t>Innovation &amp; Market Support</a:t>
            </a:r>
          </a:p>
          <a:p>
            <a:pPr algn="l" defTabSz="457200">
              <a:lnSpc>
                <a:spcPct val="140000"/>
              </a:lnSpc>
              <a:defRPr sz="3500">
                <a:latin typeface="+mn-lt"/>
                <a:ea typeface="+mn-ea"/>
                <a:cs typeface="+mn-cs"/>
                <a:sym typeface="Arial"/>
              </a:defRPr>
            </a:pPr>
            <a:r>
              <a:t>Trusted Advice</a:t>
            </a:r>
          </a:p>
          <a:p>
            <a:pPr algn="l" defTabSz="457200">
              <a:lnSpc>
                <a:spcPct val="140000"/>
              </a:lnSpc>
              <a:defRPr sz="3500">
                <a:latin typeface="+mn-lt"/>
                <a:ea typeface="+mn-ea"/>
                <a:cs typeface="+mn-cs"/>
                <a:sym typeface="Arial"/>
              </a:defRPr>
            </a:pPr>
            <a:r>
              <a:t>Support &amp; Certification</a:t>
            </a:r>
          </a:p>
        </p:txBody>
      </p:sp>
      <p:sp>
        <p:nvSpPr>
          <p:cNvPr id="66" name="International Partnerships…"/>
          <p:cNvSpPr txBox="1"/>
          <p:nvPr/>
        </p:nvSpPr>
        <p:spPr>
          <a:xfrm>
            <a:off x="16371978" y="7216378"/>
            <a:ext cx="8694010" cy="1300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40000"/>
              </a:lnSpc>
              <a:defRPr sz="3500">
                <a:latin typeface="+mn-lt"/>
                <a:ea typeface="+mn-ea"/>
                <a:cs typeface="+mn-cs"/>
                <a:sym typeface="Arial"/>
              </a:defRPr>
            </a:pPr>
            <a:r>
              <a:t>International Partnerships</a:t>
            </a:r>
          </a:p>
          <a:p>
            <a:pPr algn="l" defTabSz="457200">
              <a:lnSpc>
                <a:spcPct val="140000"/>
              </a:lnSpc>
              <a:defRPr sz="3500">
                <a:latin typeface="+mn-lt"/>
                <a:ea typeface="+mn-ea"/>
                <a:cs typeface="+mn-cs"/>
                <a:sym typeface="Arial"/>
              </a:defRPr>
            </a:pPr>
            <a:r>
              <a:t>Operational Policy</a:t>
            </a:r>
          </a:p>
        </p:txBody>
      </p:sp>
      <p:sp>
        <p:nvSpPr>
          <p:cNvPr id="67" name="Applied Research Partners…"/>
          <p:cNvSpPr txBox="1"/>
          <p:nvPr/>
        </p:nvSpPr>
        <p:spPr>
          <a:xfrm>
            <a:off x="9235950" y="11013543"/>
            <a:ext cx="7148976" cy="1300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40000"/>
              </a:lnSpc>
              <a:defRPr sz="3500">
                <a:latin typeface="+mn-lt"/>
                <a:ea typeface="+mn-ea"/>
                <a:cs typeface="+mn-cs"/>
                <a:sym typeface="Arial"/>
              </a:defRPr>
            </a:pPr>
            <a:r>
              <a:t>Applied Research Partners</a:t>
            </a:r>
          </a:p>
          <a:p>
            <a:pPr algn="l" defTabSz="457200">
              <a:lnSpc>
                <a:spcPct val="140000"/>
              </a:lnSpc>
              <a:defRPr sz="3500">
                <a:latin typeface="+mn-lt"/>
                <a:ea typeface="+mn-ea"/>
                <a:cs typeface="+mn-cs"/>
                <a:sym typeface="Arial"/>
              </a:defRPr>
            </a:pPr>
            <a:r>
              <a:t>Funding for Innovation</a:t>
            </a:r>
          </a:p>
        </p:txBody>
      </p:sp>
      <p:sp>
        <p:nvSpPr>
          <p:cNvPr id="68" name="International Collaboration…"/>
          <p:cNvSpPr txBox="1"/>
          <p:nvPr/>
        </p:nvSpPr>
        <p:spPr>
          <a:xfrm>
            <a:off x="16339534" y="11013543"/>
            <a:ext cx="8694009" cy="1300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40000"/>
              </a:lnSpc>
              <a:defRPr sz="3500">
                <a:latin typeface="+mn-lt"/>
                <a:ea typeface="+mn-ea"/>
                <a:cs typeface="+mn-cs"/>
                <a:sym typeface="Arial"/>
              </a:defRPr>
            </a:pPr>
            <a:r>
              <a:t>International Collaboration</a:t>
            </a:r>
          </a:p>
          <a:p>
            <a:pPr algn="l" defTabSz="457200">
              <a:lnSpc>
                <a:spcPct val="140000"/>
              </a:lnSpc>
              <a:defRPr sz="3500">
                <a:latin typeface="+mn-lt"/>
                <a:ea typeface="+mn-ea"/>
                <a:cs typeface="+mn-cs"/>
                <a:sym typeface="Arial"/>
              </a:defRPr>
            </a:pPr>
            <a:r>
              <a:t>Citations</a:t>
            </a:r>
          </a:p>
        </p:txBody>
      </p:sp>
      <p:sp>
        <p:nvSpPr>
          <p:cNvPr id="69" name="Rectangle"/>
          <p:cNvSpPr/>
          <p:nvPr/>
        </p:nvSpPr>
        <p:spPr>
          <a:xfrm>
            <a:off x="9353429" y="7096169"/>
            <a:ext cx="13260658" cy="47161"/>
          </a:xfrm>
          <a:prstGeom prst="rect">
            <a:avLst/>
          </a:prstGeom>
          <a:solidFill>
            <a:srgbClr val="00B1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0" name="Rectangle"/>
          <p:cNvSpPr/>
          <p:nvPr/>
        </p:nvSpPr>
        <p:spPr>
          <a:xfrm>
            <a:off x="9353429" y="3948077"/>
            <a:ext cx="13260658" cy="47161"/>
          </a:xfrm>
          <a:prstGeom prst="rect">
            <a:avLst/>
          </a:prstGeom>
          <a:solidFill>
            <a:srgbClr val="00B1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1" name="Rectangle"/>
          <p:cNvSpPr/>
          <p:nvPr/>
        </p:nvSpPr>
        <p:spPr>
          <a:xfrm>
            <a:off x="9353429" y="10790489"/>
            <a:ext cx="13260658" cy="47161"/>
          </a:xfrm>
          <a:prstGeom prst="rect">
            <a:avLst/>
          </a:prstGeom>
          <a:solidFill>
            <a:srgbClr val="00B1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121" name="Slide Title"/>
          <p:cNvSpPr txBox="1">
            <a:spLocks noGrp="1"/>
          </p:cNvSpPr>
          <p:nvPr>
            <p:ph type="title" hasCustomPrompt="1"/>
          </p:nvPr>
        </p:nvSpPr>
        <p:spPr>
          <a:prstGeom prst="rect">
            <a:avLst/>
          </a:prstGeom>
        </p:spPr>
        <p:txBody>
          <a:bodyPr/>
          <a:lstStyle/>
          <a:p>
            <a:r>
              <a:t>Slide Title</a:t>
            </a:r>
          </a:p>
        </p:txBody>
      </p:sp>
      <p:sp>
        <p:nvSpPr>
          <p:cNvPr id="123" name="Body Level One…"/>
          <p:cNvSpPr txBox="1">
            <a:spLocks noGrp="1"/>
          </p:cNvSpPr>
          <p:nvPr>
            <p:ph type="body" idx="1" hasCustomPrompt="1"/>
          </p:nvPr>
        </p:nvSpPr>
        <p:spPr>
          <a:xfrm>
            <a:off x="1206500" y="2805545"/>
            <a:ext cx="21971000" cy="9698971"/>
          </a:xfrm>
          <a:prstGeom prst="rect">
            <a:avLst/>
          </a:prstGeom>
        </p:spPr>
        <p:txBody>
          <a:bodyPr/>
          <a:lstStyle>
            <a:lvl2pPr>
              <a:defRPr sz="4400"/>
            </a:lvl2pPr>
            <a:lvl3pPr>
              <a:defRPr sz="3600"/>
            </a:lvl3pPr>
          </a:lstStyle>
          <a:p>
            <a:r>
              <a:rPr dirty="0"/>
              <a:t>Slide bullet text</a:t>
            </a:r>
            <a:endParaRPr lang="en-US" dirty="0"/>
          </a:p>
          <a:p>
            <a:pPr lvl="1"/>
            <a:endParaRPr lang="en-US" sz="4400" dirty="0"/>
          </a:p>
          <a:p>
            <a:pPr lvl="2"/>
            <a:endParaRPr dirty="0"/>
          </a:p>
          <a:p>
            <a:pPr lvl="1"/>
            <a:endParaRPr dirty="0"/>
          </a:p>
          <a:p>
            <a:pPr lvl="2"/>
            <a:endParaRPr dirty="0"/>
          </a:p>
          <a:p>
            <a:pPr lvl="3"/>
            <a:endParaRPr dirty="0"/>
          </a:p>
          <a:p>
            <a:pPr lvl="4"/>
            <a:endParaRPr dirty="0"/>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 name="Image" descr="Image">
            <a:extLst>
              <a:ext uri="{FF2B5EF4-FFF2-40B4-BE49-F238E27FC236}">
                <a16:creationId xmlns:a16="http://schemas.microsoft.com/office/drawing/2014/main" xmlns="" id="{3907E69E-DE70-4507-AEDB-5476B8AEAA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87859" y="12446001"/>
            <a:ext cx="2081340" cy="1060450"/>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4"/>
        <p:cNvGrpSpPr/>
        <p:nvPr/>
      </p:nvGrpSpPr>
      <p:grpSpPr>
        <a:xfrm>
          <a:off x="0" y="0"/>
          <a:ext cx="0" cy="0"/>
          <a:chOff x="0" y="0"/>
          <a:chExt cx="0" cy="0"/>
        </a:xfrm>
      </p:grpSpPr>
    </p:spTree>
    <p:extLst>
      <p:ext uri="{BB962C8B-B14F-4D97-AF65-F5344CB8AC3E}">
        <p14:creationId xmlns:p14="http://schemas.microsoft.com/office/powerpoint/2010/main" val="3512662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649572C9-5F8B-1045-870E-8F23949B9045}"/>
              </a:ext>
            </a:extLst>
          </p:cNvPr>
          <p:cNvSpPr>
            <a:spLocks noGrp="1" noChangeArrowheads="1"/>
          </p:cNvSpPr>
          <p:nvPr>
            <p:ph type="ftr" sz="quarter" idx="10"/>
          </p:nvPr>
        </p:nvSpPr>
        <p:spPr>
          <a:ln/>
        </p:spPr>
        <p:txBody>
          <a:bodyPr/>
          <a:lstStyle>
            <a:lvl1pPr>
              <a:defRPr/>
            </a:lvl1pPr>
          </a:lstStyle>
          <a:p>
            <a:pPr>
              <a:defRPr/>
            </a:pPr>
            <a:r>
              <a:rPr lang="en-US" dirty="0"/>
              <a:t>Copyright © 2020 Open Geospatial Consortium</a:t>
            </a:r>
          </a:p>
        </p:txBody>
      </p:sp>
      <p:sp>
        <p:nvSpPr>
          <p:cNvPr id="4" name="Rectangle 6">
            <a:extLst>
              <a:ext uri="{FF2B5EF4-FFF2-40B4-BE49-F238E27FC236}">
                <a16:creationId xmlns:a16="http://schemas.microsoft.com/office/drawing/2014/main" xmlns="" id="{18F0EBB0-E727-B341-AC00-C62621A484BC}"/>
              </a:ext>
            </a:extLst>
          </p:cNvPr>
          <p:cNvSpPr>
            <a:spLocks noGrp="1" noChangeArrowheads="1"/>
          </p:cNvSpPr>
          <p:nvPr>
            <p:ph type="sldNum" sz="quarter" idx="11"/>
          </p:nvPr>
        </p:nvSpPr>
        <p:spPr>
          <a:xfrm>
            <a:off x="11945301" y="12968286"/>
            <a:ext cx="480901" cy="487313"/>
          </a:xfrm>
          <a:ln/>
        </p:spPr>
        <p:txBody>
          <a:bodyPr/>
          <a:lstStyle>
            <a:lvl1pPr>
              <a:defRPr/>
            </a:lvl1pPr>
          </a:lstStyle>
          <a:p>
            <a:pPr>
              <a:defRPr/>
            </a:pPr>
            <a:fld id="{39908376-8B7D-0C4B-B804-3DC43C81C9E6}" type="slidenum">
              <a:rPr lang="en-US" altLang="en-US"/>
              <a:pPr>
                <a:defRPr/>
              </a:pPr>
              <a:t>‹#›</a:t>
            </a:fld>
            <a:endParaRPr lang="en-US" altLang="en-US"/>
          </a:p>
        </p:txBody>
      </p:sp>
    </p:spTree>
    <p:extLst>
      <p:ext uri="{BB962C8B-B14F-4D97-AF65-F5344CB8AC3E}">
        <p14:creationId xmlns:p14="http://schemas.microsoft.com/office/powerpoint/2010/main" val="168647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04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41848" y="12968339"/>
            <a:ext cx="480901" cy="487313"/>
          </a:xfrm>
        </p:spPr>
        <p:txBody>
          <a:bodyPr/>
          <a:lstStyle/>
          <a:p>
            <a:fld id="{D9187BE7-A723-9F4F-80FF-9868F4E43DE7}" type="slidenum">
              <a:rPr lang="en-US" smtClean="0"/>
              <a:t>‹#›</a:t>
            </a:fld>
            <a:endParaRPr lang="en-US"/>
          </a:p>
        </p:txBody>
      </p:sp>
    </p:spTree>
    <p:extLst>
      <p:ext uri="{BB962C8B-B14F-4D97-AF65-F5344CB8AC3E}">
        <p14:creationId xmlns:p14="http://schemas.microsoft.com/office/powerpoint/2010/main" val="3433726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p:bg>
      <p:bgPr>
        <a:solidFill>
          <a:srgbClr val="FFFFFF"/>
        </a:solidFill>
        <a:effectLst/>
      </p:bgPr>
    </p:bg>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xmlns="" id="{13FA9A5C-8715-9747-9310-4FC17534D4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15246"/>
            <a:ext cx="24580123" cy="13732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14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spc="-232">
                <a:solidFill>
                  <a:srgbClr val="FFFFFF"/>
                </a:solidFill>
              </a:defRPr>
            </a:lvl1pPr>
          </a:lstStyle>
          <a:p>
            <a:r>
              <a:t>Section Title</a:t>
            </a:r>
          </a:p>
        </p:txBody>
      </p:sp>
      <p:sp>
        <p:nvSpPr>
          <p:cNvPr id="142" name="Slide Number"/>
          <p:cNvSpPr txBox="1">
            <a:spLocks noGrp="1"/>
          </p:cNvSpPr>
          <p:nvPr>
            <p:ph type="sldNum" sz="quarter" idx="2"/>
          </p:nvPr>
        </p:nvSpPr>
        <p:spPr>
          <a:xfrm>
            <a:off x="12001499" y="13085233"/>
            <a:ext cx="368505" cy="374600"/>
          </a:xfrm>
          <a:prstGeom prst="rect">
            <a:avLst/>
          </a:prstGeom>
        </p:spPr>
        <p:txBody>
          <a:bodyPr/>
          <a:lstStyle>
            <a:lvl1pPr>
              <a:defRPr sz="18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33134150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76360" y="13080314"/>
            <a:ext cx="418783" cy="375285"/>
          </a:xfrm>
          <a:prstGeom prst="rect">
            <a:avLst/>
          </a:prstGeom>
          <a:ln w="12700">
            <a:miter lim="400000"/>
          </a:ln>
        </p:spPr>
        <p:txBody>
          <a:bodyPr wrap="none" lIns="50800" tIns="50800" rIns="50800" bIns="50800" anchor="b">
            <a:spAutoFit/>
          </a:bodyPr>
          <a:lstStyle>
            <a:lvl1pPr defTabSz="584200">
              <a:defRPr sz="2500">
                <a:solidFill>
                  <a:srgbClr val="00B1FF"/>
                </a:solidFill>
                <a:latin typeface="Mont SemiBold"/>
                <a:ea typeface="Mont SemiBold"/>
                <a:cs typeface="Mont SemiBold"/>
                <a:sym typeface="Mont Semi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7" r:id="rId4"/>
    <p:sldLayoutId id="2147483671" r:id="rId5"/>
    <p:sldLayoutId id="2147483673" r:id="rId6"/>
    <p:sldLayoutId id="2147483676" r:id="rId7"/>
    <p:sldLayoutId id="2147483677" r:id="rId8"/>
    <p:sldLayoutId id="2147483678" r:id="rId9"/>
    <p:sldLayoutId id="2147483686" r:id="rId10"/>
    <p:sldLayoutId id="2147483687" r:id="rId11"/>
    <p:sldLayoutId id="2147483688" r:id="rId12"/>
    <p:sldLayoutId id="2147483690" r:id="rId13"/>
    <p:sldLayoutId id="2147483691"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B1FF"/>
          </a:solidFill>
          <a:uFillTx/>
          <a:latin typeface="+mn-lt"/>
          <a:ea typeface="+mn-ea"/>
          <a:cs typeface="+mn-cs"/>
          <a:sym typeface="Arial"/>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B1FF"/>
          </a:solidFill>
          <a:uFillTx/>
          <a:latin typeface="+mn-lt"/>
          <a:ea typeface="+mn-ea"/>
          <a:cs typeface="+mn-cs"/>
          <a:sym typeface="Arial"/>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B1FF"/>
          </a:solidFill>
          <a:uFillTx/>
          <a:latin typeface="+mn-lt"/>
          <a:ea typeface="+mn-ea"/>
          <a:cs typeface="+mn-cs"/>
          <a:sym typeface="Arial"/>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B1FF"/>
          </a:solidFill>
          <a:uFillTx/>
          <a:latin typeface="+mn-lt"/>
          <a:ea typeface="+mn-ea"/>
          <a:cs typeface="+mn-cs"/>
          <a:sym typeface="Arial"/>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B1FF"/>
          </a:solidFill>
          <a:uFillTx/>
          <a:latin typeface="+mn-lt"/>
          <a:ea typeface="+mn-ea"/>
          <a:cs typeface="+mn-cs"/>
          <a:sym typeface="Arial"/>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B1FF"/>
          </a:solidFill>
          <a:uFillTx/>
          <a:latin typeface="+mn-lt"/>
          <a:ea typeface="+mn-ea"/>
          <a:cs typeface="+mn-cs"/>
          <a:sym typeface="Arial"/>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B1FF"/>
          </a:solidFill>
          <a:uFillTx/>
          <a:latin typeface="+mn-lt"/>
          <a:ea typeface="+mn-ea"/>
          <a:cs typeface="+mn-cs"/>
          <a:sym typeface="Arial"/>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B1FF"/>
          </a:solidFill>
          <a:uFillTx/>
          <a:latin typeface="+mn-lt"/>
          <a:ea typeface="+mn-ea"/>
          <a:cs typeface="+mn-cs"/>
          <a:sym typeface="Arial"/>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B1FF"/>
          </a:solidFill>
          <a:uFillTx/>
          <a:latin typeface="+mn-lt"/>
          <a:ea typeface="+mn-ea"/>
          <a:cs typeface="+mn-cs"/>
          <a:sym typeface="Arial"/>
        </a:defRPr>
      </a:lvl9pPr>
    </p:titleStyle>
    <p:bodyStyle>
      <a:lvl1pPr marL="609600" marR="0" indent="-609600" algn="l" defTabSz="2438338" rtl="0" latinLnBrk="0">
        <a:lnSpc>
          <a:spcPct val="90000"/>
        </a:lnSpc>
        <a:spcBef>
          <a:spcPts val="4500"/>
        </a:spcBef>
        <a:spcAft>
          <a:spcPts val="0"/>
        </a:spcAft>
        <a:buClr>
          <a:srgbClr val="00B1FF"/>
        </a:buClr>
        <a:buSzPct val="123000"/>
        <a:buFontTx/>
        <a:buChar char="•"/>
        <a:tabLst/>
        <a:defRPr sz="4800" b="0" i="0" u="none" strike="noStrike" cap="none" spc="0" baseline="0">
          <a:solidFill>
            <a:srgbClr val="000000"/>
          </a:solidFill>
          <a:uFillTx/>
          <a:latin typeface="+mn-lt"/>
          <a:ea typeface="+mn-ea"/>
          <a:cs typeface="+mn-cs"/>
          <a:sym typeface="Arial"/>
        </a:defRPr>
      </a:lvl1pPr>
      <a:lvl2pPr marL="1219200" marR="0" indent="-609600" algn="l" defTabSz="2438338" rtl="0" latinLnBrk="0">
        <a:lnSpc>
          <a:spcPct val="90000"/>
        </a:lnSpc>
        <a:spcBef>
          <a:spcPts val="4500"/>
        </a:spcBef>
        <a:spcAft>
          <a:spcPts val="0"/>
        </a:spcAft>
        <a:buClr>
          <a:srgbClr val="00B1FF"/>
        </a:buClr>
        <a:buSzPct val="123000"/>
        <a:buFontTx/>
        <a:buChar char="•"/>
        <a:tabLst/>
        <a:defRPr sz="4800" b="0" i="0" u="none" strike="noStrike" cap="none" spc="0" baseline="0">
          <a:solidFill>
            <a:srgbClr val="000000"/>
          </a:solidFill>
          <a:uFillTx/>
          <a:latin typeface="+mn-lt"/>
          <a:ea typeface="+mn-ea"/>
          <a:cs typeface="+mn-cs"/>
          <a:sym typeface="Arial"/>
        </a:defRPr>
      </a:lvl2pPr>
      <a:lvl3pPr marL="1828800" marR="0" indent="-609600" algn="l" defTabSz="2438338" rtl="0" latinLnBrk="0">
        <a:lnSpc>
          <a:spcPct val="90000"/>
        </a:lnSpc>
        <a:spcBef>
          <a:spcPts val="4500"/>
        </a:spcBef>
        <a:spcAft>
          <a:spcPts val="0"/>
        </a:spcAft>
        <a:buClr>
          <a:srgbClr val="00B1FF"/>
        </a:buClr>
        <a:buSzPct val="123000"/>
        <a:buFontTx/>
        <a:buChar char="•"/>
        <a:tabLst/>
        <a:defRPr sz="4800" b="0" i="0" u="none" strike="noStrike" cap="none" spc="0" baseline="0">
          <a:solidFill>
            <a:srgbClr val="000000"/>
          </a:solidFill>
          <a:uFillTx/>
          <a:latin typeface="+mn-lt"/>
          <a:ea typeface="+mn-ea"/>
          <a:cs typeface="+mn-cs"/>
          <a:sym typeface="Arial"/>
        </a:defRPr>
      </a:lvl3pPr>
      <a:lvl4pPr marL="2438400" marR="0" indent="-609600" algn="l" defTabSz="2438338" rtl="0" latinLnBrk="0">
        <a:lnSpc>
          <a:spcPct val="90000"/>
        </a:lnSpc>
        <a:spcBef>
          <a:spcPts val="4500"/>
        </a:spcBef>
        <a:spcAft>
          <a:spcPts val="0"/>
        </a:spcAft>
        <a:buClr>
          <a:srgbClr val="00B1FF"/>
        </a:buClr>
        <a:buSzPct val="123000"/>
        <a:buFontTx/>
        <a:buChar char="•"/>
        <a:tabLst/>
        <a:defRPr sz="4800" b="0" i="0" u="none" strike="noStrike" cap="none" spc="0" baseline="0">
          <a:solidFill>
            <a:srgbClr val="000000"/>
          </a:solidFill>
          <a:uFillTx/>
          <a:latin typeface="+mn-lt"/>
          <a:ea typeface="+mn-ea"/>
          <a:cs typeface="+mn-cs"/>
          <a:sym typeface="Arial"/>
        </a:defRPr>
      </a:lvl4pPr>
      <a:lvl5pPr marL="3048000" marR="0" indent="-609600" algn="l" defTabSz="2438338" rtl="0" latinLnBrk="0">
        <a:lnSpc>
          <a:spcPct val="90000"/>
        </a:lnSpc>
        <a:spcBef>
          <a:spcPts val="4500"/>
        </a:spcBef>
        <a:spcAft>
          <a:spcPts val="0"/>
        </a:spcAft>
        <a:buClr>
          <a:srgbClr val="00B1FF"/>
        </a:buClr>
        <a:buSzPct val="123000"/>
        <a:buFontTx/>
        <a:buChar char="•"/>
        <a:tabLst/>
        <a:defRPr sz="4800" b="0" i="0" u="none" strike="noStrike" cap="none" spc="0" baseline="0">
          <a:solidFill>
            <a:srgbClr val="000000"/>
          </a:solidFill>
          <a:uFillTx/>
          <a:latin typeface="+mn-lt"/>
          <a:ea typeface="+mn-ea"/>
          <a:cs typeface="+mn-cs"/>
          <a:sym typeface="Arial"/>
        </a:defRPr>
      </a:lvl5pPr>
      <a:lvl6pPr marL="3657600" marR="0" indent="-609600" algn="l" defTabSz="2438338" rtl="0" latinLnBrk="0">
        <a:lnSpc>
          <a:spcPct val="90000"/>
        </a:lnSpc>
        <a:spcBef>
          <a:spcPts val="4500"/>
        </a:spcBef>
        <a:spcAft>
          <a:spcPts val="0"/>
        </a:spcAft>
        <a:buClr>
          <a:srgbClr val="00B1FF"/>
        </a:buClr>
        <a:buSzPct val="123000"/>
        <a:buFontTx/>
        <a:buChar char="•"/>
        <a:tabLst/>
        <a:defRPr sz="4800" b="0" i="0" u="none" strike="noStrike" cap="none" spc="0" baseline="0">
          <a:solidFill>
            <a:srgbClr val="000000"/>
          </a:solidFill>
          <a:uFillTx/>
          <a:latin typeface="+mn-lt"/>
          <a:ea typeface="+mn-ea"/>
          <a:cs typeface="+mn-cs"/>
          <a:sym typeface="Arial"/>
        </a:defRPr>
      </a:lvl6pPr>
      <a:lvl7pPr marL="4267200" marR="0" indent="-609600" algn="l" defTabSz="2438338" rtl="0" latinLnBrk="0">
        <a:lnSpc>
          <a:spcPct val="90000"/>
        </a:lnSpc>
        <a:spcBef>
          <a:spcPts val="4500"/>
        </a:spcBef>
        <a:spcAft>
          <a:spcPts val="0"/>
        </a:spcAft>
        <a:buClr>
          <a:srgbClr val="00B1FF"/>
        </a:buClr>
        <a:buSzPct val="123000"/>
        <a:buFontTx/>
        <a:buChar char="•"/>
        <a:tabLst/>
        <a:defRPr sz="4800" b="0" i="0" u="none" strike="noStrike" cap="none" spc="0" baseline="0">
          <a:solidFill>
            <a:srgbClr val="000000"/>
          </a:solidFill>
          <a:uFillTx/>
          <a:latin typeface="+mn-lt"/>
          <a:ea typeface="+mn-ea"/>
          <a:cs typeface="+mn-cs"/>
          <a:sym typeface="Arial"/>
        </a:defRPr>
      </a:lvl7pPr>
      <a:lvl8pPr marL="4876800" marR="0" indent="-609600" algn="l" defTabSz="2438338" rtl="0" latinLnBrk="0">
        <a:lnSpc>
          <a:spcPct val="90000"/>
        </a:lnSpc>
        <a:spcBef>
          <a:spcPts val="4500"/>
        </a:spcBef>
        <a:spcAft>
          <a:spcPts val="0"/>
        </a:spcAft>
        <a:buClr>
          <a:srgbClr val="00B1FF"/>
        </a:buClr>
        <a:buSzPct val="123000"/>
        <a:buFontTx/>
        <a:buChar char="•"/>
        <a:tabLst/>
        <a:defRPr sz="4800" b="0" i="0" u="none" strike="noStrike" cap="none" spc="0" baseline="0">
          <a:solidFill>
            <a:srgbClr val="000000"/>
          </a:solidFill>
          <a:uFillTx/>
          <a:latin typeface="+mn-lt"/>
          <a:ea typeface="+mn-ea"/>
          <a:cs typeface="+mn-cs"/>
          <a:sym typeface="Arial"/>
        </a:defRPr>
      </a:lvl8pPr>
      <a:lvl9pPr marL="5486400" marR="0" indent="-609600" algn="l" defTabSz="2438338" rtl="0" latinLnBrk="0">
        <a:lnSpc>
          <a:spcPct val="90000"/>
        </a:lnSpc>
        <a:spcBef>
          <a:spcPts val="4500"/>
        </a:spcBef>
        <a:spcAft>
          <a:spcPts val="0"/>
        </a:spcAft>
        <a:buClr>
          <a:srgbClr val="00B1FF"/>
        </a:buClr>
        <a:buSzPct val="123000"/>
        <a:buFontTx/>
        <a:buChar char="•"/>
        <a:tabLst/>
        <a:defRPr sz="4800" b="0" i="0" u="none" strike="noStrike" cap="none" spc="0" baseline="0">
          <a:solidFill>
            <a:srgbClr val="000000"/>
          </a:solidFill>
          <a:uFillTx/>
          <a:latin typeface="+mn-lt"/>
          <a:ea typeface="+mn-ea"/>
          <a:cs typeface="+mn-cs"/>
          <a:sym typeface="Arial"/>
        </a:defRPr>
      </a:lvl9pPr>
    </p:bodyStyle>
    <p:otherStyle>
      <a:lvl1pPr marL="0" marR="0" indent="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ont SemiBold"/>
        </a:defRPr>
      </a:lvl1pPr>
      <a:lvl2pPr marL="0" marR="0" indent="4572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ont SemiBold"/>
        </a:defRPr>
      </a:lvl2pPr>
      <a:lvl3pPr marL="0" marR="0" indent="9144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ont SemiBold"/>
        </a:defRPr>
      </a:lvl3pPr>
      <a:lvl4pPr marL="0" marR="0" indent="13716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ont SemiBold"/>
        </a:defRPr>
      </a:lvl4pPr>
      <a:lvl5pPr marL="0" marR="0" indent="18288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ont SemiBold"/>
        </a:defRPr>
      </a:lvl5pPr>
      <a:lvl6pPr marL="0" marR="0" indent="22860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ont SemiBold"/>
        </a:defRPr>
      </a:lvl6pPr>
      <a:lvl7pPr marL="0" marR="0" indent="27432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ont SemiBold"/>
        </a:defRPr>
      </a:lvl7pPr>
      <a:lvl8pPr marL="0" marR="0" indent="32004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ont SemiBold"/>
        </a:defRPr>
      </a:lvl8pPr>
      <a:lvl9pPr marL="0" marR="0" indent="3657600" algn="ctr" defTabSz="584200" rtl="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Mont Semi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www.businesslocationcenter.de/wab/maps/solaratlas/"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youtu.be/ohA1jRvcHFk" TargetMode="Externa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2.xml"/><Relationship Id="rId7" Type="http://schemas.openxmlformats.org/officeDocument/2006/relationships/image" Target="../media/image29.png"/><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oleObject" Target="../embeddings/oleObject1.bin"/><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Author and Date"/>
          <p:cNvSpPr txBox="1">
            <a:spLocks noGrp="1"/>
          </p:cNvSpPr>
          <p:nvPr>
            <p:ph type="body" idx="21"/>
          </p:nvPr>
        </p:nvSpPr>
        <p:spPr>
          <a:prstGeom prst="rect">
            <a:avLst/>
          </a:prstGeom>
        </p:spPr>
        <p:txBody>
          <a:bodyPr>
            <a:normAutofit lnSpcReduction="10000"/>
          </a:bodyPr>
          <a:lstStyle/>
          <a:p>
            <a:r>
              <a:rPr lang="en-US" dirty="0"/>
              <a:t>30 October 2024 | Scott Simmons, OGC</a:t>
            </a:r>
            <a:endParaRPr dirty="0"/>
          </a:p>
        </p:txBody>
      </p:sp>
      <p:sp>
        <p:nvSpPr>
          <p:cNvPr id="263" name="Presentation Title"/>
          <p:cNvSpPr txBox="1">
            <a:spLocks noGrp="1"/>
          </p:cNvSpPr>
          <p:nvPr>
            <p:ph type="ctrTitle"/>
          </p:nvPr>
        </p:nvSpPr>
        <p:spPr>
          <a:xfrm>
            <a:off x="1206495" y="2574991"/>
            <a:ext cx="16323222" cy="4648201"/>
          </a:xfrm>
          <a:prstGeom prst="rect">
            <a:avLst/>
          </a:prstGeom>
        </p:spPr>
        <p:txBody>
          <a:bodyPr>
            <a:normAutofit/>
          </a:bodyPr>
          <a:lstStyle/>
          <a:p>
            <a:r>
              <a:rPr lang="en-US" sz="9700" dirty="0"/>
              <a:t>OGC and </a:t>
            </a:r>
            <a:r>
              <a:rPr lang="en-US" sz="9700" dirty="0" err="1"/>
              <a:t>GeoBIM</a:t>
            </a:r>
            <a:endParaRPr sz="9700" dirty="0"/>
          </a:p>
        </p:txBody>
      </p:sp>
      <p:sp>
        <p:nvSpPr>
          <p:cNvPr id="264" name="Presentation Subtitle"/>
          <p:cNvSpPr txBox="1">
            <a:spLocks noGrp="1"/>
          </p:cNvSpPr>
          <p:nvPr>
            <p:ph type="subTitle" sz="quarter" idx="1"/>
          </p:nvPr>
        </p:nvSpPr>
        <p:spPr>
          <a:xfrm>
            <a:off x="1201343" y="7210490"/>
            <a:ext cx="13607478" cy="1905001"/>
          </a:xfrm>
          <a:prstGeom prst="rect">
            <a:avLst/>
          </a:prstGeom>
        </p:spPr>
        <p:txBody>
          <a:bodyPr/>
          <a:lstStyle/>
          <a:p>
            <a:r>
              <a:rPr lang="en-US" dirty="0"/>
              <a:t>Standardizing digital twins, exercising integration in the real world</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Google Shape;50;p11" descr="slice2.pdf"/>
          <p:cNvPicPr/>
          <p:nvPr/>
        </p:nvPicPr>
        <p:blipFill>
          <a:blip r:embed="rId2"/>
          <a:stretch/>
        </p:blipFill>
        <p:spPr>
          <a:xfrm>
            <a:off x="13794240" y="8949120"/>
            <a:ext cx="5018880" cy="875520"/>
          </a:xfrm>
          <a:prstGeom prst="rect">
            <a:avLst/>
          </a:prstGeom>
          <a:ln w="0">
            <a:noFill/>
          </a:ln>
        </p:spPr>
      </p:pic>
      <p:pic>
        <p:nvPicPr>
          <p:cNvPr id="169" name="Google Shape;51;p11" descr="CityGMLLogoTransparent.png"/>
          <p:cNvPicPr/>
          <p:nvPr/>
        </p:nvPicPr>
        <p:blipFill>
          <a:blip r:embed="rId3" cstate="screen">
            <a:extLst>
              <a:ext uri="{28A0092B-C50C-407E-A947-70E740481C1C}">
                <a14:useLocalDpi xmlns:a14="http://schemas.microsoft.com/office/drawing/2010/main"/>
              </a:ext>
            </a:extLst>
          </a:blip>
          <a:stretch/>
        </p:blipFill>
        <p:spPr>
          <a:xfrm>
            <a:off x="9061440" y="960000"/>
            <a:ext cx="5338560" cy="2804160"/>
          </a:xfrm>
          <a:prstGeom prst="rect">
            <a:avLst/>
          </a:prstGeom>
          <a:ln w="0">
            <a:noFill/>
          </a:ln>
        </p:spPr>
      </p:pic>
      <p:sp>
        <p:nvSpPr>
          <p:cNvPr id="170" name="Google Shape;52;p11"/>
          <p:cNvSpPr/>
          <p:nvPr/>
        </p:nvSpPr>
        <p:spPr>
          <a:xfrm>
            <a:off x="10483200" y="10737600"/>
            <a:ext cx="1131840" cy="11472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tIns="243840" bIns="243840" anchor="ctr">
            <a:noAutofit/>
          </a:bodyPr>
          <a:lstStyle/>
          <a:p>
            <a:pPr algn="l" defTabSz="2438430" hangingPunct="1">
              <a:tabLst>
                <a:tab pos="0" algn="l"/>
              </a:tabLst>
            </a:pPr>
            <a:endParaRPr lang="en-GB" sz="3733" kern="1200" spc="-3">
              <a:solidFill>
                <a:srgbClr val="000000"/>
              </a:solidFill>
              <a:latin typeface="Arial"/>
            </a:endParaRPr>
          </a:p>
        </p:txBody>
      </p:sp>
      <p:sp>
        <p:nvSpPr>
          <p:cNvPr id="171" name="Google Shape;53;p11"/>
          <p:cNvSpPr/>
          <p:nvPr/>
        </p:nvSpPr>
        <p:spPr>
          <a:xfrm>
            <a:off x="2400000" y="6718080"/>
            <a:ext cx="5759040" cy="1918080"/>
          </a:xfrm>
          <a:custGeom>
            <a:avLst/>
            <a:gdLst>
              <a:gd name="textAreaLeft" fmla="*/ 0 w 2159640"/>
              <a:gd name="textAreaRight" fmla="*/ 2160000 w 2159640"/>
              <a:gd name="textAreaTop" fmla="*/ 0 h 719280"/>
              <a:gd name="textAreaBottom" fmla="*/ 719640 h 719280"/>
            </a:gdLst>
            <a:ahLst/>
            <a:cxnLst/>
            <a:rect l="textAreaLeft" t="textAreaTop" r="textAreaRight" b="textAreaBottom"/>
            <a:pathLst>
              <a:path w="6002" h="2002">
                <a:moveTo>
                  <a:pt x="333" y="0"/>
                </a:moveTo>
                <a:cubicBezTo>
                  <a:pt x="166" y="0"/>
                  <a:pt x="0" y="166"/>
                  <a:pt x="0" y="333"/>
                </a:cubicBezTo>
                <a:lnTo>
                  <a:pt x="0" y="1667"/>
                </a:lnTo>
                <a:cubicBezTo>
                  <a:pt x="0" y="1834"/>
                  <a:pt x="166" y="2001"/>
                  <a:pt x="333" y="2001"/>
                </a:cubicBezTo>
                <a:lnTo>
                  <a:pt x="5667" y="2001"/>
                </a:lnTo>
                <a:cubicBezTo>
                  <a:pt x="5834" y="2001"/>
                  <a:pt x="6001" y="1834"/>
                  <a:pt x="6001" y="1667"/>
                </a:cubicBezTo>
                <a:lnTo>
                  <a:pt x="6001" y="333"/>
                </a:lnTo>
                <a:cubicBezTo>
                  <a:pt x="6001" y="166"/>
                  <a:pt x="5834" y="0"/>
                  <a:pt x="5667" y="0"/>
                </a:cubicBezTo>
                <a:lnTo>
                  <a:pt x="333" y="0"/>
                </a:lnTo>
              </a:path>
            </a:pathLst>
          </a:custGeom>
          <a:solidFill>
            <a:srgbClr val="EF9520"/>
          </a:solidFill>
          <a:ln w="0">
            <a:noFill/>
          </a:ln>
          <a:effectLst>
            <a:outerShdw dist="35638" dir="2700000">
              <a:srgbClr val="333333">
                <a:alpha val="60000"/>
              </a:srgbClr>
            </a:outerShdw>
          </a:effectLst>
        </p:spPr>
        <p:style>
          <a:lnRef idx="0">
            <a:scrgbClr r="0" g="0" b="0"/>
          </a:lnRef>
          <a:fillRef idx="0">
            <a:scrgbClr r="0" g="0" b="0"/>
          </a:fillRef>
          <a:effectRef idx="0">
            <a:scrgbClr r="0" g="0" b="0"/>
          </a:effectRef>
          <a:fontRef idx="minor"/>
        </p:style>
        <p:txBody>
          <a:bodyPr lIns="240000" tIns="120000" rIns="240000" bIns="120000" anchor="ctr">
            <a:noAutofit/>
          </a:bodyPr>
          <a:lstStyle/>
          <a:p>
            <a:pPr defTabSz="2438430" hangingPunct="1">
              <a:tabLst>
                <a:tab pos="0" algn="l"/>
              </a:tabLst>
            </a:pPr>
            <a:r>
              <a:rPr lang="en-GB" sz="6400" kern="1200" spc="-3">
                <a:solidFill>
                  <a:srgbClr val="FFFFFF"/>
                </a:solidFill>
                <a:latin typeface="Barlow Medium"/>
                <a:ea typeface="Barlow Medium"/>
              </a:rPr>
              <a:t>data model</a:t>
            </a:r>
            <a:endParaRPr lang="en-GB" sz="6400" kern="1200" spc="-3">
              <a:solidFill>
                <a:srgbClr val="000000"/>
              </a:solidFill>
              <a:latin typeface="Arial"/>
            </a:endParaRPr>
          </a:p>
        </p:txBody>
      </p:sp>
      <p:sp>
        <p:nvSpPr>
          <p:cNvPr id="172" name="Google Shape;54;p11"/>
          <p:cNvSpPr/>
          <p:nvPr/>
        </p:nvSpPr>
        <p:spPr>
          <a:xfrm>
            <a:off x="13440000" y="5758080"/>
            <a:ext cx="5759040" cy="1918080"/>
          </a:xfrm>
          <a:custGeom>
            <a:avLst/>
            <a:gdLst>
              <a:gd name="textAreaLeft" fmla="*/ 0 w 2159640"/>
              <a:gd name="textAreaRight" fmla="*/ 2160000 w 2159640"/>
              <a:gd name="textAreaTop" fmla="*/ 0 h 719280"/>
              <a:gd name="textAreaBottom" fmla="*/ 719640 h 719280"/>
            </a:gdLst>
            <a:ahLst/>
            <a:cxnLst/>
            <a:rect l="textAreaLeft" t="textAreaTop" r="textAreaRight" b="textAreaBottom"/>
            <a:pathLst>
              <a:path w="6002" h="2002">
                <a:moveTo>
                  <a:pt x="333" y="0"/>
                </a:moveTo>
                <a:cubicBezTo>
                  <a:pt x="166" y="0"/>
                  <a:pt x="0" y="166"/>
                  <a:pt x="0" y="333"/>
                </a:cubicBezTo>
                <a:lnTo>
                  <a:pt x="0" y="1667"/>
                </a:lnTo>
                <a:cubicBezTo>
                  <a:pt x="0" y="1834"/>
                  <a:pt x="166" y="2001"/>
                  <a:pt x="333" y="2001"/>
                </a:cubicBezTo>
                <a:lnTo>
                  <a:pt x="5667" y="2001"/>
                </a:lnTo>
                <a:cubicBezTo>
                  <a:pt x="5834" y="2001"/>
                  <a:pt x="6001" y="1834"/>
                  <a:pt x="6001" y="1667"/>
                </a:cubicBezTo>
                <a:lnTo>
                  <a:pt x="6001" y="333"/>
                </a:lnTo>
                <a:cubicBezTo>
                  <a:pt x="6001" y="166"/>
                  <a:pt x="5834" y="0"/>
                  <a:pt x="5667" y="0"/>
                </a:cubicBezTo>
                <a:lnTo>
                  <a:pt x="333" y="0"/>
                </a:lnTo>
              </a:path>
            </a:pathLst>
          </a:custGeom>
          <a:solidFill>
            <a:srgbClr val="EF9520"/>
          </a:solidFill>
          <a:ln w="0">
            <a:noFill/>
          </a:ln>
          <a:effectLst>
            <a:outerShdw dist="35638" dir="2700000">
              <a:srgbClr val="333333">
                <a:alpha val="60000"/>
              </a:srgbClr>
            </a:outerShdw>
          </a:effectLst>
        </p:spPr>
        <p:style>
          <a:lnRef idx="0">
            <a:scrgbClr r="0" g="0" b="0"/>
          </a:lnRef>
          <a:fillRef idx="0">
            <a:scrgbClr r="0" g="0" b="0"/>
          </a:fillRef>
          <a:effectRef idx="0">
            <a:scrgbClr r="0" g="0" b="0"/>
          </a:effectRef>
          <a:fontRef idx="minor"/>
        </p:style>
        <p:txBody>
          <a:bodyPr lIns="240000" tIns="120000" rIns="240000" bIns="120000" anchor="ctr">
            <a:noAutofit/>
          </a:bodyPr>
          <a:lstStyle/>
          <a:p>
            <a:pPr defTabSz="2438430" hangingPunct="1">
              <a:tabLst>
                <a:tab pos="0" algn="l"/>
              </a:tabLst>
            </a:pPr>
            <a:r>
              <a:rPr lang="en-GB" sz="6400" kern="1200" spc="-3">
                <a:solidFill>
                  <a:srgbClr val="FFFFFF"/>
                </a:solidFill>
                <a:latin typeface="Barlow Medium"/>
                <a:ea typeface="Barlow Medium"/>
              </a:rPr>
              <a:t>GML encoding</a:t>
            </a:r>
            <a:endParaRPr lang="en-GB" sz="6400" kern="1200" spc="-3">
              <a:solidFill>
                <a:srgbClr val="000000"/>
              </a:solidFill>
              <a:latin typeface="Arial"/>
            </a:endParaRPr>
          </a:p>
        </p:txBody>
      </p:sp>
      <p:sp>
        <p:nvSpPr>
          <p:cNvPr id="173" name="Google Shape;55;p11"/>
          <p:cNvSpPr/>
          <p:nvPr/>
        </p:nvSpPr>
        <p:spPr>
          <a:xfrm>
            <a:off x="13440000" y="8349120"/>
            <a:ext cx="5759040" cy="1918080"/>
          </a:xfrm>
          <a:custGeom>
            <a:avLst/>
            <a:gdLst>
              <a:gd name="textAreaLeft" fmla="*/ 0 w 2159640"/>
              <a:gd name="textAreaRight" fmla="*/ 2160000 w 2159640"/>
              <a:gd name="textAreaTop" fmla="*/ 0 h 719280"/>
              <a:gd name="textAreaBottom" fmla="*/ 719640 h 719280"/>
            </a:gdLst>
            <a:ahLst/>
            <a:cxnLst/>
            <a:rect l="textAreaLeft" t="textAreaTop" r="textAreaRight" b="textAreaBottom"/>
            <a:pathLst>
              <a:path w="6002" h="2002">
                <a:moveTo>
                  <a:pt x="333" y="0"/>
                </a:moveTo>
                <a:cubicBezTo>
                  <a:pt x="166" y="0"/>
                  <a:pt x="0" y="166"/>
                  <a:pt x="0" y="333"/>
                </a:cubicBezTo>
                <a:lnTo>
                  <a:pt x="0" y="1667"/>
                </a:lnTo>
                <a:cubicBezTo>
                  <a:pt x="0" y="1834"/>
                  <a:pt x="166" y="2001"/>
                  <a:pt x="333" y="2001"/>
                </a:cubicBezTo>
                <a:lnTo>
                  <a:pt x="5667" y="2001"/>
                </a:lnTo>
                <a:cubicBezTo>
                  <a:pt x="5834" y="2001"/>
                  <a:pt x="6001" y="1834"/>
                  <a:pt x="6001" y="1667"/>
                </a:cubicBezTo>
                <a:lnTo>
                  <a:pt x="6001" y="333"/>
                </a:lnTo>
                <a:cubicBezTo>
                  <a:pt x="6001" y="166"/>
                  <a:pt x="5834" y="0"/>
                  <a:pt x="5667" y="0"/>
                </a:cubicBezTo>
                <a:lnTo>
                  <a:pt x="333" y="0"/>
                </a:lnTo>
              </a:path>
            </a:pathLst>
          </a:custGeom>
          <a:noFill/>
          <a:ln w="57225">
            <a:solidFill>
              <a:srgbClr val="EF9520"/>
            </a:solidFill>
            <a:round/>
          </a:ln>
          <a:effectLst>
            <a:outerShdw dist="35638" dir="2700000">
              <a:srgbClr val="333333">
                <a:alpha val="60000"/>
              </a:srgbClr>
            </a:outerShdw>
          </a:effectLst>
        </p:spPr>
        <p:style>
          <a:lnRef idx="0">
            <a:scrgbClr r="0" g="0" b="0"/>
          </a:lnRef>
          <a:fillRef idx="0">
            <a:scrgbClr r="0" g="0" b="0"/>
          </a:fillRef>
          <a:effectRef idx="0">
            <a:scrgbClr r="0" g="0" b="0"/>
          </a:effectRef>
          <a:fontRef idx="minor"/>
        </p:style>
        <p:txBody>
          <a:bodyPr tIns="243840" bIns="243840" anchor="ctr">
            <a:noAutofit/>
          </a:bodyPr>
          <a:lstStyle/>
          <a:p>
            <a:pPr algn="l" defTabSz="2438430" hangingPunct="1">
              <a:tabLst>
                <a:tab pos="0" algn="l"/>
              </a:tabLst>
            </a:pPr>
            <a:endParaRPr lang="en-GB" sz="3733" kern="1200" spc="-3">
              <a:solidFill>
                <a:srgbClr val="000000"/>
              </a:solidFill>
              <a:latin typeface="Arial"/>
            </a:endParaRPr>
          </a:p>
        </p:txBody>
      </p:sp>
      <p:sp>
        <p:nvSpPr>
          <p:cNvPr id="174" name="Google Shape;56;p11"/>
          <p:cNvSpPr/>
          <p:nvPr/>
        </p:nvSpPr>
        <p:spPr>
          <a:xfrm>
            <a:off x="13509120" y="11105280"/>
            <a:ext cx="5759040" cy="1918080"/>
          </a:xfrm>
          <a:custGeom>
            <a:avLst/>
            <a:gdLst>
              <a:gd name="textAreaLeft" fmla="*/ 0 w 2159640"/>
              <a:gd name="textAreaRight" fmla="*/ 2160000 w 2159640"/>
              <a:gd name="textAreaTop" fmla="*/ 0 h 719280"/>
              <a:gd name="textAreaBottom" fmla="*/ 719640 h 719280"/>
            </a:gdLst>
            <a:ahLst/>
            <a:cxnLst/>
            <a:rect l="textAreaLeft" t="textAreaTop" r="textAreaRight" b="textAreaBottom"/>
            <a:pathLst>
              <a:path w="6002" h="2002">
                <a:moveTo>
                  <a:pt x="333" y="0"/>
                </a:moveTo>
                <a:cubicBezTo>
                  <a:pt x="166" y="0"/>
                  <a:pt x="0" y="166"/>
                  <a:pt x="0" y="333"/>
                </a:cubicBezTo>
                <a:lnTo>
                  <a:pt x="0" y="1667"/>
                </a:lnTo>
                <a:cubicBezTo>
                  <a:pt x="0" y="1834"/>
                  <a:pt x="166" y="2001"/>
                  <a:pt x="333" y="2001"/>
                </a:cubicBezTo>
                <a:lnTo>
                  <a:pt x="5667" y="2001"/>
                </a:lnTo>
                <a:cubicBezTo>
                  <a:pt x="5834" y="2001"/>
                  <a:pt x="6001" y="1834"/>
                  <a:pt x="6001" y="1667"/>
                </a:cubicBezTo>
                <a:lnTo>
                  <a:pt x="6001" y="333"/>
                </a:lnTo>
                <a:cubicBezTo>
                  <a:pt x="6001" y="166"/>
                  <a:pt x="5834" y="0"/>
                  <a:pt x="5667" y="0"/>
                </a:cubicBezTo>
                <a:lnTo>
                  <a:pt x="333" y="0"/>
                </a:lnTo>
              </a:path>
            </a:pathLst>
          </a:custGeom>
          <a:solidFill>
            <a:srgbClr val="EF9520"/>
          </a:solidFill>
          <a:ln w="0">
            <a:noFill/>
          </a:ln>
          <a:effectLst>
            <a:outerShdw dist="35638" dir="2700000">
              <a:srgbClr val="333333">
                <a:alpha val="60000"/>
              </a:srgbClr>
            </a:outerShdw>
          </a:effectLst>
        </p:spPr>
        <p:style>
          <a:lnRef idx="0">
            <a:scrgbClr r="0" g="0" b="0"/>
          </a:lnRef>
          <a:fillRef idx="0">
            <a:scrgbClr r="0" g="0" b="0"/>
          </a:fillRef>
          <a:effectRef idx="0">
            <a:scrgbClr r="0" g="0" b="0"/>
          </a:effectRef>
          <a:fontRef idx="minor"/>
        </p:style>
        <p:txBody>
          <a:bodyPr lIns="240000" tIns="120000" rIns="240000" bIns="120000" anchor="ctr">
            <a:noAutofit/>
          </a:bodyPr>
          <a:lstStyle/>
          <a:p>
            <a:pPr defTabSz="2438430" hangingPunct="1">
              <a:tabLst>
                <a:tab pos="0" algn="l"/>
              </a:tabLst>
            </a:pPr>
            <a:r>
              <a:rPr lang="en-GB" sz="6400" kern="1200" spc="-3">
                <a:solidFill>
                  <a:srgbClr val="FFFFFF"/>
                </a:solidFill>
                <a:latin typeface="Barlow Medium"/>
                <a:ea typeface="Barlow Medium"/>
              </a:rPr>
              <a:t>3D City DB</a:t>
            </a:r>
            <a:endParaRPr lang="en-GB" sz="6400" kern="1200" spc="-3">
              <a:solidFill>
                <a:srgbClr val="000000"/>
              </a:solidFill>
              <a:latin typeface="Arial"/>
            </a:endParaRPr>
          </a:p>
        </p:txBody>
      </p:sp>
      <p:cxnSp>
        <p:nvCxnSpPr>
          <p:cNvPr id="175" name="Google Shape;57;p11"/>
          <p:cNvCxnSpPr/>
          <p:nvPr/>
        </p:nvCxnSpPr>
        <p:spPr>
          <a:xfrm flipH="1">
            <a:off x="5760000" y="3838080"/>
            <a:ext cx="4320960" cy="2880000"/>
          </a:xfrm>
          <a:prstGeom prst="straightConnector1">
            <a:avLst/>
          </a:prstGeom>
          <a:ln w="57225">
            <a:solidFill>
              <a:srgbClr val="127622"/>
            </a:solidFill>
            <a:round/>
            <a:tailEnd type="triangle" w="med" len="med"/>
          </a:ln>
        </p:spPr>
      </p:cxnSp>
      <p:cxnSp>
        <p:nvCxnSpPr>
          <p:cNvPr id="176" name="Google Shape;58;p11"/>
          <p:cNvCxnSpPr/>
          <p:nvPr/>
        </p:nvCxnSpPr>
        <p:spPr>
          <a:xfrm>
            <a:off x="12480000" y="3838080"/>
            <a:ext cx="960" cy="8639040"/>
          </a:xfrm>
          <a:prstGeom prst="straightConnector1">
            <a:avLst/>
          </a:prstGeom>
          <a:ln w="57225">
            <a:solidFill>
              <a:srgbClr val="127622"/>
            </a:solidFill>
            <a:round/>
          </a:ln>
        </p:spPr>
      </p:cxnSp>
      <p:sp>
        <p:nvSpPr>
          <p:cNvPr id="177" name="Google Shape;59;p11"/>
          <p:cNvSpPr/>
          <p:nvPr/>
        </p:nvSpPr>
        <p:spPr>
          <a:xfrm rot="16200000">
            <a:off x="8746560" y="8359680"/>
            <a:ext cx="5277120" cy="1035840"/>
          </a:xfrm>
          <a:custGeom>
            <a:avLst/>
            <a:gdLst>
              <a:gd name="textAreaLeft" fmla="*/ 0 w 1978920"/>
              <a:gd name="textAreaRight" fmla="*/ 1979280 w 1978920"/>
              <a:gd name="textAreaTop" fmla="*/ 0 h 388440"/>
              <a:gd name="textAreaBottom" fmla="*/ 388800 h 388440"/>
            </a:gdLst>
            <a:ahLst/>
            <a:cxnLst/>
            <a:rect l="textAreaLeft" t="textAreaTop" r="textAreaRight" b="textAreaBottom"/>
            <a:pathLst>
              <a:path w="5501" h="1082">
                <a:moveTo>
                  <a:pt x="180" y="0"/>
                </a:moveTo>
                <a:cubicBezTo>
                  <a:pt x="90" y="0"/>
                  <a:pt x="0" y="90"/>
                  <a:pt x="0" y="180"/>
                </a:cubicBezTo>
                <a:lnTo>
                  <a:pt x="0" y="900"/>
                </a:lnTo>
                <a:cubicBezTo>
                  <a:pt x="0" y="990"/>
                  <a:pt x="90" y="1081"/>
                  <a:pt x="180" y="1081"/>
                </a:cubicBezTo>
                <a:lnTo>
                  <a:pt x="5320" y="1081"/>
                </a:lnTo>
                <a:cubicBezTo>
                  <a:pt x="5410" y="1081"/>
                  <a:pt x="5500" y="990"/>
                  <a:pt x="5500" y="900"/>
                </a:cubicBezTo>
                <a:lnTo>
                  <a:pt x="5500" y="180"/>
                </a:lnTo>
                <a:cubicBezTo>
                  <a:pt x="5500" y="90"/>
                  <a:pt x="5410" y="0"/>
                  <a:pt x="5320" y="0"/>
                </a:cubicBezTo>
                <a:lnTo>
                  <a:pt x="180" y="0"/>
                </a:lnTo>
              </a:path>
            </a:pathLst>
          </a:custGeom>
          <a:solidFill>
            <a:srgbClr val="127622"/>
          </a:solidFill>
          <a:ln w="0">
            <a:noFill/>
          </a:ln>
          <a:effectLst>
            <a:outerShdw dist="35638" dir="2700000">
              <a:srgbClr val="333333">
                <a:alpha val="60000"/>
              </a:srgbClr>
            </a:outerShdw>
          </a:effectLst>
        </p:spPr>
        <p:style>
          <a:lnRef idx="0">
            <a:scrgbClr r="0" g="0" b="0"/>
          </a:lnRef>
          <a:fillRef idx="0">
            <a:scrgbClr r="0" g="0" b="0"/>
          </a:fillRef>
          <a:effectRef idx="0">
            <a:scrgbClr r="0" g="0" b="0"/>
          </a:effectRef>
          <a:fontRef idx="minor"/>
        </p:style>
        <p:txBody>
          <a:bodyPr lIns="240000" tIns="120000" rIns="240000" bIns="120000" anchor="ctr">
            <a:noAutofit/>
          </a:bodyPr>
          <a:lstStyle/>
          <a:p>
            <a:pPr defTabSz="2438430" hangingPunct="1">
              <a:tabLst>
                <a:tab pos="0" algn="l"/>
              </a:tabLst>
            </a:pPr>
            <a:r>
              <a:rPr lang="en-GB" sz="4800" kern="1200" spc="-3">
                <a:solidFill>
                  <a:srgbClr val="FFFFFF"/>
                </a:solidFill>
                <a:latin typeface="Barlow Medium"/>
                <a:ea typeface="Barlow Medium"/>
              </a:rPr>
              <a:t>3 encodings</a:t>
            </a:r>
            <a:endParaRPr lang="en-GB" sz="4800" kern="1200" spc="-3">
              <a:solidFill>
                <a:srgbClr val="000000"/>
              </a:solidFill>
              <a:latin typeface="Arial"/>
            </a:endParaRPr>
          </a:p>
        </p:txBody>
      </p:sp>
      <p:cxnSp>
        <p:nvCxnSpPr>
          <p:cNvPr id="178" name="Google Shape;60;p11"/>
          <p:cNvCxnSpPr/>
          <p:nvPr/>
        </p:nvCxnSpPr>
        <p:spPr>
          <a:xfrm>
            <a:off x="12480000" y="6717120"/>
            <a:ext cx="960960" cy="960"/>
          </a:xfrm>
          <a:prstGeom prst="straightConnector1">
            <a:avLst/>
          </a:prstGeom>
          <a:ln w="57225">
            <a:solidFill>
              <a:srgbClr val="127622"/>
            </a:solidFill>
            <a:round/>
            <a:tailEnd type="triangle" w="med" len="med"/>
          </a:ln>
        </p:spPr>
      </p:cxnSp>
      <p:cxnSp>
        <p:nvCxnSpPr>
          <p:cNvPr id="179" name="Google Shape;61;p11"/>
          <p:cNvCxnSpPr/>
          <p:nvPr/>
        </p:nvCxnSpPr>
        <p:spPr>
          <a:xfrm>
            <a:off x="12480000" y="9309120"/>
            <a:ext cx="960960" cy="960"/>
          </a:xfrm>
          <a:prstGeom prst="straightConnector1">
            <a:avLst/>
          </a:prstGeom>
          <a:ln w="57225">
            <a:solidFill>
              <a:srgbClr val="127622"/>
            </a:solidFill>
            <a:round/>
            <a:tailEnd type="triangle" w="med" len="med"/>
          </a:ln>
        </p:spPr>
      </p:cxnSp>
      <p:cxnSp>
        <p:nvCxnSpPr>
          <p:cNvPr id="180" name="Google Shape;62;p11"/>
          <p:cNvCxnSpPr/>
          <p:nvPr/>
        </p:nvCxnSpPr>
        <p:spPr>
          <a:xfrm>
            <a:off x="12480000" y="11996160"/>
            <a:ext cx="960960" cy="960"/>
          </a:xfrm>
          <a:prstGeom prst="straightConnector1">
            <a:avLst/>
          </a:prstGeom>
          <a:ln w="57225">
            <a:solidFill>
              <a:srgbClr val="127622"/>
            </a:solidFill>
            <a:round/>
            <a:tailEnd type="triangle" w="med" len="med"/>
          </a:ln>
        </p:spPr>
      </p:cxnSp>
      <p:sp>
        <p:nvSpPr>
          <p:cNvPr id="2" name="TextBox 1">
            <a:extLst>
              <a:ext uri="{FF2B5EF4-FFF2-40B4-BE49-F238E27FC236}">
                <a16:creationId xmlns:a16="http://schemas.microsoft.com/office/drawing/2014/main" xmlns="" id="{FE44F7AF-AA84-0872-79A0-1741EF4D7D46}"/>
              </a:ext>
            </a:extLst>
          </p:cNvPr>
          <p:cNvSpPr txBox="1"/>
          <p:nvPr/>
        </p:nvSpPr>
        <p:spPr>
          <a:xfrm>
            <a:off x="19552320" y="8518199"/>
            <a:ext cx="443778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F0000"/>
                </a:solidFill>
                <a:effectLst/>
                <a:uFillTx/>
                <a:latin typeface="Mont Book"/>
                <a:ea typeface="Mont Book"/>
                <a:cs typeface="Mont Book"/>
                <a:sym typeface="Mont Book"/>
              </a:rPr>
              <a:t>OGC Community Standard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845407" y="2708893"/>
            <a:ext cx="9702982" cy="8970682"/>
          </a:xfrm>
          <a:prstGeom prst="rect">
            <a:avLst/>
          </a:prstGeom>
        </p:spPr>
      </p:pic>
      <p:sp>
        <p:nvSpPr>
          <p:cNvPr id="2" name="Title 1">
            <a:extLst>
              <a:ext uri="{FF2B5EF4-FFF2-40B4-BE49-F238E27FC236}">
                <a16:creationId xmlns:a16="http://schemas.microsoft.com/office/drawing/2014/main" xmlns="" id="{0B79F900-ABB1-43F1-B51F-6668A302C1F3}"/>
              </a:ext>
            </a:extLst>
          </p:cNvPr>
          <p:cNvSpPr>
            <a:spLocks noGrp="1"/>
          </p:cNvSpPr>
          <p:nvPr>
            <p:ph type="title"/>
          </p:nvPr>
        </p:nvSpPr>
        <p:spPr/>
        <p:txBody>
          <a:bodyPr/>
          <a:lstStyle/>
          <a:p>
            <a:r>
              <a:rPr lang="en-GB" dirty="0"/>
              <a:t>CityGML 3.0 Module Overview</a:t>
            </a:r>
          </a:p>
        </p:txBody>
      </p:sp>
      <p:sp>
        <p:nvSpPr>
          <p:cNvPr id="5" name="Slide Number Placeholder 4">
            <a:extLst>
              <a:ext uri="{FF2B5EF4-FFF2-40B4-BE49-F238E27FC236}">
                <a16:creationId xmlns:a16="http://schemas.microsoft.com/office/drawing/2014/main" xmlns="" id="{6502CFFF-C287-4057-92F6-4B016623C3BE}"/>
              </a:ext>
            </a:extLst>
          </p:cNvPr>
          <p:cNvSpPr>
            <a:spLocks noGrp="1"/>
          </p:cNvSpPr>
          <p:nvPr>
            <p:ph type="sldNum" sz="quarter" idx="12"/>
          </p:nvPr>
        </p:nvSpPr>
        <p:spPr>
          <a:xfrm>
            <a:off x="541848" y="12968339"/>
            <a:ext cx="480901" cy="487313"/>
          </a:xfrm>
          <a:prstGeom prst="rect">
            <a:avLst/>
          </a:prstGeom>
          <a:ln w="12700">
            <a:miter lim="400000"/>
          </a:ln>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B1FF"/>
                </a:solidFill>
                <a:effectLst/>
                <a:uFillTx/>
                <a:latin typeface="Mont SemiBold"/>
                <a:ea typeface="Mont SemiBold"/>
                <a:cs typeface="Mont SemiBold"/>
                <a:sym typeface="Mont SemiBold"/>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lvl9pPr>
          </a:lstStyle>
          <a:p>
            <a:fld id="{D9187BE7-A723-9F4F-80FF-9868F4E43DE7}" type="slidenum">
              <a:rPr lang="en-US" smtClean="0"/>
              <a:pPr/>
              <a:t>11</a:t>
            </a:fld>
            <a:endParaRPr lang="en-US"/>
          </a:p>
        </p:txBody>
      </p:sp>
      <p:sp>
        <p:nvSpPr>
          <p:cNvPr id="121" name="AutoShape 9"/>
          <p:cNvSpPr>
            <a:spLocks/>
          </p:cNvSpPr>
          <p:nvPr/>
        </p:nvSpPr>
        <p:spPr bwMode="auto">
          <a:xfrm rot="10800000">
            <a:off x="12939635" y="7670335"/>
            <a:ext cx="784562" cy="4059406"/>
          </a:xfrm>
          <a:prstGeom prst="leftBrace">
            <a:avLst>
              <a:gd name="adj1" fmla="val 31705"/>
              <a:gd name="adj2" fmla="val 46828"/>
            </a:avLst>
          </a:prstGeom>
          <a:noFill/>
          <a:ln w="28575">
            <a:solidFill>
              <a:srgbClr val="000000"/>
            </a:solidFill>
            <a:round/>
            <a:headEnd/>
            <a:tailEnd/>
          </a:ln>
          <a:effectLst/>
        </p:spPr>
        <p:txBody>
          <a:bodyPr wrap="none" anchor="ctr"/>
          <a:lstStyle/>
          <a:p>
            <a:pPr algn="r" defTabSz="1828800" fontAlgn="base" hangingPunct="1">
              <a:spcBef>
                <a:spcPct val="0"/>
              </a:spcBef>
              <a:spcAft>
                <a:spcPct val="0"/>
              </a:spcAft>
              <a:defRPr/>
            </a:pPr>
            <a:endParaRPr lang="en-GB" sz="3600" u="sng" dirty="0">
              <a:solidFill>
                <a:srgbClr val="000000"/>
              </a:solidFill>
              <a:latin typeface="Arial" charset="0"/>
              <a:ea typeface="ＭＳ Ｐゴシック" pitchFamily="6" charset="-128"/>
            </a:endParaRPr>
          </a:p>
        </p:txBody>
      </p:sp>
      <p:sp>
        <p:nvSpPr>
          <p:cNvPr id="122" name="Textfeld 121"/>
          <p:cNvSpPr txBox="1"/>
          <p:nvPr/>
        </p:nvSpPr>
        <p:spPr>
          <a:xfrm>
            <a:off x="13929985" y="5318211"/>
            <a:ext cx="6978634" cy="2308324"/>
          </a:xfrm>
          <a:prstGeom prst="rect">
            <a:avLst/>
          </a:prstGeom>
          <a:noFill/>
        </p:spPr>
        <p:txBody>
          <a:bodyPr wrap="square" rtlCol="0">
            <a:spAutoFit/>
          </a:bodyPr>
          <a:lstStyle/>
          <a:p>
            <a:pPr algn="ctr" eaLnBrk="0" fontAlgn="base" hangingPunct="0">
              <a:spcBef>
                <a:spcPct val="0"/>
              </a:spcBef>
              <a:spcAft>
                <a:spcPct val="0"/>
              </a:spcAft>
            </a:pPr>
            <a:r>
              <a:rPr lang="en-GB" sz="4800" dirty="0">
                <a:solidFill>
                  <a:srgbClr val="000000"/>
                </a:solidFill>
                <a:latin typeface="Arial" charset="0"/>
                <a:ea typeface="ＭＳ Ｐゴシック" pitchFamily="6" charset="-128"/>
              </a:rPr>
              <a:t>Defines concepts applicable to all thematic modules</a:t>
            </a:r>
          </a:p>
        </p:txBody>
      </p:sp>
      <p:sp>
        <p:nvSpPr>
          <p:cNvPr id="123" name="Textfeld 122"/>
          <p:cNvSpPr txBox="1"/>
          <p:nvPr/>
        </p:nvSpPr>
        <p:spPr>
          <a:xfrm>
            <a:off x="12600145" y="9375114"/>
            <a:ext cx="7138230" cy="830997"/>
          </a:xfrm>
          <a:prstGeom prst="rect">
            <a:avLst/>
          </a:prstGeom>
          <a:noFill/>
        </p:spPr>
        <p:txBody>
          <a:bodyPr wrap="square" rtlCol="0">
            <a:spAutoFit/>
          </a:bodyPr>
          <a:lstStyle/>
          <a:p>
            <a:pPr algn="ctr" eaLnBrk="0" fontAlgn="base" hangingPunct="0">
              <a:spcBef>
                <a:spcPct val="0"/>
              </a:spcBef>
              <a:spcAft>
                <a:spcPct val="0"/>
              </a:spcAft>
            </a:pPr>
            <a:r>
              <a:rPr lang="en-GB" sz="4800" dirty="0">
                <a:solidFill>
                  <a:srgbClr val="000000"/>
                </a:solidFill>
                <a:latin typeface="Arial" charset="0"/>
                <a:ea typeface="ＭＳ Ｐゴシック" pitchFamily="6" charset="-128"/>
              </a:rPr>
              <a:t>Thematic modules</a:t>
            </a:r>
          </a:p>
        </p:txBody>
      </p:sp>
      <p:sp>
        <p:nvSpPr>
          <p:cNvPr id="124" name="AutoShape 9"/>
          <p:cNvSpPr>
            <a:spLocks/>
          </p:cNvSpPr>
          <p:nvPr/>
        </p:nvSpPr>
        <p:spPr bwMode="auto">
          <a:xfrm rot="10800000">
            <a:off x="12939633" y="3528702"/>
            <a:ext cx="784562" cy="4141632"/>
          </a:xfrm>
          <a:prstGeom prst="leftBrace">
            <a:avLst>
              <a:gd name="adj1" fmla="val 31705"/>
              <a:gd name="adj2" fmla="val 46828"/>
            </a:avLst>
          </a:prstGeom>
          <a:noFill/>
          <a:ln w="28575">
            <a:solidFill>
              <a:srgbClr val="000000"/>
            </a:solidFill>
            <a:round/>
            <a:headEnd/>
            <a:tailEnd/>
          </a:ln>
          <a:effectLst/>
        </p:spPr>
        <p:txBody>
          <a:bodyPr wrap="none" anchor="ctr"/>
          <a:lstStyle/>
          <a:p>
            <a:pPr algn="r" defTabSz="1828800" fontAlgn="base" hangingPunct="1">
              <a:spcBef>
                <a:spcPct val="0"/>
              </a:spcBef>
              <a:spcAft>
                <a:spcPct val="0"/>
              </a:spcAft>
              <a:defRPr/>
            </a:pPr>
            <a:endParaRPr lang="en-GB" sz="3600" u="sng" dirty="0">
              <a:solidFill>
                <a:srgbClr val="000000"/>
              </a:solidFill>
              <a:latin typeface="Arial" charset="0"/>
              <a:ea typeface="ＭＳ Ｐゴシック" pitchFamily="6" charset="-128"/>
            </a:endParaRPr>
          </a:p>
        </p:txBody>
      </p:sp>
      <p:sp>
        <p:nvSpPr>
          <p:cNvPr id="125" name="Textfeld 124"/>
          <p:cNvSpPr txBox="1"/>
          <p:nvPr/>
        </p:nvSpPr>
        <p:spPr>
          <a:xfrm>
            <a:off x="13584928" y="2512960"/>
            <a:ext cx="9273260" cy="2308324"/>
          </a:xfrm>
          <a:prstGeom prst="rect">
            <a:avLst/>
          </a:prstGeom>
          <a:noFill/>
        </p:spPr>
        <p:txBody>
          <a:bodyPr wrap="square" rtlCol="0">
            <a:spAutoFit/>
          </a:bodyPr>
          <a:lstStyle/>
          <a:p>
            <a:pPr algn="ctr" eaLnBrk="0" fontAlgn="base" hangingPunct="0">
              <a:spcBef>
                <a:spcPct val="0"/>
              </a:spcBef>
              <a:spcAft>
                <a:spcPct val="0"/>
              </a:spcAft>
            </a:pPr>
            <a:r>
              <a:rPr lang="en-GB" sz="4800" dirty="0">
                <a:solidFill>
                  <a:srgbClr val="000000"/>
                </a:solidFill>
                <a:latin typeface="Arial" charset="0"/>
                <a:ea typeface="ＭＳ Ｐゴシック" pitchFamily="6" charset="-128"/>
              </a:rPr>
              <a:t>Defines base concepts and geometries inherited by all other modules</a:t>
            </a:r>
          </a:p>
        </p:txBody>
      </p:sp>
      <p:sp>
        <p:nvSpPr>
          <p:cNvPr id="126" name="AutoShape 9"/>
          <p:cNvSpPr>
            <a:spLocks/>
          </p:cNvSpPr>
          <p:nvPr/>
        </p:nvSpPr>
        <p:spPr bwMode="auto">
          <a:xfrm rot="10800000">
            <a:off x="12939629" y="2706201"/>
            <a:ext cx="784562" cy="822502"/>
          </a:xfrm>
          <a:prstGeom prst="leftBrace">
            <a:avLst>
              <a:gd name="adj1" fmla="val 24546"/>
              <a:gd name="adj2" fmla="val 46828"/>
            </a:avLst>
          </a:prstGeom>
          <a:noFill/>
          <a:ln w="28575">
            <a:solidFill>
              <a:srgbClr val="000000"/>
            </a:solidFill>
            <a:round/>
            <a:headEnd/>
            <a:tailEnd/>
          </a:ln>
          <a:effectLst/>
        </p:spPr>
        <p:txBody>
          <a:bodyPr wrap="none" anchor="ctr"/>
          <a:lstStyle/>
          <a:p>
            <a:pPr algn="r" defTabSz="1828800" fontAlgn="base" hangingPunct="1">
              <a:spcBef>
                <a:spcPct val="0"/>
              </a:spcBef>
              <a:spcAft>
                <a:spcPct val="0"/>
              </a:spcAft>
              <a:defRPr/>
            </a:pPr>
            <a:endParaRPr lang="en-GB" sz="3600" u="sng" dirty="0">
              <a:solidFill>
                <a:srgbClr val="000000"/>
              </a:solidFill>
              <a:latin typeface="Arial" charset="0"/>
              <a:ea typeface="ＭＳ Ｐゴシック" pitchFamily="6" charset="-128"/>
            </a:endParaRPr>
          </a:p>
        </p:txBody>
      </p:sp>
      <p:sp>
        <p:nvSpPr>
          <p:cNvPr id="145" name="Textfeld 144"/>
          <p:cNvSpPr txBox="1"/>
          <p:nvPr/>
        </p:nvSpPr>
        <p:spPr>
          <a:xfrm rot="20918841">
            <a:off x="3045518" y="2753839"/>
            <a:ext cx="2060528" cy="626701"/>
          </a:xfrm>
          <a:prstGeom prst="rect">
            <a:avLst/>
          </a:prstGeom>
          <a:solidFill>
            <a:srgbClr val="00B050"/>
          </a:solidFill>
          <a:ln w="6350">
            <a:solidFill>
              <a:srgbClr val="00B050"/>
            </a:solidFill>
          </a:ln>
        </p:spPr>
        <p:txBody>
          <a:bodyPr wrap="none" lIns="144000" tIns="36000" rIns="144000" bIns="36000" rtlCol="0">
            <a:spAutoFit/>
          </a:bodyPr>
          <a:lstStyle>
            <a:defPPr>
              <a:defRPr lang="de-DE"/>
            </a:defPPr>
            <a:lvl1pPr algn="ctr">
              <a:defRPr sz="1800" b="1">
                <a:solidFill>
                  <a:schemeClr val="bg1"/>
                </a:solidFill>
              </a:defRPr>
            </a:lvl1pPr>
          </a:lstStyle>
          <a:p>
            <a:pPr eaLnBrk="0" fontAlgn="base" hangingPunct="0">
              <a:spcBef>
                <a:spcPct val="0"/>
              </a:spcBef>
              <a:spcAft>
                <a:spcPct val="0"/>
              </a:spcAft>
            </a:pPr>
            <a:r>
              <a:rPr lang="de-DE" sz="3600" dirty="0" err="1">
                <a:solidFill>
                  <a:srgbClr val="FFFFFF"/>
                </a:solidFill>
                <a:latin typeface="Arial" charset="0"/>
                <a:ea typeface="ＭＳ Ｐゴシック" pitchFamily="6" charset="-128"/>
              </a:rPr>
              <a:t>Revised</a:t>
            </a:r>
            <a:endParaRPr lang="de-DE" sz="3600" dirty="0">
              <a:solidFill>
                <a:srgbClr val="FFFFFF"/>
              </a:solidFill>
              <a:latin typeface="Arial" charset="0"/>
              <a:ea typeface="ＭＳ Ｐゴシック" pitchFamily="6" charset="-128"/>
            </a:endParaRPr>
          </a:p>
        </p:txBody>
      </p:sp>
      <p:sp>
        <p:nvSpPr>
          <p:cNvPr id="146" name="Textfeld 145"/>
          <p:cNvSpPr txBox="1"/>
          <p:nvPr/>
        </p:nvSpPr>
        <p:spPr>
          <a:xfrm rot="20839887">
            <a:off x="2958023" y="5183658"/>
            <a:ext cx="1557185" cy="811367"/>
          </a:xfrm>
          <a:prstGeom prst="rect">
            <a:avLst/>
          </a:prstGeom>
          <a:solidFill>
            <a:srgbClr val="CC0066"/>
          </a:solidFill>
          <a:ln w="6350">
            <a:solidFill>
              <a:srgbClr val="CC0066"/>
            </a:solidFill>
          </a:ln>
        </p:spPr>
        <p:txBody>
          <a:bodyPr wrap="none" lIns="144000" tIns="36000" rIns="144000" bIns="36000" rtlCol="0">
            <a:spAutoFit/>
          </a:bodyPr>
          <a:lstStyle/>
          <a:p>
            <a:pPr algn="ctr" eaLnBrk="0" fontAlgn="base" hangingPunct="0">
              <a:spcBef>
                <a:spcPct val="0"/>
              </a:spcBef>
              <a:spcAft>
                <a:spcPct val="0"/>
              </a:spcAft>
            </a:pPr>
            <a:r>
              <a:rPr lang="de-DE" sz="4800" b="1" dirty="0">
                <a:solidFill>
                  <a:srgbClr val="FFFFFF"/>
                </a:solidFill>
                <a:latin typeface="Arial" charset="0"/>
                <a:ea typeface="ＭＳ Ｐゴシック" pitchFamily="6" charset="-128"/>
              </a:rPr>
              <a:t>New</a:t>
            </a:r>
          </a:p>
        </p:txBody>
      </p:sp>
      <p:sp>
        <p:nvSpPr>
          <p:cNvPr id="147" name="Textfeld 146"/>
          <p:cNvSpPr txBox="1"/>
          <p:nvPr/>
        </p:nvSpPr>
        <p:spPr>
          <a:xfrm rot="20839887">
            <a:off x="2960245" y="6020070"/>
            <a:ext cx="1557185" cy="811367"/>
          </a:xfrm>
          <a:prstGeom prst="rect">
            <a:avLst/>
          </a:prstGeom>
          <a:solidFill>
            <a:srgbClr val="CC0066"/>
          </a:solidFill>
          <a:ln w="6350">
            <a:solidFill>
              <a:srgbClr val="CC0066"/>
            </a:solidFill>
          </a:ln>
        </p:spPr>
        <p:txBody>
          <a:bodyPr wrap="none" lIns="144000" tIns="36000" rIns="144000" bIns="36000" rtlCol="0">
            <a:spAutoFit/>
          </a:bodyPr>
          <a:lstStyle/>
          <a:p>
            <a:pPr algn="ctr" eaLnBrk="0" fontAlgn="base" hangingPunct="0">
              <a:spcBef>
                <a:spcPct val="0"/>
              </a:spcBef>
              <a:spcAft>
                <a:spcPct val="0"/>
              </a:spcAft>
            </a:pPr>
            <a:r>
              <a:rPr lang="de-DE" sz="4800" b="1" dirty="0">
                <a:solidFill>
                  <a:srgbClr val="FFFFFF"/>
                </a:solidFill>
                <a:latin typeface="Arial" charset="0"/>
                <a:ea typeface="ＭＳ Ｐゴシック" pitchFamily="6" charset="-128"/>
              </a:rPr>
              <a:t>New</a:t>
            </a:r>
          </a:p>
        </p:txBody>
      </p:sp>
      <p:sp>
        <p:nvSpPr>
          <p:cNvPr id="148" name="Textfeld 147"/>
          <p:cNvSpPr txBox="1"/>
          <p:nvPr/>
        </p:nvSpPr>
        <p:spPr>
          <a:xfrm rot="20839887">
            <a:off x="2958027" y="6827438"/>
            <a:ext cx="1557185" cy="811367"/>
          </a:xfrm>
          <a:prstGeom prst="rect">
            <a:avLst/>
          </a:prstGeom>
          <a:solidFill>
            <a:srgbClr val="CC0066"/>
          </a:solidFill>
          <a:ln w="6350">
            <a:solidFill>
              <a:srgbClr val="CC0066"/>
            </a:solidFill>
          </a:ln>
        </p:spPr>
        <p:txBody>
          <a:bodyPr wrap="none" lIns="144000" tIns="36000" rIns="144000" bIns="36000" rtlCol="0">
            <a:spAutoFit/>
          </a:bodyPr>
          <a:lstStyle/>
          <a:p>
            <a:pPr algn="ctr" eaLnBrk="0" fontAlgn="base" hangingPunct="0">
              <a:spcBef>
                <a:spcPct val="0"/>
              </a:spcBef>
              <a:spcAft>
                <a:spcPct val="0"/>
              </a:spcAft>
            </a:pPr>
            <a:r>
              <a:rPr lang="de-DE" sz="4800" b="1" dirty="0">
                <a:solidFill>
                  <a:srgbClr val="FFFFFF"/>
                </a:solidFill>
                <a:latin typeface="Arial" charset="0"/>
                <a:ea typeface="ＭＳ Ｐゴシック" pitchFamily="6" charset="-128"/>
              </a:rPr>
              <a:t>New</a:t>
            </a:r>
          </a:p>
        </p:txBody>
      </p:sp>
      <p:sp>
        <p:nvSpPr>
          <p:cNvPr id="149" name="Textfeld 148"/>
          <p:cNvSpPr txBox="1"/>
          <p:nvPr/>
        </p:nvSpPr>
        <p:spPr>
          <a:xfrm rot="20839887">
            <a:off x="4403487" y="7127404"/>
            <a:ext cx="1557185" cy="811367"/>
          </a:xfrm>
          <a:prstGeom prst="rect">
            <a:avLst/>
          </a:prstGeom>
          <a:solidFill>
            <a:srgbClr val="CC0066"/>
          </a:solidFill>
          <a:ln w="6350">
            <a:solidFill>
              <a:srgbClr val="CC0066"/>
            </a:solidFill>
          </a:ln>
        </p:spPr>
        <p:txBody>
          <a:bodyPr wrap="none" lIns="144000" tIns="36000" rIns="144000" bIns="36000" rtlCol="0">
            <a:spAutoFit/>
          </a:bodyPr>
          <a:lstStyle/>
          <a:p>
            <a:pPr algn="ctr" eaLnBrk="0" fontAlgn="base" hangingPunct="0">
              <a:spcBef>
                <a:spcPct val="0"/>
              </a:spcBef>
              <a:spcAft>
                <a:spcPct val="0"/>
              </a:spcAft>
            </a:pPr>
            <a:r>
              <a:rPr lang="de-DE" sz="4800" b="1" dirty="0">
                <a:solidFill>
                  <a:srgbClr val="FFFFFF"/>
                </a:solidFill>
                <a:latin typeface="Arial" charset="0"/>
                <a:ea typeface="ＭＳ Ｐゴシック" pitchFamily="6" charset="-128"/>
              </a:rPr>
              <a:t>New</a:t>
            </a:r>
          </a:p>
        </p:txBody>
      </p:sp>
      <p:sp>
        <p:nvSpPr>
          <p:cNvPr id="150" name="Textfeld 149"/>
          <p:cNvSpPr txBox="1"/>
          <p:nvPr/>
        </p:nvSpPr>
        <p:spPr>
          <a:xfrm rot="20918841">
            <a:off x="2254116" y="11631807"/>
            <a:ext cx="2060528" cy="626701"/>
          </a:xfrm>
          <a:prstGeom prst="rect">
            <a:avLst/>
          </a:prstGeom>
          <a:solidFill>
            <a:srgbClr val="00B050"/>
          </a:solidFill>
          <a:ln w="6350">
            <a:solidFill>
              <a:srgbClr val="00B050"/>
            </a:solidFill>
          </a:ln>
        </p:spPr>
        <p:txBody>
          <a:bodyPr wrap="none" lIns="144000" tIns="36000" rIns="144000" bIns="36000" rtlCol="0">
            <a:spAutoFit/>
          </a:bodyPr>
          <a:lstStyle>
            <a:defPPr>
              <a:defRPr lang="de-DE"/>
            </a:defPPr>
            <a:lvl1pPr algn="ctr">
              <a:defRPr sz="1800" b="1">
                <a:solidFill>
                  <a:schemeClr val="bg1"/>
                </a:solidFill>
              </a:defRPr>
            </a:lvl1pPr>
          </a:lstStyle>
          <a:p>
            <a:pPr eaLnBrk="0" fontAlgn="base" hangingPunct="0">
              <a:spcBef>
                <a:spcPct val="0"/>
              </a:spcBef>
              <a:spcAft>
                <a:spcPct val="0"/>
              </a:spcAft>
            </a:pPr>
            <a:r>
              <a:rPr lang="de-DE" sz="3600" dirty="0" err="1">
                <a:solidFill>
                  <a:srgbClr val="FFFFFF"/>
                </a:solidFill>
                <a:latin typeface="Arial" charset="0"/>
                <a:ea typeface="ＭＳ Ｐゴシック" pitchFamily="6" charset="-128"/>
              </a:rPr>
              <a:t>Revised</a:t>
            </a:r>
            <a:endParaRPr lang="de-DE" sz="3600" dirty="0">
              <a:solidFill>
                <a:srgbClr val="FFFFFF"/>
              </a:solidFill>
              <a:latin typeface="Arial" charset="0"/>
              <a:ea typeface="ＭＳ Ｐゴシック" pitchFamily="6" charset="-128"/>
            </a:endParaRPr>
          </a:p>
        </p:txBody>
      </p:sp>
      <p:sp>
        <p:nvSpPr>
          <p:cNvPr id="151" name="Textfeld 150"/>
          <p:cNvSpPr txBox="1"/>
          <p:nvPr/>
        </p:nvSpPr>
        <p:spPr>
          <a:xfrm rot="20918841">
            <a:off x="9031996" y="11652811"/>
            <a:ext cx="2060528" cy="626701"/>
          </a:xfrm>
          <a:prstGeom prst="rect">
            <a:avLst/>
          </a:prstGeom>
          <a:solidFill>
            <a:srgbClr val="00B050"/>
          </a:solidFill>
          <a:ln w="6350">
            <a:solidFill>
              <a:srgbClr val="00B050"/>
            </a:solidFill>
          </a:ln>
        </p:spPr>
        <p:txBody>
          <a:bodyPr wrap="none" lIns="144000" tIns="36000" rIns="144000" bIns="36000" rtlCol="0">
            <a:spAutoFit/>
          </a:bodyPr>
          <a:lstStyle>
            <a:defPPr>
              <a:defRPr lang="de-DE"/>
            </a:defPPr>
            <a:lvl1pPr algn="ctr">
              <a:defRPr sz="1800" b="1">
                <a:solidFill>
                  <a:schemeClr val="bg1"/>
                </a:solidFill>
              </a:defRPr>
            </a:lvl1pPr>
          </a:lstStyle>
          <a:p>
            <a:pPr eaLnBrk="0" fontAlgn="base" hangingPunct="0">
              <a:spcBef>
                <a:spcPct val="0"/>
              </a:spcBef>
              <a:spcAft>
                <a:spcPct val="0"/>
              </a:spcAft>
            </a:pPr>
            <a:r>
              <a:rPr lang="de-DE" sz="3600" dirty="0" err="1">
                <a:solidFill>
                  <a:srgbClr val="FFFFFF"/>
                </a:solidFill>
                <a:latin typeface="Arial" charset="0"/>
                <a:ea typeface="ＭＳ Ｐゴシック" pitchFamily="6" charset="-128"/>
              </a:rPr>
              <a:t>Revised</a:t>
            </a:r>
            <a:endParaRPr lang="de-DE" sz="3600" dirty="0">
              <a:solidFill>
                <a:srgbClr val="FFFFFF"/>
              </a:solidFill>
              <a:latin typeface="Arial" charset="0"/>
              <a:ea typeface="ＭＳ Ｐゴシック" pitchFamily="6" charset="-128"/>
            </a:endParaRPr>
          </a:p>
        </p:txBody>
      </p:sp>
      <p:cxnSp>
        <p:nvCxnSpPr>
          <p:cNvPr id="152" name="Gerade Verbindung mit Pfeil 151"/>
          <p:cNvCxnSpPr/>
          <p:nvPr/>
        </p:nvCxnSpPr>
        <p:spPr bwMode="auto">
          <a:xfrm flipV="1">
            <a:off x="3222699" y="11267810"/>
            <a:ext cx="115418" cy="360000"/>
          </a:xfrm>
          <a:prstGeom prst="straightConnector1">
            <a:avLst/>
          </a:prstGeom>
          <a:solidFill>
            <a:srgbClr val="A2AD00"/>
          </a:solidFill>
          <a:ln w="28575" cap="flat" cmpd="sng" algn="ctr">
            <a:solidFill>
              <a:srgbClr val="00B050"/>
            </a:solidFill>
            <a:prstDash val="solid"/>
            <a:round/>
            <a:headEnd type="none" w="med" len="med"/>
            <a:tailEnd type="arrow"/>
          </a:ln>
          <a:effectLst/>
        </p:spPr>
      </p:cxnSp>
      <p:cxnSp>
        <p:nvCxnSpPr>
          <p:cNvPr id="153" name="Gerade Verbindung mit Pfeil 152"/>
          <p:cNvCxnSpPr/>
          <p:nvPr/>
        </p:nvCxnSpPr>
        <p:spPr bwMode="auto">
          <a:xfrm flipV="1">
            <a:off x="10042893" y="11278330"/>
            <a:ext cx="115418" cy="360000"/>
          </a:xfrm>
          <a:prstGeom prst="straightConnector1">
            <a:avLst/>
          </a:prstGeom>
          <a:solidFill>
            <a:srgbClr val="A2AD00"/>
          </a:solidFill>
          <a:ln w="28575" cap="flat" cmpd="sng" algn="ctr">
            <a:solidFill>
              <a:srgbClr val="00B050"/>
            </a:solidFill>
            <a:prstDash val="solid"/>
            <a:round/>
            <a:headEnd type="none" w="med" len="med"/>
            <a:tailEnd type="arrow"/>
          </a:ln>
          <a:effectLst/>
        </p:spPr>
      </p:cxnSp>
      <p:sp>
        <p:nvSpPr>
          <p:cNvPr id="154" name="Textfeld 153"/>
          <p:cNvSpPr txBox="1"/>
          <p:nvPr/>
        </p:nvSpPr>
        <p:spPr>
          <a:xfrm rot="20918841">
            <a:off x="3045522" y="4451803"/>
            <a:ext cx="2060528" cy="626701"/>
          </a:xfrm>
          <a:prstGeom prst="rect">
            <a:avLst/>
          </a:prstGeom>
          <a:solidFill>
            <a:srgbClr val="00B050"/>
          </a:solidFill>
          <a:ln w="6350">
            <a:solidFill>
              <a:srgbClr val="00B050"/>
            </a:solidFill>
          </a:ln>
        </p:spPr>
        <p:txBody>
          <a:bodyPr wrap="none" lIns="144000" tIns="36000" rIns="144000" bIns="36000" rtlCol="0">
            <a:spAutoFit/>
          </a:bodyPr>
          <a:lstStyle>
            <a:defPPr>
              <a:defRPr lang="de-DE"/>
            </a:defPPr>
            <a:lvl1pPr algn="ctr">
              <a:defRPr sz="1800" b="1">
                <a:solidFill>
                  <a:schemeClr val="bg1"/>
                </a:solidFill>
              </a:defRPr>
            </a:lvl1pPr>
          </a:lstStyle>
          <a:p>
            <a:pPr eaLnBrk="0" fontAlgn="base" hangingPunct="0">
              <a:spcBef>
                <a:spcPct val="0"/>
              </a:spcBef>
              <a:spcAft>
                <a:spcPct val="0"/>
              </a:spcAft>
            </a:pPr>
            <a:r>
              <a:rPr lang="de-DE" sz="3600" dirty="0" err="1">
                <a:solidFill>
                  <a:srgbClr val="FFFFFF"/>
                </a:solidFill>
                <a:latin typeface="Arial" charset="0"/>
                <a:ea typeface="ＭＳ Ｐゴシック" pitchFamily="6" charset="-128"/>
              </a:rPr>
              <a:t>Revised</a:t>
            </a:r>
            <a:endParaRPr lang="de-DE" sz="3600" dirty="0">
              <a:solidFill>
                <a:srgbClr val="FFFFFF"/>
              </a:solidFill>
              <a:latin typeface="Arial" charset="0"/>
              <a:ea typeface="ＭＳ Ｐゴシック" pitchFamily="6" charset="-128"/>
            </a:endParaRPr>
          </a:p>
        </p:txBody>
      </p:sp>
    </p:spTree>
    <p:extLst>
      <p:ext uri="{BB962C8B-B14F-4D97-AF65-F5344CB8AC3E}">
        <p14:creationId xmlns:p14="http://schemas.microsoft.com/office/powerpoint/2010/main" val="699433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1" y="1981200"/>
            <a:ext cx="10287526" cy="642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13570" name="Rectangle 2"/>
          <p:cNvSpPr>
            <a:spLocks noGrp="1" noChangeArrowheads="1"/>
          </p:cNvSpPr>
          <p:nvPr>
            <p:ph type="title"/>
          </p:nvPr>
        </p:nvSpPr>
        <p:spPr>
          <a:xfrm>
            <a:off x="468351" y="195586"/>
            <a:ext cx="23685190" cy="1371600"/>
          </a:xfrm>
        </p:spPr>
        <p:txBody>
          <a:bodyPr>
            <a:normAutofit/>
          </a:bodyPr>
          <a:lstStyle/>
          <a:p>
            <a:pPr>
              <a:defRPr/>
            </a:pPr>
            <a:r>
              <a:rPr lang="en-US" sz="5600" kern="1200" dirty="0">
                <a:cs typeface="Arial" pitchFamily="34" charset="0"/>
              </a:rPr>
              <a:t>OGC CityGML Standard: Solar Energy Production Potential Analysis</a:t>
            </a:r>
          </a:p>
        </p:txBody>
      </p:sp>
      <p:pic>
        <p:nvPicPr>
          <p:cNvPr id="31748"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70276" y="6765927"/>
            <a:ext cx="13039724" cy="72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468" y="1567186"/>
            <a:ext cx="9411630" cy="4247317"/>
          </a:xfrm>
          <a:prstGeom prst="rect">
            <a:avLst/>
          </a:prstGeom>
          <a:noFill/>
        </p:spPr>
        <p:txBody>
          <a:bodyPr wrap="square" rtlCol="0">
            <a:spAutoFit/>
          </a:bodyPr>
          <a:lstStyle/>
          <a:p>
            <a:pPr marL="571500" indent="-571500" algn="l">
              <a:buFont typeface="Arial" panose="020B0604020202020204" pitchFamily="34" charset="0"/>
              <a:buChar char="•"/>
            </a:pPr>
            <a:r>
              <a:rPr lang="en-US" sz="5400" dirty="0"/>
              <a:t>Solar power potential and CO2 offset potential computed for the 550,000 buildings in the Berlin 3D city model.</a:t>
            </a:r>
          </a:p>
          <a:p>
            <a:pPr algn="l"/>
            <a:endParaRPr lang="en-US" sz="5400" dirty="0"/>
          </a:p>
        </p:txBody>
      </p:sp>
    </p:spTree>
    <p:extLst>
      <p:ext uri="{BB962C8B-B14F-4D97-AF65-F5344CB8AC3E}">
        <p14:creationId xmlns:p14="http://schemas.microsoft.com/office/powerpoint/2010/main" val="8534976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Singapore 3D City Model</a:t>
            </a:r>
          </a:p>
        </p:txBody>
      </p:sp>
      <p:sp>
        <p:nvSpPr>
          <p:cNvPr id="6" name="Content Placeholder 5"/>
          <p:cNvSpPr>
            <a:spLocks noGrp="1"/>
          </p:cNvSpPr>
          <p:nvPr>
            <p:ph sz="half" idx="1"/>
          </p:nvPr>
        </p:nvSpPr>
        <p:spPr>
          <a:xfrm>
            <a:off x="869795" y="2484436"/>
            <a:ext cx="11634143" cy="9782176"/>
          </a:xfrm>
        </p:spPr>
        <p:txBody>
          <a:bodyPr>
            <a:normAutofit/>
          </a:bodyPr>
          <a:lstStyle/>
          <a:p>
            <a:pPr marL="0" indent="0">
              <a:buNone/>
            </a:pPr>
            <a:r>
              <a:rPr lang="en-US" sz="3600" dirty="0"/>
              <a:t>Built upon the existing survey infrastructure and mapping expertise in SLA. Four major phases:</a:t>
            </a:r>
          </a:p>
          <a:p>
            <a:r>
              <a:rPr lang="en-US" sz="3200" dirty="0"/>
              <a:t>Capture 3D Data – airborne and land-based Photogrammetry and Laser Scanning (LiDAR- Light Detection and Ranging) survey</a:t>
            </a:r>
          </a:p>
          <a:p>
            <a:r>
              <a:rPr lang="en-US" sz="3200" dirty="0"/>
              <a:t>Create 3D Data Models – CityGML exchange format</a:t>
            </a:r>
          </a:p>
          <a:p>
            <a:r>
              <a:rPr lang="en-US" sz="3200" dirty="0"/>
              <a:t>Establish Standards and Database – CityGML Schema</a:t>
            </a:r>
          </a:p>
          <a:p>
            <a:r>
              <a:rPr lang="en-US" sz="3200" dirty="0"/>
              <a:t>Update Changes</a:t>
            </a:r>
            <a:endParaRPr lang="en-US" sz="3600" dirty="0"/>
          </a:p>
          <a:p>
            <a:pPr marL="0" indent="0">
              <a:buNone/>
            </a:pPr>
            <a:r>
              <a:rPr lang="en-US" sz="3600" dirty="0"/>
              <a:t>In order to support “smart” 3D applications, the 3D models are created and stored in an international open standard with intelligent data model known as the CityGML format. </a:t>
            </a:r>
          </a:p>
          <a:p>
            <a:endParaRPr lang="en-US" sz="2800" dirty="0"/>
          </a:p>
        </p:txBody>
      </p:sp>
      <p:pic>
        <p:nvPicPr>
          <p:cNvPr id="8" name="Content Placeholder 7">
            <a:hlinkClick r:id="rId2"/>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12464427" y="1981201"/>
            <a:ext cx="8751546" cy="5776482"/>
          </a:xfrm>
          <a:prstGeom prst="rect">
            <a:avLst/>
          </a:prstGeom>
        </p:spPr>
      </p:pic>
      <p:pic>
        <p:nvPicPr>
          <p:cNvPr id="7170" name="Picture 2" descr="http://www.geospatialworld.net/wp-content/uploads/2016/05/09-Singapore-Land-Authority-Geospatial-World-Excellence-Awar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868400" y="7907123"/>
            <a:ext cx="6374840" cy="42100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337793" y="12165018"/>
            <a:ext cx="9815371" cy="830997"/>
          </a:xfrm>
          <a:prstGeom prst="rect">
            <a:avLst/>
          </a:prstGeom>
        </p:spPr>
        <p:txBody>
          <a:bodyPr wrap="square">
            <a:spAutoFit/>
          </a:bodyPr>
          <a:lstStyle/>
          <a:p>
            <a:r>
              <a:rPr lang="en-US" i="1" dirty="0">
                <a:solidFill>
                  <a:srgbClr val="444444"/>
                </a:solidFill>
                <a:latin typeface="Verdana" panose="020B0604030504040204" pitchFamily="34" charset="0"/>
              </a:rPr>
              <a:t>Mr. Tan Boon Khai (center), Chief Executive, Singapore Land Authority receiving the Geospatial World Excellence award</a:t>
            </a:r>
            <a:endParaRPr lang="en-US" dirty="0"/>
          </a:p>
        </p:txBody>
      </p:sp>
      <p:sp>
        <p:nvSpPr>
          <p:cNvPr id="10" name="Rectangle 9"/>
          <p:cNvSpPr/>
          <p:nvPr/>
        </p:nvSpPr>
        <p:spPr>
          <a:xfrm>
            <a:off x="12503938" y="13209233"/>
            <a:ext cx="9815372" cy="369332"/>
          </a:xfrm>
          <a:prstGeom prst="rect">
            <a:avLst/>
          </a:prstGeom>
        </p:spPr>
        <p:txBody>
          <a:bodyPr wrap="square">
            <a:spAutoFit/>
          </a:bodyPr>
          <a:lstStyle/>
          <a:p>
            <a:r>
              <a:rPr lang="en-US" sz="1800" dirty="0"/>
              <a:t>https://www.geospatialworld.net/news-posts/3d-mapping-singapore-geospatial-award/</a:t>
            </a:r>
          </a:p>
        </p:txBody>
      </p:sp>
    </p:spTree>
    <p:extLst>
      <p:ext uri="{BB962C8B-B14F-4D97-AF65-F5344CB8AC3E}">
        <p14:creationId xmlns:p14="http://schemas.microsoft.com/office/powerpoint/2010/main" val="334632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New York City 3D Model</a:t>
            </a:r>
            <a:br>
              <a:rPr lang="de-DE" dirty="0"/>
            </a:br>
            <a:r>
              <a:rPr lang="de-DE" sz="4800" dirty="0"/>
              <a:t>Built from Available Open NYC Data</a:t>
            </a:r>
            <a:endParaRPr lang="de-DE" dirty="0"/>
          </a:p>
        </p:txBody>
      </p:sp>
      <p:sp>
        <p:nvSpPr>
          <p:cNvPr id="4" name="Fußzeilenplatzhalter 3"/>
          <p:cNvSpPr>
            <a:spLocks noGrp="1"/>
          </p:cNvSpPr>
          <p:nvPr>
            <p:ph type="ftr" sz="quarter" idx="11"/>
          </p:nvPr>
        </p:nvSpPr>
        <p:spPr/>
        <p:txBody>
          <a:bodyPr/>
          <a:lstStyle/>
          <a:p>
            <a:pPr>
              <a:defRPr/>
            </a:pPr>
            <a:r>
              <a:rPr lang="en-US" dirty="0"/>
              <a:t>T. </a:t>
            </a:r>
            <a:endParaRPr lang="de-DE" dirty="0"/>
          </a:p>
        </p:txBody>
      </p:sp>
      <p:sp>
        <p:nvSpPr>
          <p:cNvPr id="5" name="Foliennummernplatzhalter 4"/>
          <p:cNvSpPr>
            <a:spLocks noGrp="1"/>
          </p:cNvSpPr>
          <p:nvPr>
            <p:ph type="sldNum" sz="quarter" idx="4294967295"/>
          </p:nvPr>
        </p:nvSpPr>
        <p:spPr>
          <a:xfrm>
            <a:off x="19236852" y="13209637"/>
            <a:ext cx="426399" cy="487313"/>
          </a:xfrm>
          <a:prstGeom prst="rect">
            <a:avLst/>
          </a:prstGeom>
        </p:spPr>
        <p:txBody>
          <a:bodyPr/>
          <a:lstStyle/>
          <a:p>
            <a:pPr>
              <a:defRPr/>
            </a:pPr>
            <a:fld id="{A7182551-94BA-4069-839E-4007AA1F2FB1}" type="slidenum">
              <a:rPr lang="de-DE"/>
              <a:pPr>
                <a:defRPr/>
              </a:pPr>
              <a:t>14</a:t>
            </a:fld>
            <a:endParaRPr lang="de-DE" dirty="0"/>
          </a:p>
        </p:txBody>
      </p:sp>
      <p:pic>
        <p:nvPicPr>
          <p:cNvPr id="6" name="Inhaltsplatzhalter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000" y="2768600"/>
            <a:ext cx="18288000" cy="10990920"/>
          </a:xfrm>
          <a:prstGeom prst="rect">
            <a:avLst/>
          </a:prstGeom>
        </p:spPr>
      </p:pic>
      <p:sp>
        <p:nvSpPr>
          <p:cNvPr id="7" name="Text Box 4"/>
          <p:cNvSpPr txBox="1">
            <a:spLocks noChangeArrowheads="1"/>
          </p:cNvSpPr>
          <p:nvPr/>
        </p:nvSpPr>
        <p:spPr bwMode="auto">
          <a:xfrm>
            <a:off x="3244629" y="3380750"/>
            <a:ext cx="6103782" cy="9233297"/>
          </a:xfrm>
          <a:prstGeom prst="rect">
            <a:avLst/>
          </a:prstGeom>
          <a:solidFill>
            <a:srgbClr val="FFFFFF">
              <a:alpha val="64999"/>
            </a:srgbClr>
          </a:solidFill>
          <a:ln>
            <a:noFill/>
          </a:ln>
          <a:effectLst/>
        </p:spPr>
        <p:txBody>
          <a:bodyPr wrap="square">
            <a:spAutoFit/>
          </a:bodyPr>
          <a:lstStyle/>
          <a:p>
            <a:pPr marL="352426" indent="-352426" eaLnBrk="0"/>
            <a:r>
              <a:rPr lang="en-US" sz="3200" dirty="0">
                <a:solidFill>
                  <a:srgbClr val="000000"/>
                </a:solidFill>
                <a:effectLst>
                  <a:outerShdw blurRad="38100" dist="38100" dir="2700000" algn="tl">
                    <a:srgbClr val="C0C0C0"/>
                  </a:outerShdw>
                </a:effectLst>
                <a:latin typeface="Arial" charset="0"/>
                <a:ea typeface="ＭＳ Ｐゴシック"/>
                <a:cs typeface="Arial" charset="0"/>
              </a:rPr>
              <a:t>&gt; 1,000,000 buildings</a:t>
            </a:r>
          </a:p>
          <a:p>
            <a:pPr marL="352426" indent="-352426" eaLnBrk="0"/>
            <a:r>
              <a:rPr lang="en-US" sz="3200" dirty="0">
                <a:solidFill>
                  <a:srgbClr val="000000"/>
                </a:solidFill>
                <a:effectLst>
                  <a:outerShdw blurRad="38100" dist="38100" dir="2700000" algn="tl">
                    <a:srgbClr val="C0C0C0"/>
                  </a:outerShdw>
                </a:effectLst>
                <a:latin typeface="Arial" charset="0"/>
                <a:ea typeface="ＭＳ Ｐゴシック"/>
                <a:cs typeface="Arial" charset="0"/>
              </a:rPr>
              <a:t>&gt; 866,000 land lots</a:t>
            </a:r>
          </a:p>
          <a:p>
            <a:pPr marL="352426" indent="-352426" eaLnBrk="0"/>
            <a:r>
              <a:rPr lang="en-US" sz="3200" dirty="0">
                <a:solidFill>
                  <a:srgbClr val="000000"/>
                </a:solidFill>
                <a:effectLst>
                  <a:outerShdw blurRad="38100" dist="38100" dir="2700000" algn="tl">
                    <a:srgbClr val="C0C0C0"/>
                  </a:outerShdw>
                </a:effectLst>
                <a:latin typeface="Arial" charset="0"/>
                <a:ea typeface="ＭＳ Ｐゴシック"/>
                <a:cs typeface="Arial" charset="0"/>
              </a:rPr>
              <a:t>&gt; 149,000 streets</a:t>
            </a:r>
          </a:p>
          <a:p>
            <a:pPr marL="352426" indent="-352426" eaLnBrk="0"/>
            <a:r>
              <a:rPr lang="en-US" sz="3200" dirty="0">
                <a:solidFill>
                  <a:srgbClr val="000000"/>
                </a:solidFill>
                <a:effectLst>
                  <a:outerShdw blurRad="38100" dist="38100" dir="2700000" algn="tl">
                    <a:srgbClr val="C0C0C0"/>
                  </a:outerShdw>
                </a:effectLst>
                <a:latin typeface="Arial" charset="0"/>
                <a:ea typeface="ＭＳ Ｐゴシック"/>
                <a:cs typeface="Arial" charset="0"/>
              </a:rPr>
              <a:t>&gt; 16,000 parks</a:t>
            </a:r>
          </a:p>
          <a:p>
            <a:pPr marL="352426" indent="-352426" eaLnBrk="0"/>
            <a:r>
              <a:rPr lang="en-US" sz="3200" dirty="0">
                <a:solidFill>
                  <a:srgbClr val="000000"/>
                </a:solidFill>
                <a:effectLst>
                  <a:outerShdw blurRad="38100" dist="38100" dir="2700000" algn="tl">
                    <a:srgbClr val="C0C0C0"/>
                  </a:outerShdw>
                </a:effectLst>
                <a:latin typeface="Arial" charset="0"/>
                <a:ea typeface="ＭＳ Ｐゴシック"/>
                <a:cs typeface="Arial" charset="0"/>
              </a:rPr>
              <a:t>&gt; 9,500 water bodies</a:t>
            </a:r>
          </a:p>
          <a:p>
            <a:pPr marL="352426" indent="-352426" eaLnBrk="0"/>
            <a:r>
              <a:rPr lang="en-US" sz="3200" dirty="0">
                <a:solidFill>
                  <a:srgbClr val="000000"/>
                </a:solidFill>
                <a:effectLst>
                  <a:outerShdw blurRad="38100" dist="38100" dir="2700000" algn="tl">
                    <a:srgbClr val="C0C0C0"/>
                  </a:outerShdw>
                </a:effectLst>
                <a:latin typeface="Arial" charset="0"/>
                <a:ea typeface="ＭＳ Ｐゴシック"/>
                <a:cs typeface="Arial" charset="0"/>
              </a:rPr>
              <a:t>&gt; DTM with 1m resolution</a:t>
            </a:r>
          </a:p>
          <a:p>
            <a:pPr marL="352426" indent="-352426" eaLnBrk="0">
              <a:spcBef>
                <a:spcPts val="1200"/>
              </a:spcBef>
              <a:buFontTx/>
              <a:buChar char="•"/>
            </a:pPr>
            <a:r>
              <a:rPr lang="en-US" sz="3200" dirty="0">
                <a:solidFill>
                  <a:srgbClr val="000000"/>
                </a:solidFill>
                <a:effectLst>
                  <a:outerShdw blurRad="38100" dist="38100" dir="2700000" algn="tl">
                    <a:srgbClr val="C0C0C0"/>
                  </a:outerShdw>
                </a:effectLst>
                <a:latin typeface="Arial" charset="0"/>
                <a:ea typeface="ＭＳ Ｐゴシック"/>
                <a:cs typeface="Arial" charset="0"/>
              </a:rPr>
              <a:t>fully-automatically generated</a:t>
            </a:r>
            <a:br>
              <a:rPr lang="en-US" sz="3200" dirty="0">
                <a:solidFill>
                  <a:srgbClr val="000000"/>
                </a:solidFill>
                <a:effectLst>
                  <a:outerShdw blurRad="38100" dist="38100" dir="2700000" algn="tl">
                    <a:srgbClr val="C0C0C0"/>
                  </a:outerShdw>
                </a:effectLst>
                <a:latin typeface="Arial" charset="0"/>
                <a:ea typeface="ＭＳ Ｐゴシック"/>
                <a:cs typeface="Arial" charset="0"/>
              </a:rPr>
            </a:br>
            <a:r>
              <a:rPr lang="en-US" sz="3200" dirty="0">
                <a:solidFill>
                  <a:srgbClr val="000000"/>
                </a:solidFill>
                <a:effectLst>
                  <a:outerShdw blurRad="38100" dist="38100" dir="2700000" algn="tl">
                    <a:srgbClr val="C0C0C0"/>
                  </a:outerShdw>
                </a:effectLst>
                <a:latin typeface="Arial" charset="0"/>
                <a:ea typeface="ＭＳ Ｐゴシック"/>
                <a:cs typeface="Arial" charset="0"/>
              </a:rPr>
              <a:t>from the 2D geodata published in the NYC Open Data Portal</a:t>
            </a:r>
          </a:p>
          <a:p>
            <a:pPr marL="352426" indent="-352426" eaLnBrk="0">
              <a:spcBef>
                <a:spcPts val="1200"/>
              </a:spcBef>
              <a:buFontTx/>
              <a:buChar char="•"/>
            </a:pPr>
            <a:r>
              <a:rPr lang="en-US" sz="3200" dirty="0">
                <a:solidFill>
                  <a:srgbClr val="000000"/>
                </a:solidFill>
                <a:effectLst>
                  <a:outerShdw blurRad="38100" dist="38100" dir="2700000" algn="tl">
                    <a:srgbClr val="C0C0C0"/>
                  </a:outerShdw>
                </a:effectLst>
                <a:latin typeface="Arial" charset="0"/>
                <a:ea typeface="ＭＳ Ｐゴシック"/>
                <a:cs typeface="Arial" charset="0"/>
              </a:rPr>
              <a:t>semantic and geometric transformations</a:t>
            </a:r>
          </a:p>
          <a:p>
            <a:pPr marL="352426" indent="-352426" eaLnBrk="0">
              <a:spcBef>
                <a:spcPts val="1200"/>
              </a:spcBef>
              <a:buFontTx/>
              <a:buChar char="•"/>
            </a:pPr>
            <a:r>
              <a:rPr lang="en-US" sz="3200" dirty="0">
                <a:solidFill>
                  <a:srgbClr val="000000"/>
                </a:solidFill>
                <a:effectLst>
                  <a:outerShdw blurRad="38100" dist="38100" dir="2700000" algn="tl">
                    <a:srgbClr val="C0C0C0"/>
                  </a:outerShdw>
                </a:effectLst>
                <a:latin typeface="Arial" charset="0"/>
                <a:ea typeface="ＭＳ Ｐゴシック"/>
                <a:cs typeface="Arial" charset="0"/>
              </a:rPr>
              <a:t>all objects have 3D geometry</a:t>
            </a:r>
          </a:p>
          <a:p>
            <a:pPr marL="352426" indent="-352426" eaLnBrk="0">
              <a:spcBef>
                <a:spcPts val="1200"/>
              </a:spcBef>
              <a:buFontTx/>
              <a:buChar char="•"/>
            </a:pPr>
            <a:r>
              <a:rPr lang="en-US" sz="3200" dirty="0">
                <a:solidFill>
                  <a:srgbClr val="000000"/>
                </a:solidFill>
                <a:effectLst>
                  <a:outerShdw blurRad="38100" dist="38100" dir="2700000" algn="tl">
                    <a:srgbClr val="C0C0C0"/>
                  </a:outerShdw>
                </a:effectLst>
                <a:latin typeface="Arial" charset="0"/>
                <a:ea typeface="ＭＳ Ｐゴシック"/>
                <a:cs typeface="Arial" charset="0"/>
              </a:rPr>
              <a:t>rich semantic information </a:t>
            </a:r>
            <a:br>
              <a:rPr lang="en-US" sz="3200" dirty="0">
                <a:solidFill>
                  <a:srgbClr val="000000"/>
                </a:solidFill>
                <a:effectLst>
                  <a:outerShdw blurRad="38100" dist="38100" dir="2700000" algn="tl">
                    <a:srgbClr val="C0C0C0"/>
                  </a:outerShdw>
                </a:effectLst>
                <a:latin typeface="Arial" charset="0"/>
                <a:ea typeface="ＭＳ Ｐゴシック"/>
                <a:cs typeface="Arial" charset="0"/>
              </a:rPr>
            </a:br>
            <a:r>
              <a:rPr lang="en-US" sz="3200" dirty="0">
                <a:solidFill>
                  <a:srgbClr val="000000"/>
                </a:solidFill>
                <a:effectLst>
                  <a:outerShdw blurRad="38100" dist="38100" dir="2700000" algn="tl">
                    <a:srgbClr val="C0C0C0"/>
                  </a:outerShdw>
                </a:effectLst>
                <a:latin typeface="Arial" charset="0"/>
                <a:ea typeface="ＭＳ Ｐゴシック"/>
                <a:cs typeface="Arial" charset="0"/>
              </a:rPr>
              <a:t>(5 - 75 attributes per object resulting from combining different NYC datasets) </a:t>
            </a:r>
          </a:p>
          <a:p>
            <a:pPr marL="352426" indent="-352426" eaLnBrk="0">
              <a:spcBef>
                <a:spcPts val="1200"/>
              </a:spcBef>
              <a:buFontTx/>
              <a:buChar char="•"/>
            </a:pPr>
            <a:r>
              <a:rPr lang="en-US" sz="3200" dirty="0">
                <a:solidFill>
                  <a:srgbClr val="000000"/>
                </a:solidFill>
                <a:effectLst>
                  <a:outerShdw blurRad="38100" dist="38100" dir="2700000" algn="tl">
                    <a:srgbClr val="C0C0C0"/>
                  </a:outerShdw>
                </a:effectLst>
                <a:latin typeface="Arial" charset="0"/>
                <a:ea typeface="ＭＳ Ｐゴシック"/>
                <a:cs typeface="Arial" charset="0"/>
              </a:rPr>
              <a:t>integrated within 1 dataset!</a:t>
            </a:r>
          </a:p>
        </p:txBody>
      </p:sp>
      <p:sp>
        <p:nvSpPr>
          <p:cNvPr id="8" name="Text Box 6"/>
          <p:cNvSpPr txBox="1">
            <a:spLocks noChangeArrowheads="1"/>
          </p:cNvSpPr>
          <p:nvPr/>
        </p:nvSpPr>
        <p:spPr bwMode="auto">
          <a:xfrm>
            <a:off x="9640700" y="12385584"/>
            <a:ext cx="11403010" cy="1200329"/>
          </a:xfrm>
          <a:prstGeom prst="rect">
            <a:avLst/>
          </a:prstGeom>
          <a:solidFill>
            <a:schemeClr val="bg1">
              <a:alpha val="65097"/>
            </a:schemeClr>
          </a:solidFill>
          <a:ln w="9525">
            <a:noFill/>
            <a:miter lim="800000"/>
            <a:headEnd/>
            <a:tailEnd/>
          </a:ln>
        </p:spPr>
        <p:txBody>
          <a:bodyPr wrap="square">
            <a:spAutoFit/>
          </a:bodyPr>
          <a:lstStyle/>
          <a:p>
            <a:pPr algn="r"/>
            <a:r>
              <a:rPr lang="de-DE" sz="3600" dirty="0">
                <a:solidFill>
                  <a:srgbClr val="FFFFFF"/>
                </a:solidFill>
                <a:latin typeface="Arial" charset="0"/>
                <a:ea typeface="ＭＳ Ｐゴシック"/>
                <a:cs typeface="ＭＳ Ｐゴシック"/>
              </a:rPr>
              <a:t>The 3D CityGML </a:t>
            </a:r>
            <a:r>
              <a:rPr lang="de-DE" sz="3600" dirty="0" err="1">
                <a:solidFill>
                  <a:srgbClr val="FFFFFF"/>
                </a:solidFill>
                <a:latin typeface="Arial" charset="0"/>
                <a:ea typeface="ＭＳ Ｐゴシック"/>
                <a:cs typeface="ＭＳ Ｐゴシック"/>
              </a:rPr>
              <a:t>model</a:t>
            </a:r>
            <a:r>
              <a:rPr lang="de-DE" sz="3600" dirty="0">
                <a:solidFill>
                  <a:srgbClr val="FFFFFF"/>
                </a:solidFill>
                <a:latin typeface="Arial" charset="0"/>
                <a:ea typeface="ＭＳ Ｐゴシック"/>
                <a:cs typeface="ＭＳ Ｐゴシック"/>
              </a:rPr>
              <a:t> </a:t>
            </a:r>
            <a:r>
              <a:rPr lang="de-DE" sz="3600" dirty="0" err="1">
                <a:solidFill>
                  <a:srgbClr val="FFFFFF"/>
                </a:solidFill>
                <a:latin typeface="Arial" charset="0"/>
                <a:ea typeface="ＭＳ Ｐゴシック"/>
                <a:cs typeface="ＭＳ Ｐゴシック"/>
              </a:rPr>
              <a:t>is</a:t>
            </a:r>
            <a:r>
              <a:rPr lang="de-DE" sz="3600" dirty="0">
                <a:solidFill>
                  <a:srgbClr val="FFFFFF"/>
                </a:solidFill>
                <a:latin typeface="Arial" charset="0"/>
                <a:ea typeface="ＭＳ Ｐゴシック"/>
                <a:cs typeface="ＭＳ Ｐゴシック"/>
              </a:rPr>
              <a:t> Open Data! Download: </a:t>
            </a:r>
            <a:br>
              <a:rPr lang="de-DE" sz="3600" dirty="0">
                <a:solidFill>
                  <a:srgbClr val="FFFFFF"/>
                </a:solidFill>
                <a:latin typeface="Arial" charset="0"/>
                <a:ea typeface="ＭＳ Ｐゴシック"/>
                <a:cs typeface="ＭＳ Ｐゴシック"/>
              </a:rPr>
            </a:br>
            <a:r>
              <a:rPr lang="de-DE" sz="3600" dirty="0" err="1">
                <a:solidFill>
                  <a:srgbClr val="FFFFFF"/>
                </a:solidFill>
                <a:latin typeface="Arial" charset="0"/>
                <a:ea typeface="ＭＳ Ｐゴシック"/>
                <a:cs typeface="ＭＳ Ｐゴシック"/>
              </a:rPr>
              <a:t>www.gis.bgu.tum.de</a:t>
            </a:r>
            <a:r>
              <a:rPr lang="de-DE" sz="3600" dirty="0">
                <a:solidFill>
                  <a:srgbClr val="FFFFFF"/>
                </a:solidFill>
                <a:latin typeface="Arial" charset="0"/>
                <a:ea typeface="ＭＳ Ｐゴシック"/>
                <a:cs typeface="ＭＳ Ｐゴシック"/>
              </a:rPr>
              <a:t>/en/</a:t>
            </a:r>
            <a:r>
              <a:rPr lang="de-DE" sz="3600" dirty="0" err="1">
                <a:solidFill>
                  <a:srgbClr val="FFFFFF"/>
                </a:solidFill>
                <a:latin typeface="Arial" charset="0"/>
                <a:ea typeface="ＭＳ Ｐゴシック"/>
                <a:cs typeface="ＭＳ Ｐゴシック"/>
              </a:rPr>
              <a:t>projects</a:t>
            </a:r>
            <a:r>
              <a:rPr lang="de-DE" sz="3600" dirty="0">
                <a:solidFill>
                  <a:srgbClr val="FFFFFF"/>
                </a:solidFill>
                <a:latin typeface="Arial" charset="0"/>
                <a:ea typeface="ＭＳ Ｐゴシック"/>
                <a:cs typeface="ＭＳ Ｐゴシック"/>
              </a:rPr>
              <a:t>/new-york-city-3d/</a:t>
            </a:r>
          </a:p>
        </p:txBody>
      </p:sp>
    </p:spTree>
    <p:extLst>
      <p:ext uri="{BB962C8B-B14F-4D97-AF65-F5344CB8AC3E}">
        <p14:creationId xmlns:p14="http://schemas.microsoft.com/office/powerpoint/2010/main" val="3332665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6A28660-F0CD-43EE-9EE4-367A1F376923}"/>
              </a:ext>
            </a:extLst>
          </p:cNvPr>
          <p:cNvSpPr>
            <a:spLocks noGrp="1"/>
          </p:cNvSpPr>
          <p:nvPr>
            <p:ph type="title"/>
          </p:nvPr>
        </p:nvSpPr>
        <p:spPr/>
        <p:txBody>
          <a:bodyPr/>
          <a:lstStyle/>
          <a:p>
            <a:r>
              <a:rPr lang="de-DE" dirty="0"/>
              <a:t>OGC </a:t>
            </a:r>
            <a:r>
              <a:rPr lang="de-DE" dirty="0" err="1"/>
              <a:t>CityGML</a:t>
            </a:r>
            <a:r>
              <a:rPr lang="de-DE" dirty="0"/>
              <a:t> 3.0 Challenge</a:t>
            </a:r>
          </a:p>
        </p:txBody>
      </p:sp>
      <p:pic>
        <p:nvPicPr>
          <p:cNvPr id="5" name="Inhaltsplatzhalter 4">
            <a:extLst>
              <a:ext uri="{FF2B5EF4-FFF2-40B4-BE49-F238E27FC236}">
                <a16:creationId xmlns:a16="http://schemas.microsoft.com/office/drawing/2014/main" xmlns="" id="{4316CB3D-569E-4B60-B8DF-8FEA84A7E63E}"/>
              </a:ext>
            </a:extLst>
          </p:cNvPr>
          <p:cNvPicPr>
            <a:picLocks noChangeAspect="1"/>
          </p:cNvPicPr>
          <p:nvPr/>
        </p:nvPicPr>
        <p:blipFill>
          <a:blip r:embed="rId2"/>
          <a:stretch>
            <a:fillRect/>
          </a:stretch>
        </p:blipFill>
        <p:spPr bwMode="auto">
          <a:xfrm>
            <a:off x="1023188" y="3116720"/>
            <a:ext cx="10457448" cy="6400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nhaltsplatzhalter 4">
            <a:extLst>
              <a:ext uri="{FF2B5EF4-FFF2-40B4-BE49-F238E27FC236}">
                <a16:creationId xmlns:a16="http://schemas.microsoft.com/office/drawing/2014/main" xmlns="" id="{07F7BDF7-A519-458F-ACB2-21A3294BC596}"/>
              </a:ext>
            </a:extLst>
          </p:cNvPr>
          <p:cNvPicPr>
            <a:picLocks noChangeAspect="1"/>
          </p:cNvPicPr>
          <p:nvPr/>
        </p:nvPicPr>
        <p:blipFill>
          <a:blip r:embed="rId3"/>
          <a:stretch>
            <a:fillRect/>
          </a:stretch>
        </p:blipFill>
        <p:spPr bwMode="auto">
          <a:xfrm>
            <a:off x="12133848" y="3116721"/>
            <a:ext cx="10987656" cy="67980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nhaltsplatzhalter 4">
            <a:extLst>
              <a:ext uri="{FF2B5EF4-FFF2-40B4-BE49-F238E27FC236}">
                <a16:creationId xmlns:a16="http://schemas.microsoft.com/office/drawing/2014/main" xmlns="" id="{A10FC774-E066-42F7-A3EB-C0CB371D5E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169609" y="7703680"/>
            <a:ext cx="10691446" cy="5791200"/>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11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5CC7EC2-2E7C-FB45-96A5-014B111CA6A7}"/>
              </a:ext>
            </a:extLst>
          </p:cNvPr>
          <p:cNvSpPr>
            <a:spLocks noGrp="1"/>
          </p:cNvSpPr>
          <p:nvPr>
            <p:ph type="title"/>
          </p:nvPr>
        </p:nvSpPr>
        <p:spPr/>
        <p:txBody>
          <a:bodyPr/>
          <a:lstStyle/>
          <a:p>
            <a:r>
              <a:rPr lang="en-US" dirty="0" err="1"/>
              <a:t>CityJSON</a:t>
            </a:r>
            <a:endParaRPr lang="en-US" dirty="0"/>
          </a:p>
        </p:txBody>
      </p:sp>
      <p:sp>
        <p:nvSpPr>
          <p:cNvPr id="6" name="Content Placeholder 5">
            <a:extLst>
              <a:ext uri="{FF2B5EF4-FFF2-40B4-BE49-F238E27FC236}">
                <a16:creationId xmlns:a16="http://schemas.microsoft.com/office/drawing/2014/main" xmlns="" id="{4D95ECDC-D606-B748-BBD4-561C82997CFE}"/>
              </a:ext>
            </a:extLst>
          </p:cNvPr>
          <p:cNvSpPr>
            <a:spLocks noGrp="1"/>
          </p:cNvSpPr>
          <p:nvPr>
            <p:ph idx="1"/>
          </p:nvPr>
        </p:nvSpPr>
        <p:spPr>
          <a:xfrm>
            <a:off x="923927" y="2559050"/>
            <a:ext cx="12944474" cy="9782176"/>
          </a:xfrm>
        </p:spPr>
        <p:txBody>
          <a:bodyPr/>
          <a:lstStyle/>
          <a:p>
            <a:r>
              <a:rPr lang="en-US" dirty="0"/>
              <a:t>Initiated by 3D geoinformation group at TU Delft, Netherlands</a:t>
            </a:r>
          </a:p>
          <a:p>
            <a:r>
              <a:rPr lang="en-US" dirty="0" err="1"/>
              <a:t>CityJSON</a:t>
            </a:r>
            <a:r>
              <a:rPr lang="en-US" dirty="0"/>
              <a:t> 1.0 encoding of a subset of </a:t>
            </a:r>
            <a:r>
              <a:rPr lang="en-US" dirty="0" err="1"/>
              <a:t>CityGML</a:t>
            </a:r>
            <a:r>
              <a:rPr lang="en-US" dirty="0"/>
              <a:t> 2.0</a:t>
            </a:r>
          </a:p>
          <a:p>
            <a:r>
              <a:rPr lang="en-US" dirty="0" err="1"/>
              <a:t>CityJSON</a:t>
            </a:r>
            <a:r>
              <a:rPr lang="en-US" dirty="0"/>
              <a:t> 2.0 encoding of a subset of </a:t>
            </a:r>
            <a:r>
              <a:rPr lang="en-US" dirty="0" err="1"/>
              <a:t>CityGML</a:t>
            </a:r>
            <a:r>
              <a:rPr lang="en-US" dirty="0"/>
              <a:t> 3.0</a:t>
            </a:r>
          </a:p>
          <a:p>
            <a:r>
              <a:rPr lang="en-US" dirty="0"/>
              <a:t>OGC Community Standard</a:t>
            </a:r>
          </a:p>
        </p:txBody>
      </p:sp>
      <p:pic>
        <p:nvPicPr>
          <p:cNvPr id="7" name="Picture 6">
            <a:extLst>
              <a:ext uri="{FF2B5EF4-FFF2-40B4-BE49-F238E27FC236}">
                <a16:creationId xmlns:a16="http://schemas.microsoft.com/office/drawing/2014/main" xmlns="" id="{E717E9AD-9D7E-3348-BF38-E2D954ADA627}"/>
              </a:ext>
            </a:extLst>
          </p:cNvPr>
          <p:cNvPicPr>
            <a:picLocks noChangeAspect="1"/>
          </p:cNvPicPr>
          <p:nvPr/>
        </p:nvPicPr>
        <p:blipFill>
          <a:blip r:embed="rId2"/>
          <a:stretch>
            <a:fillRect/>
          </a:stretch>
        </p:blipFill>
        <p:spPr>
          <a:xfrm>
            <a:off x="18236201" y="6248401"/>
            <a:ext cx="5158559" cy="962931"/>
          </a:xfrm>
          <a:prstGeom prst="rect">
            <a:avLst/>
          </a:prstGeom>
        </p:spPr>
      </p:pic>
      <p:pic>
        <p:nvPicPr>
          <p:cNvPr id="8" name="Picture 7">
            <a:extLst>
              <a:ext uri="{FF2B5EF4-FFF2-40B4-BE49-F238E27FC236}">
                <a16:creationId xmlns:a16="http://schemas.microsoft.com/office/drawing/2014/main" xmlns="" id="{B277B666-71C7-DA45-A15F-04092717A085}"/>
              </a:ext>
            </a:extLst>
          </p:cNvPr>
          <p:cNvPicPr>
            <a:picLocks noChangeAspect="1"/>
          </p:cNvPicPr>
          <p:nvPr/>
        </p:nvPicPr>
        <p:blipFill>
          <a:blip r:embed="rId3"/>
          <a:stretch>
            <a:fillRect/>
          </a:stretch>
        </p:blipFill>
        <p:spPr>
          <a:xfrm>
            <a:off x="12914453" y="7467599"/>
            <a:ext cx="10859946" cy="5256214"/>
          </a:xfrm>
          <a:prstGeom prst="rect">
            <a:avLst/>
          </a:prstGeom>
        </p:spPr>
      </p:pic>
      <p:sp>
        <p:nvSpPr>
          <p:cNvPr id="9" name="TextBox 8">
            <a:extLst>
              <a:ext uri="{FF2B5EF4-FFF2-40B4-BE49-F238E27FC236}">
                <a16:creationId xmlns:a16="http://schemas.microsoft.com/office/drawing/2014/main" xmlns="" id="{C0366563-600F-9446-ACB7-8DBA5EDA29C8}"/>
              </a:ext>
            </a:extLst>
          </p:cNvPr>
          <p:cNvSpPr txBox="1"/>
          <p:nvPr/>
        </p:nvSpPr>
        <p:spPr>
          <a:xfrm>
            <a:off x="21336000" y="12778014"/>
            <a:ext cx="2743200" cy="664936"/>
          </a:xfrm>
          <a:prstGeom prst="rect">
            <a:avLst/>
          </a:prstGeom>
          <a:noFill/>
        </p:spPr>
        <p:txBody>
          <a:bodyPr wrap="none" rtlCol="0">
            <a:noAutofit/>
          </a:bodyPr>
          <a:lstStyle/>
          <a:p>
            <a:r>
              <a:rPr lang="en-US" sz="2200" dirty="0" err="1">
                <a:latin typeface="+mn-lt"/>
              </a:rPr>
              <a:t>cityjson.org</a:t>
            </a:r>
            <a:endParaRPr lang="en-US" sz="2200" dirty="0">
              <a:latin typeface="+mn-lt"/>
            </a:endParaRPr>
          </a:p>
        </p:txBody>
      </p:sp>
    </p:spTree>
    <p:extLst>
      <p:ext uri="{BB962C8B-B14F-4D97-AF65-F5344CB8AC3E}">
        <p14:creationId xmlns:p14="http://schemas.microsoft.com/office/powerpoint/2010/main" val="41238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p:cNvSpPr>
          <p:nvPr>
            <p:ph type="title"/>
          </p:nvPr>
        </p:nvSpPr>
        <p:spPr/>
        <p:txBody>
          <a:bodyPr/>
          <a:lstStyle/>
          <a:p>
            <a:pPr eaLnBrk="1" hangingPunct="1"/>
            <a:r>
              <a:rPr lang="en-US" sz="6400" kern="1200" dirty="0">
                <a:effectLst>
                  <a:outerShdw blurRad="38100" dist="38100" dir="2700000" algn="tl">
                    <a:srgbClr val="DDDDDD"/>
                  </a:outerShdw>
                </a:effectLst>
                <a:latin typeface="Arial" panose="020B0604020202020204" pitchFamily="34" charset="0"/>
                <a:ea typeface="ＭＳ Ｐゴシック" charset="-128"/>
                <a:cs typeface="Arial" panose="020B0604020202020204" pitchFamily="34" charset="0"/>
              </a:rPr>
              <a:t>IndoorGML: Integrated Outdoor / Indoor location/navigation</a:t>
            </a:r>
          </a:p>
        </p:txBody>
      </p:sp>
      <p:graphicFrame>
        <p:nvGraphicFramePr>
          <p:cNvPr id="186372" name="Object 4"/>
          <p:cNvGraphicFramePr>
            <a:graphicFrameLocks noChangeAspect="1"/>
          </p:cNvGraphicFramePr>
          <p:nvPr/>
        </p:nvGraphicFramePr>
        <p:xfrm>
          <a:off x="780586" y="2698197"/>
          <a:ext cx="10198100" cy="6419850"/>
        </p:xfrm>
        <a:graphic>
          <a:graphicData uri="http://schemas.openxmlformats.org/presentationml/2006/ole">
            <mc:AlternateContent xmlns:mc="http://schemas.openxmlformats.org/markup-compatibility/2006">
              <mc:Choice xmlns:v="urn:schemas-microsoft-com:vml" Requires="v">
                <p:oleObj spid="_x0000_s1026" name="Bitmap Image" r:id="rId4" imgW="8066667" imgH="5076190" progId="PBrush">
                  <p:embed/>
                </p:oleObj>
              </mc:Choice>
              <mc:Fallback>
                <p:oleObj name="Bitmap Image" r:id="rId4" imgW="8066667" imgH="5076190" progId="PBrush">
                  <p:embed/>
                  <p:pic>
                    <p:nvPicPr>
                      <p:cNvPr id="1863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586" y="2698197"/>
                        <a:ext cx="10198100"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6374" name="Picture 6"/>
          <p:cNvPicPr>
            <a:picLocks noChangeAspect="1" noChangeArrowheads="1"/>
          </p:cNvPicPr>
          <p:nvPr/>
        </p:nvPicPr>
        <p:blipFill>
          <a:blip r:embed="rId6" cstate="print"/>
          <a:srcRect/>
          <a:stretch>
            <a:fillRect/>
          </a:stretch>
        </p:blipFill>
        <p:spPr bwMode="auto">
          <a:xfrm>
            <a:off x="10978686" y="6858000"/>
            <a:ext cx="8270874" cy="6778626"/>
          </a:xfrm>
          <a:prstGeom prst="rect">
            <a:avLst/>
          </a:prstGeom>
          <a:noFill/>
          <a:ln w="9525">
            <a:noFill/>
            <a:miter lim="800000"/>
            <a:headEnd/>
            <a:tailEnd/>
          </a:ln>
        </p:spPr>
      </p:pic>
      <p:pic>
        <p:nvPicPr>
          <p:cNvPr id="8"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734932" y="2430269"/>
            <a:ext cx="7121526" cy="5638800"/>
          </a:xfrm>
          <a:prstGeom prst="rect">
            <a:avLst/>
          </a:prstGeom>
          <a:noFill/>
          <a:ln w="9525">
            <a:noFill/>
            <a:miter lim="800000"/>
            <a:headEnd/>
            <a:tailEnd/>
          </a:ln>
          <a:effectLst>
            <a:outerShdw blurRad="63500" dist="107763" dir="2700000" algn="ctr" rotWithShape="0">
              <a:schemeClr val="bg2">
                <a:alpha val="50000"/>
              </a:schemeClr>
            </a:outerShdw>
          </a:effectLst>
        </p:spPr>
      </p:pic>
      <p:pic>
        <p:nvPicPr>
          <p:cNvPr id="10" name="Picture 5" descr="CityGML-Logo-medium"/>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473639" y="8790686"/>
            <a:ext cx="3382819" cy="189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xmlns="" id="{520DE02B-B1DF-1B41-AF6D-8CF1A917FBB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54307" y="9755565"/>
            <a:ext cx="5017859" cy="2853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187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61" y="377826"/>
            <a:ext cx="20098989" cy="1371600"/>
          </a:xfrm>
        </p:spPr>
        <p:txBody>
          <a:bodyPr>
            <a:normAutofit/>
          </a:bodyPr>
          <a:lstStyle/>
          <a:p>
            <a:pPr>
              <a:defRPr/>
            </a:pPr>
            <a:r>
              <a:rPr lang="en-US" dirty="0"/>
              <a:t>CDB</a:t>
            </a:r>
          </a:p>
        </p:txBody>
      </p:sp>
      <p:sp>
        <p:nvSpPr>
          <p:cNvPr id="25603" name="Content Placeholder 2"/>
          <p:cNvSpPr>
            <a:spLocks noGrp="1"/>
          </p:cNvSpPr>
          <p:nvPr>
            <p:ph idx="1"/>
          </p:nvPr>
        </p:nvSpPr>
        <p:spPr>
          <a:xfrm>
            <a:off x="1271239" y="2209800"/>
            <a:ext cx="19385311" cy="5222876"/>
          </a:xfrm>
        </p:spPr>
        <p:txBody>
          <a:bodyPr>
            <a:normAutofit/>
          </a:bodyPr>
          <a:lstStyle/>
          <a:p>
            <a:pPr>
              <a:spcBef>
                <a:spcPts val="900"/>
              </a:spcBef>
            </a:pPr>
            <a:r>
              <a:rPr lang="en-US" altLang="en-US" sz="4000" dirty="0">
                <a:latin typeface="Calibri" charset="0"/>
                <a:ea typeface="MS PGothic" charset="-128"/>
              </a:rPr>
              <a:t>The CDB standard relies on three important means to organize the data:</a:t>
            </a:r>
          </a:p>
          <a:p>
            <a:pPr lvl="1">
              <a:spcBef>
                <a:spcPts val="900"/>
              </a:spcBef>
            </a:pPr>
            <a:r>
              <a:rPr lang="en-US" altLang="en-US" sz="4000" u="sng" dirty="0">
                <a:latin typeface="Calibri" charset="0"/>
                <a:ea typeface="MS PGothic" charset="-128"/>
              </a:rPr>
              <a:t>Tiles </a:t>
            </a:r>
            <a:r>
              <a:rPr lang="en-US" altLang="en-US" sz="4000" dirty="0">
                <a:latin typeface="Calibri" charset="0"/>
                <a:ea typeface="MS PGothic" charset="-128"/>
              </a:rPr>
              <a:t>– organization of data by location</a:t>
            </a:r>
          </a:p>
          <a:p>
            <a:pPr lvl="1">
              <a:spcBef>
                <a:spcPts val="900"/>
              </a:spcBef>
            </a:pPr>
            <a:r>
              <a:rPr lang="en-US" altLang="en-US" sz="4000" u="sng" dirty="0">
                <a:latin typeface="Calibri" charset="0"/>
                <a:ea typeface="MS PGothic" charset="-128"/>
              </a:rPr>
              <a:t>Layers </a:t>
            </a:r>
            <a:r>
              <a:rPr lang="en-US" altLang="en-US" sz="4000" dirty="0">
                <a:latin typeface="Calibri" charset="0"/>
                <a:ea typeface="MS PGothic" charset="-128"/>
              </a:rPr>
              <a:t>– organization of data by type</a:t>
            </a:r>
          </a:p>
          <a:p>
            <a:pPr lvl="1">
              <a:spcBef>
                <a:spcPts val="900"/>
              </a:spcBef>
            </a:pPr>
            <a:r>
              <a:rPr lang="en-US" altLang="en-US" sz="4000" u="sng" dirty="0">
                <a:latin typeface="Calibri" charset="0"/>
                <a:ea typeface="MS PGothic" charset="-128"/>
              </a:rPr>
              <a:t>Levels of Detail (LOD) </a:t>
            </a:r>
            <a:r>
              <a:rPr lang="en-US" altLang="en-US" sz="4000" dirty="0">
                <a:latin typeface="Calibri" charset="0"/>
                <a:ea typeface="MS PGothic" charset="-128"/>
              </a:rPr>
              <a:t>– organization of data by detail</a:t>
            </a:r>
            <a:endParaRPr lang="en-US" altLang="en-US" sz="4400" dirty="0">
              <a:latin typeface="Calibri" charset="0"/>
              <a:ea typeface="MS PGothic" charset="-128"/>
            </a:endParaRPr>
          </a:p>
          <a:p>
            <a:pPr>
              <a:spcBef>
                <a:spcPts val="900"/>
              </a:spcBef>
            </a:pPr>
            <a:r>
              <a:rPr lang="en-US" altLang="en-US" sz="4000" dirty="0">
                <a:latin typeface="Calibri" charset="0"/>
                <a:ea typeface="MS PGothic" charset="-128"/>
              </a:rPr>
              <a:t>Tile size and location are specified by CDB</a:t>
            </a:r>
          </a:p>
          <a:p>
            <a:pPr>
              <a:spcBef>
                <a:spcPts val="900"/>
              </a:spcBef>
            </a:pPr>
            <a:r>
              <a:rPr lang="en-US" altLang="en-US" sz="4000" dirty="0">
                <a:latin typeface="Calibri" charset="0"/>
                <a:ea typeface="MS PGothic" charset="-128"/>
              </a:rPr>
              <a:t>The amount of data per LOD is specified by CDB</a:t>
            </a:r>
          </a:p>
          <a:p>
            <a:pPr>
              <a:spcBef>
                <a:spcPts val="900"/>
              </a:spcBef>
            </a:pPr>
            <a:r>
              <a:rPr lang="en-US" altLang="en-US" sz="4000" dirty="0">
                <a:latin typeface="Calibri" charset="0"/>
                <a:ea typeface="MS PGothic" charset="-128"/>
              </a:rPr>
              <a:t>The data layers are specified by CDB (can be extended)</a:t>
            </a:r>
          </a:p>
        </p:txBody>
      </p:sp>
      <p:pic>
        <p:nvPicPr>
          <p:cNvPr id="2560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87700" y="7289800"/>
            <a:ext cx="18087976"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715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CDB in action</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5203" y="2758540"/>
            <a:ext cx="10350354" cy="653786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114800" y="3352800"/>
            <a:ext cx="5943600" cy="1066800"/>
          </a:xfrm>
          <a:prstGeom prst="rect">
            <a:avLst/>
          </a:prstGeom>
        </p:spPr>
        <p:style>
          <a:lnRef idx="1">
            <a:schemeClr val="dk1"/>
          </a:lnRef>
          <a:fillRef idx="2">
            <a:schemeClr val="dk1"/>
          </a:fillRef>
          <a:effectRef idx="1">
            <a:schemeClr val="dk1"/>
          </a:effectRef>
          <a:fontRef idx="minor">
            <a:schemeClr val="dk1"/>
          </a:fontRef>
        </p:style>
        <p:txBody>
          <a:bodyPr wrap="none" rtlCol="0">
            <a:noAutofit/>
          </a:bodyPr>
          <a:lstStyle/>
          <a:p>
            <a:r>
              <a:rPr lang="en-US" sz="5600" dirty="0"/>
              <a:t>You have this</a:t>
            </a:r>
            <a:r>
              <a:rPr lang="is-IS" sz="5600" dirty="0"/>
              <a:t>…</a:t>
            </a:r>
            <a:endParaRPr lang="en-US" sz="5600" dirty="0" err="1"/>
          </a:p>
        </p:txBody>
      </p:sp>
      <p:sp>
        <p:nvSpPr>
          <p:cNvPr id="2" name="TextBox 1"/>
          <p:cNvSpPr txBox="1"/>
          <p:nvPr/>
        </p:nvSpPr>
        <p:spPr>
          <a:xfrm>
            <a:off x="18265518" y="13072983"/>
            <a:ext cx="2590800" cy="379788"/>
          </a:xfrm>
          <a:prstGeom prst="rect">
            <a:avLst/>
          </a:prstGeom>
          <a:noFill/>
        </p:spPr>
        <p:txBody>
          <a:bodyPr wrap="none" rtlCol="0">
            <a:noAutofit/>
          </a:bodyPr>
          <a:lstStyle/>
          <a:p>
            <a:r>
              <a:rPr lang="en-US" sz="4000" dirty="0"/>
              <a:t>Courtesy CAE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5117" y="7299144"/>
            <a:ext cx="8311286" cy="4563304"/>
          </a:xfrm>
          <a:prstGeom prst="rect">
            <a:avLst/>
          </a:prstGeom>
          <a:ln>
            <a:noFill/>
          </a:ln>
          <a:effectLst>
            <a:outerShdw blurRad="292100" dist="139700" dir="2700000" algn="tl" rotWithShape="0">
              <a:srgbClr val="333333">
                <a:alpha val="65000"/>
              </a:srgbClr>
            </a:outerShdw>
          </a:effectLst>
        </p:spPr>
      </p:pic>
      <p:pic>
        <p:nvPicPr>
          <p:cNvPr id="9" name="Picture 3" descr="\\pc8260\INNOVATION\DSE_DEMO\SCREENSHOTS_Bernard\New_screenshots\001_nice_weather_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40930" y="6853157"/>
            <a:ext cx="8715388" cy="6219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066158" y="11271194"/>
            <a:ext cx="3742460" cy="1066800"/>
          </a:xfrm>
          <a:prstGeom prst="rect">
            <a:avLst/>
          </a:prstGeom>
        </p:spPr>
        <p:style>
          <a:lnRef idx="1">
            <a:schemeClr val="dk1"/>
          </a:lnRef>
          <a:fillRef idx="2">
            <a:schemeClr val="dk1"/>
          </a:fillRef>
          <a:effectRef idx="1">
            <a:schemeClr val="dk1"/>
          </a:effectRef>
          <a:fontRef idx="minor">
            <a:schemeClr val="dk1"/>
          </a:fontRef>
        </p:style>
        <p:txBody>
          <a:bodyPr wrap="none" rtlCol="0">
            <a:noAutofit/>
          </a:bodyPr>
          <a:lstStyle/>
          <a:p>
            <a:r>
              <a:rPr lang="is-IS" sz="5600" dirty="0"/>
              <a:t>…or </a:t>
            </a:r>
            <a:r>
              <a:rPr lang="en-US" sz="5600" dirty="0"/>
              <a:t>this</a:t>
            </a:r>
          </a:p>
        </p:txBody>
      </p:sp>
      <p:sp>
        <p:nvSpPr>
          <p:cNvPr id="10" name="TextBox 9"/>
          <p:cNvSpPr txBox="1"/>
          <p:nvPr/>
        </p:nvSpPr>
        <p:spPr>
          <a:xfrm>
            <a:off x="15116090" y="5785142"/>
            <a:ext cx="5943600" cy="2136024"/>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r>
              <a:rPr lang="is-IS" sz="5600" dirty="0"/>
              <a:t>…and you need to make this...</a:t>
            </a:r>
            <a:endParaRPr lang="en-US" sz="5600" dirty="0" err="1"/>
          </a:p>
        </p:txBody>
      </p:sp>
    </p:spTree>
    <p:extLst>
      <p:ext uri="{BB962C8B-B14F-4D97-AF65-F5344CB8AC3E}">
        <p14:creationId xmlns:p14="http://schemas.microsoft.com/office/powerpoint/2010/main" val="444934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Hot-air balloons viewed from below against a blue sky" descr="Hot-air balloons viewed from below against a blue sky"/>
          <p:cNvPicPr>
            <a:picLocks noGrp="1" noChangeAspect="1"/>
          </p:cNvPicPr>
          <p:nvPr>
            <p:ph type="pic" idx="21"/>
          </p:nvPr>
        </p:nvPicPr>
        <p:blipFill>
          <a:blip r:embed="rId2" cstate="screen">
            <a:extLst>
              <a:ext uri="{28A0092B-C50C-407E-A947-70E740481C1C}">
                <a14:useLocalDpi xmlns:a14="http://schemas.microsoft.com/office/drawing/2010/main"/>
              </a:ext>
            </a:extLst>
          </a:blip>
          <a:srcRect/>
          <a:stretch>
            <a:fillRect/>
          </a:stretch>
        </p:blipFill>
        <p:spPr>
          <a:xfrm>
            <a:off x="1211198" y="1466651"/>
            <a:ext cx="7184124" cy="10782622"/>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676292"/>
            <a:ext cx="15416561" cy="1027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D88FA0F7-FEA9-3F51-9029-BA45D5A98BCC}"/>
              </a:ext>
            </a:extLst>
          </p:cNvPr>
          <p:cNvSpPr>
            <a:spLocks noGrp="1"/>
          </p:cNvSpPr>
          <p:nvPr>
            <p:ph type="title"/>
          </p:nvPr>
        </p:nvSpPr>
        <p:spPr/>
        <p:txBody>
          <a:bodyPr/>
          <a:lstStyle/>
          <a:p>
            <a:r>
              <a:rPr lang="en-US" dirty="0"/>
              <a:t>Map this…</a:t>
            </a:r>
          </a:p>
        </p:txBody>
      </p:sp>
    </p:spTree>
    <p:extLst>
      <p:ext uri="{BB962C8B-B14F-4D97-AF65-F5344CB8AC3E}">
        <p14:creationId xmlns:p14="http://schemas.microsoft.com/office/powerpoint/2010/main" val="8453442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C06F4B2-4918-4886-877C-3DA6C261CC2E}"/>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3048000" y="2191408"/>
            <a:ext cx="18288000" cy="11256963"/>
          </a:xfrm>
        </p:spPr>
      </p:pic>
      <p:sp>
        <p:nvSpPr>
          <p:cNvPr id="7" name="Title 6">
            <a:extLst>
              <a:ext uri="{FF2B5EF4-FFF2-40B4-BE49-F238E27FC236}">
                <a16:creationId xmlns:a16="http://schemas.microsoft.com/office/drawing/2014/main" xmlns="" id="{DA0F256D-30D6-11DE-4E2E-4B6E20AE0CE8}"/>
              </a:ext>
            </a:extLst>
          </p:cNvPr>
          <p:cNvSpPr>
            <a:spLocks noGrp="1"/>
          </p:cNvSpPr>
          <p:nvPr>
            <p:ph type="title"/>
          </p:nvPr>
        </p:nvSpPr>
        <p:spPr/>
        <p:txBody>
          <a:bodyPr>
            <a:normAutofit fontScale="90000"/>
          </a:bodyPr>
          <a:lstStyle/>
          <a:p>
            <a:r>
              <a:rPr lang="en-US" dirty="0"/>
              <a:t>… or get this - NYC Steam Explosion: July 2018</a:t>
            </a:r>
          </a:p>
        </p:txBody>
      </p:sp>
    </p:spTree>
    <p:extLst>
      <p:ext uri="{BB962C8B-B14F-4D97-AF65-F5344CB8AC3E}">
        <p14:creationId xmlns:p14="http://schemas.microsoft.com/office/powerpoint/2010/main" val="246788451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xmlns="" id="{A0F452A3-D119-4FF2-9AA9-1E7B84A3892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8839" y="2591280"/>
            <a:ext cx="13336220" cy="10906064"/>
          </a:xfrm>
          <a:prstGeom prst="rect">
            <a:avLst/>
          </a:prstGeom>
        </p:spPr>
      </p:pic>
      <p:sp>
        <p:nvSpPr>
          <p:cNvPr id="9" name="TextBox 8">
            <a:extLst>
              <a:ext uri="{FF2B5EF4-FFF2-40B4-BE49-F238E27FC236}">
                <a16:creationId xmlns:a16="http://schemas.microsoft.com/office/drawing/2014/main" xmlns="" id="{523B75B0-96F9-43BE-8968-25DD9E1F305A}"/>
              </a:ext>
            </a:extLst>
          </p:cNvPr>
          <p:cNvSpPr txBox="1"/>
          <p:nvPr/>
        </p:nvSpPr>
        <p:spPr>
          <a:xfrm>
            <a:off x="22140599" y="13100446"/>
            <a:ext cx="1878591" cy="523220"/>
          </a:xfrm>
          <a:prstGeom prst="rect">
            <a:avLst/>
          </a:prstGeom>
          <a:noFill/>
        </p:spPr>
        <p:txBody>
          <a:bodyPr wrap="none" rtlCol="0">
            <a:spAutoFit/>
          </a:bodyPr>
          <a:lstStyle/>
          <a:p>
            <a:pPr algn="l" defTabSz="914400" hangingPunct="1">
              <a:defRPr/>
            </a:pPr>
            <a:r>
              <a:rPr lang="en-US" sz="2800" kern="1200" dirty="0">
                <a:solidFill>
                  <a:prstClr val="black"/>
                </a:solidFill>
                <a:latin typeface="Calibri" panose="020F0502020204030204"/>
                <a:ea typeface="+mn-ea"/>
                <a:cs typeface="+mn-cs"/>
              </a:rPr>
              <a:t>Source: Esri</a:t>
            </a:r>
          </a:p>
        </p:txBody>
      </p:sp>
      <p:sp>
        <p:nvSpPr>
          <p:cNvPr id="3" name="Title 2">
            <a:extLst>
              <a:ext uri="{FF2B5EF4-FFF2-40B4-BE49-F238E27FC236}">
                <a16:creationId xmlns:a16="http://schemas.microsoft.com/office/drawing/2014/main" xmlns="" id="{91072D8C-84FB-B67F-D54D-E415C95C44F8}"/>
              </a:ext>
            </a:extLst>
          </p:cNvPr>
          <p:cNvSpPr>
            <a:spLocks noGrp="1"/>
          </p:cNvSpPr>
          <p:nvPr>
            <p:ph type="title"/>
          </p:nvPr>
        </p:nvSpPr>
        <p:spPr>
          <a:xfrm>
            <a:off x="1206500" y="468352"/>
            <a:ext cx="21971000" cy="1917312"/>
          </a:xfrm>
        </p:spPr>
        <p:txBody>
          <a:bodyPr>
            <a:normAutofit fontScale="90000"/>
          </a:bodyPr>
          <a:lstStyle/>
          <a:p>
            <a:r>
              <a:rPr lang="en-US" dirty="0"/>
              <a:t>Model for Underground Data Definition and Integration (MUDDI)</a:t>
            </a:r>
          </a:p>
        </p:txBody>
      </p:sp>
    </p:spTree>
    <p:extLst>
      <p:ext uri="{BB962C8B-B14F-4D97-AF65-F5344CB8AC3E}">
        <p14:creationId xmlns:p14="http://schemas.microsoft.com/office/powerpoint/2010/main" val="237226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00BB94A-294C-DA6F-9B38-0DCDFE20D0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xmlns="" id="{4BD7F104-66D7-416E-0B70-3454417A4258}"/>
              </a:ext>
            </a:extLst>
          </p:cNvPr>
          <p:cNvSpPr>
            <a:spLocks noGrp="1"/>
          </p:cNvSpPr>
          <p:nvPr>
            <p:ph type="title"/>
          </p:nvPr>
        </p:nvSpPr>
        <p:spPr/>
        <p:txBody>
          <a:bodyPr/>
          <a:lstStyle/>
          <a:p>
            <a:r>
              <a:rPr lang="en-US" dirty="0"/>
              <a:t>Doing something about it</a:t>
            </a:r>
          </a:p>
        </p:txBody>
      </p:sp>
    </p:spTree>
    <p:extLst>
      <p:ext uri="{BB962C8B-B14F-4D97-AF65-F5344CB8AC3E}">
        <p14:creationId xmlns:p14="http://schemas.microsoft.com/office/powerpoint/2010/main" val="258189164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897761-4625-3D42-98A4-98297570413D}"/>
              </a:ext>
            </a:extLst>
          </p:cNvPr>
          <p:cNvSpPr>
            <a:spLocks noGrp="1"/>
          </p:cNvSpPr>
          <p:nvPr>
            <p:ph type="title"/>
          </p:nvPr>
        </p:nvSpPr>
        <p:spPr/>
        <p:txBody>
          <a:bodyPr>
            <a:normAutofit fontScale="90000"/>
          </a:bodyPr>
          <a:lstStyle/>
          <a:p>
            <a:r>
              <a:rPr lang="en-US" dirty="0"/>
              <a:t>Integrated Digital Build Environment and others</a:t>
            </a:r>
          </a:p>
        </p:txBody>
      </p:sp>
      <p:sp>
        <p:nvSpPr>
          <p:cNvPr id="30" name="Content Placeholder 29">
            <a:extLst>
              <a:ext uri="{FF2B5EF4-FFF2-40B4-BE49-F238E27FC236}">
                <a16:creationId xmlns:a16="http://schemas.microsoft.com/office/drawing/2014/main" xmlns="" id="{B17DB977-1EEE-FE40-AD34-CB15A9FD4774}"/>
              </a:ext>
            </a:extLst>
          </p:cNvPr>
          <p:cNvSpPr>
            <a:spLocks noGrp="1"/>
          </p:cNvSpPr>
          <p:nvPr>
            <p:ph idx="4294967295"/>
          </p:nvPr>
        </p:nvSpPr>
        <p:spPr>
          <a:xfrm>
            <a:off x="648930" y="2559050"/>
            <a:ext cx="6748064" cy="9782175"/>
          </a:xfrm>
        </p:spPr>
        <p:txBody>
          <a:bodyPr>
            <a:normAutofit/>
          </a:bodyPr>
          <a:lstStyle/>
          <a:p>
            <a:r>
              <a:rPr lang="en-US" dirty="0"/>
              <a:t>Liaisons active between many organizations</a:t>
            </a:r>
          </a:p>
          <a:p>
            <a:r>
              <a:rPr lang="en-US" dirty="0"/>
              <a:t>Not focused just on data transformation</a:t>
            </a:r>
          </a:p>
          <a:p>
            <a:r>
              <a:rPr lang="en-US" dirty="0"/>
              <a:t>Heavy emphasis on semantic negotiation</a:t>
            </a:r>
          </a:p>
          <a:p>
            <a:r>
              <a:rPr lang="en-US" dirty="0"/>
              <a:t>Engaging national statistics bodies</a:t>
            </a:r>
          </a:p>
        </p:txBody>
      </p:sp>
      <p:grpSp>
        <p:nvGrpSpPr>
          <p:cNvPr id="5" name="Group 4">
            <a:extLst>
              <a:ext uri="{FF2B5EF4-FFF2-40B4-BE49-F238E27FC236}">
                <a16:creationId xmlns:a16="http://schemas.microsoft.com/office/drawing/2014/main" xmlns="" id="{165A170E-4A53-DE45-8290-241807A1A914}"/>
              </a:ext>
            </a:extLst>
          </p:cNvPr>
          <p:cNvGrpSpPr/>
          <p:nvPr/>
        </p:nvGrpSpPr>
        <p:grpSpPr>
          <a:xfrm>
            <a:off x="8112652" y="2073639"/>
            <a:ext cx="16271348" cy="10126966"/>
            <a:chOff x="152400" y="1181278"/>
            <a:chExt cx="8135674" cy="5063483"/>
          </a:xfrm>
        </p:grpSpPr>
        <p:cxnSp>
          <p:nvCxnSpPr>
            <p:cNvPr id="6" name="Straight Arrow Connector 5">
              <a:extLst>
                <a:ext uri="{FF2B5EF4-FFF2-40B4-BE49-F238E27FC236}">
                  <a16:creationId xmlns:a16="http://schemas.microsoft.com/office/drawing/2014/main" xmlns="" id="{571102E1-3168-BD49-A5C5-EB3D659B80D0}"/>
                </a:ext>
              </a:extLst>
            </p:cNvPr>
            <p:cNvCxnSpPr>
              <a:cxnSpLocks/>
              <a:stCxn id="17" idx="2"/>
              <a:endCxn id="18" idx="0"/>
            </p:cNvCxnSpPr>
            <p:nvPr/>
          </p:nvCxnSpPr>
          <p:spPr bwMode="auto">
            <a:xfrm flipH="1">
              <a:off x="3886200" y="2321834"/>
              <a:ext cx="456406" cy="2652482"/>
            </a:xfrm>
            <a:prstGeom prst="straightConnector1">
              <a:avLst/>
            </a:prstGeom>
            <a:noFill/>
            <a:ln w="76200" cap="flat" cmpd="sng" algn="ctr">
              <a:solidFill>
                <a:schemeClr val="bg2">
                  <a:lumMod val="90000"/>
                </a:schemeClr>
              </a:solidFill>
              <a:prstDash val="sysDot"/>
              <a:round/>
              <a:headEnd type="triangle"/>
              <a:tailEnd type="triangle"/>
            </a:ln>
            <a:effectLst/>
          </p:spPr>
        </p:cxnSp>
        <p:sp>
          <p:nvSpPr>
            <p:cNvPr id="7" name="TextBox 6">
              <a:extLst>
                <a:ext uri="{FF2B5EF4-FFF2-40B4-BE49-F238E27FC236}">
                  <a16:creationId xmlns:a16="http://schemas.microsoft.com/office/drawing/2014/main" xmlns="" id="{EA3BF8D9-6AB5-CE4F-8180-9CF2D99EB2FE}"/>
                </a:ext>
              </a:extLst>
            </p:cNvPr>
            <p:cNvSpPr txBox="1"/>
            <p:nvPr/>
          </p:nvSpPr>
          <p:spPr>
            <a:xfrm>
              <a:off x="1219200" y="1752600"/>
              <a:ext cx="1295400" cy="685800"/>
            </a:xfrm>
            <a:prstGeom prst="rect">
              <a:avLst/>
            </a:prstGeom>
            <a:noFill/>
          </p:spPr>
          <p:txBody>
            <a:bodyPr wrap="none" rtlCol="0">
              <a:noAutofit/>
            </a:bodyPr>
            <a:lstStyle/>
            <a:p>
              <a:pPr algn="l" defTabSz="1828800" hangingPunct="1"/>
              <a:r>
                <a:rPr lang="en-US" sz="7200" kern="1200" dirty="0">
                  <a:solidFill>
                    <a:prstClr val="black"/>
                  </a:solidFill>
                  <a:latin typeface="Calibri" panose="020F0502020204030204"/>
                  <a:ea typeface="+mn-ea"/>
                  <a:cs typeface="+mn-cs"/>
                </a:rPr>
                <a:t>OGC</a:t>
              </a:r>
            </a:p>
          </p:txBody>
        </p:sp>
        <p:sp>
          <p:nvSpPr>
            <p:cNvPr id="8" name="TextBox 7">
              <a:extLst>
                <a:ext uri="{FF2B5EF4-FFF2-40B4-BE49-F238E27FC236}">
                  <a16:creationId xmlns:a16="http://schemas.microsoft.com/office/drawing/2014/main" xmlns="" id="{CCED8464-825F-9043-B209-9DB115575C49}"/>
                </a:ext>
              </a:extLst>
            </p:cNvPr>
            <p:cNvSpPr txBox="1"/>
            <p:nvPr/>
          </p:nvSpPr>
          <p:spPr>
            <a:xfrm>
              <a:off x="6173788" y="1752600"/>
              <a:ext cx="912812" cy="685800"/>
            </a:xfrm>
            <a:prstGeom prst="rect">
              <a:avLst/>
            </a:prstGeom>
            <a:noFill/>
          </p:spPr>
          <p:txBody>
            <a:bodyPr wrap="none" rtlCol="0">
              <a:noAutofit/>
            </a:bodyPr>
            <a:lstStyle/>
            <a:p>
              <a:pPr algn="l" defTabSz="1828800" hangingPunct="1"/>
              <a:r>
                <a:rPr lang="en-US" sz="7200" kern="1200" dirty="0" err="1">
                  <a:solidFill>
                    <a:prstClr val="black"/>
                  </a:solidFill>
                  <a:latin typeface="Calibri" panose="020F0502020204030204"/>
                  <a:ea typeface="+mn-ea"/>
                  <a:cs typeface="+mn-cs"/>
                </a:rPr>
                <a:t>bSI</a:t>
              </a:r>
              <a:endParaRPr lang="en-US" sz="7200" kern="1200" dirty="0">
                <a:solidFill>
                  <a:prstClr val="black"/>
                </a:solidFill>
                <a:latin typeface="Calibri" panose="020F0502020204030204"/>
                <a:ea typeface="+mn-ea"/>
                <a:cs typeface="+mn-cs"/>
              </a:endParaRPr>
            </a:p>
          </p:txBody>
        </p:sp>
        <p:sp>
          <p:nvSpPr>
            <p:cNvPr id="9" name="TextBox 8">
              <a:extLst>
                <a:ext uri="{FF2B5EF4-FFF2-40B4-BE49-F238E27FC236}">
                  <a16:creationId xmlns:a16="http://schemas.microsoft.com/office/drawing/2014/main" xmlns="" id="{546BEBF6-D401-8045-A5F3-A43871986DEA}"/>
                </a:ext>
              </a:extLst>
            </p:cNvPr>
            <p:cNvSpPr txBox="1"/>
            <p:nvPr/>
          </p:nvSpPr>
          <p:spPr>
            <a:xfrm>
              <a:off x="1028700" y="4876800"/>
              <a:ext cx="1676400" cy="685800"/>
            </a:xfrm>
            <a:prstGeom prst="rect">
              <a:avLst/>
            </a:prstGeom>
            <a:noFill/>
          </p:spPr>
          <p:txBody>
            <a:bodyPr wrap="none" rtlCol="0">
              <a:noAutofit/>
            </a:bodyPr>
            <a:lstStyle/>
            <a:p>
              <a:pPr algn="l" defTabSz="1828800" hangingPunct="1"/>
              <a:r>
                <a:rPr lang="en-US" sz="7200" kern="1200" dirty="0">
                  <a:solidFill>
                    <a:prstClr val="black"/>
                  </a:solidFill>
                  <a:latin typeface="Calibri" panose="020F0502020204030204"/>
                  <a:ea typeface="+mn-ea"/>
                  <a:cs typeface="+mn-cs"/>
                </a:rPr>
                <a:t>TC 211</a:t>
              </a:r>
            </a:p>
          </p:txBody>
        </p:sp>
        <p:sp>
          <p:nvSpPr>
            <p:cNvPr id="10" name="TextBox 9">
              <a:extLst>
                <a:ext uri="{FF2B5EF4-FFF2-40B4-BE49-F238E27FC236}">
                  <a16:creationId xmlns:a16="http://schemas.microsoft.com/office/drawing/2014/main" xmlns="" id="{0851B0ED-24A8-F342-A6A9-0164613B07B9}"/>
                </a:ext>
              </a:extLst>
            </p:cNvPr>
            <p:cNvSpPr txBox="1"/>
            <p:nvPr/>
          </p:nvSpPr>
          <p:spPr>
            <a:xfrm>
              <a:off x="5029994" y="4865914"/>
              <a:ext cx="3200400" cy="685800"/>
            </a:xfrm>
            <a:prstGeom prst="rect">
              <a:avLst/>
            </a:prstGeom>
            <a:noFill/>
          </p:spPr>
          <p:txBody>
            <a:bodyPr wrap="none" rtlCol="0">
              <a:noAutofit/>
            </a:bodyPr>
            <a:lstStyle/>
            <a:p>
              <a:pPr algn="l" defTabSz="1828800" hangingPunct="1"/>
              <a:r>
                <a:rPr lang="en-US" sz="7200" kern="1200" dirty="0">
                  <a:solidFill>
                    <a:prstClr val="black"/>
                  </a:solidFill>
                  <a:latin typeface="Calibri" panose="020F0502020204030204"/>
                  <a:ea typeface="+mn-ea"/>
                  <a:cs typeface="+mn-cs"/>
                </a:rPr>
                <a:t>TC 59 / SC 13</a:t>
              </a:r>
            </a:p>
          </p:txBody>
        </p:sp>
        <p:cxnSp>
          <p:nvCxnSpPr>
            <p:cNvPr id="11" name="Straight Arrow Connector 10">
              <a:extLst>
                <a:ext uri="{FF2B5EF4-FFF2-40B4-BE49-F238E27FC236}">
                  <a16:creationId xmlns:a16="http://schemas.microsoft.com/office/drawing/2014/main" xmlns="" id="{F81602D5-D503-434B-A89E-D22BD35C8437}"/>
                </a:ext>
              </a:extLst>
            </p:cNvPr>
            <p:cNvCxnSpPr>
              <a:stCxn id="7" idx="3"/>
              <a:endCxn id="8" idx="1"/>
            </p:cNvCxnSpPr>
            <p:nvPr/>
          </p:nvCxnSpPr>
          <p:spPr bwMode="auto">
            <a:xfrm>
              <a:off x="2514600" y="2095500"/>
              <a:ext cx="3659188" cy="0"/>
            </a:xfrm>
            <a:prstGeom prst="straightConnector1">
              <a:avLst/>
            </a:prstGeom>
            <a:noFill/>
            <a:ln w="76200" cap="flat" cmpd="sng" algn="ctr">
              <a:solidFill>
                <a:srgbClr val="969696"/>
              </a:solidFill>
              <a:prstDash val="solid"/>
              <a:round/>
              <a:headEnd type="triangle"/>
              <a:tailEnd type="triangle"/>
            </a:ln>
            <a:effectLst/>
          </p:spPr>
        </p:cxnSp>
        <p:cxnSp>
          <p:nvCxnSpPr>
            <p:cNvPr id="12" name="Straight Arrow Connector 11">
              <a:extLst>
                <a:ext uri="{FF2B5EF4-FFF2-40B4-BE49-F238E27FC236}">
                  <a16:creationId xmlns:a16="http://schemas.microsoft.com/office/drawing/2014/main" xmlns="" id="{9FAAFFB2-DAE0-6541-8419-89A36157CF7F}"/>
                </a:ext>
              </a:extLst>
            </p:cNvPr>
            <p:cNvCxnSpPr>
              <a:stCxn id="7" idx="2"/>
              <a:endCxn id="9" idx="0"/>
            </p:cNvCxnSpPr>
            <p:nvPr/>
          </p:nvCxnSpPr>
          <p:spPr bwMode="auto">
            <a:xfrm>
              <a:off x="1866900" y="2438400"/>
              <a:ext cx="0" cy="2438400"/>
            </a:xfrm>
            <a:prstGeom prst="straightConnector1">
              <a:avLst/>
            </a:prstGeom>
            <a:noFill/>
            <a:ln w="76200" cap="flat" cmpd="sng" algn="ctr">
              <a:solidFill>
                <a:srgbClr val="969696"/>
              </a:solidFill>
              <a:prstDash val="solid"/>
              <a:round/>
              <a:headEnd type="triangle"/>
              <a:tailEnd type="triangle"/>
            </a:ln>
            <a:effectLst/>
          </p:spPr>
        </p:cxnSp>
        <p:cxnSp>
          <p:nvCxnSpPr>
            <p:cNvPr id="13" name="Straight Arrow Connector 12">
              <a:extLst>
                <a:ext uri="{FF2B5EF4-FFF2-40B4-BE49-F238E27FC236}">
                  <a16:creationId xmlns:a16="http://schemas.microsoft.com/office/drawing/2014/main" xmlns="" id="{0FEBAA1F-C301-FE43-9049-4C669EEE70F2}"/>
                </a:ext>
              </a:extLst>
            </p:cNvPr>
            <p:cNvCxnSpPr>
              <a:stCxn id="8" idx="2"/>
              <a:endCxn id="10" idx="0"/>
            </p:cNvCxnSpPr>
            <p:nvPr/>
          </p:nvCxnSpPr>
          <p:spPr bwMode="auto">
            <a:xfrm>
              <a:off x="6630194" y="2438400"/>
              <a:ext cx="0" cy="2427514"/>
            </a:xfrm>
            <a:prstGeom prst="straightConnector1">
              <a:avLst/>
            </a:prstGeom>
            <a:noFill/>
            <a:ln w="76200" cap="flat" cmpd="sng" algn="ctr">
              <a:solidFill>
                <a:srgbClr val="969696"/>
              </a:solidFill>
              <a:prstDash val="solid"/>
              <a:round/>
              <a:headEnd type="triangle"/>
              <a:tailEnd type="triangle"/>
            </a:ln>
            <a:effectLst/>
          </p:spPr>
        </p:cxnSp>
        <p:cxnSp>
          <p:nvCxnSpPr>
            <p:cNvPr id="14" name="Straight Arrow Connector 13">
              <a:extLst>
                <a:ext uri="{FF2B5EF4-FFF2-40B4-BE49-F238E27FC236}">
                  <a16:creationId xmlns:a16="http://schemas.microsoft.com/office/drawing/2014/main" xmlns="" id="{196046E4-1516-3741-99B6-57389304EF7E}"/>
                </a:ext>
              </a:extLst>
            </p:cNvPr>
            <p:cNvCxnSpPr>
              <a:stCxn id="9" idx="3"/>
              <a:endCxn id="10" idx="1"/>
            </p:cNvCxnSpPr>
            <p:nvPr/>
          </p:nvCxnSpPr>
          <p:spPr bwMode="auto">
            <a:xfrm flipV="1">
              <a:off x="2705100" y="5208814"/>
              <a:ext cx="2324894" cy="10886"/>
            </a:xfrm>
            <a:prstGeom prst="straightConnector1">
              <a:avLst/>
            </a:prstGeom>
            <a:noFill/>
            <a:ln w="76200" cap="flat" cmpd="sng" algn="ctr">
              <a:solidFill>
                <a:srgbClr val="969696"/>
              </a:solidFill>
              <a:prstDash val="solid"/>
              <a:round/>
              <a:headEnd type="triangle"/>
              <a:tailEnd type="triangle"/>
            </a:ln>
            <a:effectLst/>
          </p:spPr>
        </p:cxnSp>
        <p:cxnSp>
          <p:nvCxnSpPr>
            <p:cNvPr id="15" name="Straight Arrow Connector 14">
              <a:extLst>
                <a:ext uri="{FF2B5EF4-FFF2-40B4-BE49-F238E27FC236}">
                  <a16:creationId xmlns:a16="http://schemas.microsoft.com/office/drawing/2014/main" xmlns="" id="{8653A246-D697-8241-8FB1-D7A43E6A7082}"/>
                </a:ext>
              </a:extLst>
            </p:cNvPr>
            <p:cNvCxnSpPr>
              <a:cxnSpLocks/>
            </p:cNvCxnSpPr>
            <p:nvPr/>
          </p:nvCxnSpPr>
          <p:spPr bwMode="auto">
            <a:xfrm flipH="1">
              <a:off x="2323307" y="2438400"/>
              <a:ext cx="3925093" cy="2452007"/>
            </a:xfrm>
            <a:prstGeom prst="straightConnector1">
              <a:avLst/>
            </a:prstGeom>
            <a:noFill/>
            <a:ln w="76200" cap="flat" cmpd="sng" algn="ctr">
              <a:solidFill>
                <a:srgbClr val="969696"/>
              </a:solidFill>
              <a:prstDash val="solid"/>
              <a:round/>
              <a:headEnd type="triangle"/>
              <a:tailEnd type="triangle"/>
            </a:ln>
            <a:effectLst/>
          </p:spPr>
        </p:cxnSp>
        <p:cxnSp>
          <p:nvCxnSpPr>
            <p:cNvPr id="16" name="Straight Arrow Connector 15">
              <a:extLst>
                <a:ext uri="{FF2B5EF4-FFF2-40B4-BE49-F238E27FC236}">
                  <a16:creationId xmlns:a16="http://schemas.microsoft.com/office/drawing/2014/main" xmlns="" id="{BF331094-C3E3-B44C-A7C9-D3F2EF40F636}"/>
                </a:ext>
              </a:extLst>
            </p:cNvPr>
            <p:cNvCxnSpPr>
              <a:cxnSpLocks/>
            </p:cNvCxnSpPr>
            <p:nvPr/>
          </p:nvCxnSpPr>
          <p:spPr bwMode="auto">
            <a:xfrm>
              <a:off x="2380853" y="2438400"/>
              <a:ext cx="3867547" cy="2427514"/>
            </a:xfrm>
            <a:prstGeom prst="straightConnector1">
              <a:avLst/>
            </a:prstGeom>
            <a:noFill/>
            <a:ln w="76200" cap="flat" cmpd="sng" algn="ctr">
              <a:solidFill>
                <a:srgbClr val="969696"/>
              </a:solidFill>
              <a:prstDash val="solid"/>
              <a:round/>
              <a:headEnd type="triangle"/>
              <a:tailEnd type="triangle"/>
            </a:ln>
            <a:effectLst/>
          </p:spPr>
        </p:cxnSp>
        <p:sp>
          <p:nvSpPr>
            <p:cNvPr id="17" name="TextBox 16">
              <a:extLst>
                <a:ext uri="{FF2B5EF4-FFF2-40B4-BE49-F238E27FC236}">
                  <a16:creationId xmlns:a16="http://schemas.microsoft.com/office/drawing/2014/main" xmlns="" id="{A2285D4B-C830-A941-A767-AF7A865825F5}"/>
                </a:ext>
              </a:extLst>
            </p:cNvPr>
            <p:cNvSpPr txBox="1"/>
            <p:nvPr/>
          </p:nvSpPr>
          <p:spPr>
            <a:xfrm>
              <a:off x="3886200" y="1855112"/>
              <a:ext cx="912812" cy="466722"/>
            </a:xfrm>
            <a:prstGeom prst="rect">
              <a:avLst/>
            </a:prstGeom>
            <a:solidFill>
              <a:srgbClr val="FFFFFF"/>
            </a:solidFill>
            <a:ln>
              <a:noFill/>
            </a:ln>
          </p:spPr>
          <p:txBody>
            <a:bodyPr wrap="none" rtlCol="0">
              <a:noAutofit/>
            </a:bodyPr>
            <a:lstStyle/>
            <a:p>
              <a:pPr algn="l" defTabSz="1828800" hangingPunct="1"/>
              <a:r>
                <a:rPr lang="en-US" sz="4800" kern="1200" dirty="0">
                  <a:solidFill>
                    <a:srgbClr val="FF0000"/>
                  </a:solidFill>
                  <a:latin typeface="Calibri" panose="020F0502020204030204"/>
                  <a:ea typeface="+mn-ea"/>
                  <a:cs typeface="+mn-cs"/>
                </a:rPr>
                <a:t>IDBE</a:t>
              </a:r>
            </a:p>
          </p:txBody>
        </p:sp>
        <p:sp>
          <p:nvSpPr>
            <p:cNvPr id="18" name="TextBox 17">
              <a:extLst>
                <a:ext uri="{FF2B5EF4-FFF2-40B4-BE49-F238E27FC236}">
                  <a16:creationId xmlns:a16="http://schemas.microsoft.com/office/drawing/2014/main" xmlns="" id="{5B8EFC3D-0776-A242-A942-7F1F9AEB21B0}"/>
                </a:ext>
              </a:extLst>
            </p:cNvPr>
            <p:cNvSpPr txBox="1"/>
            <p:nvPr/>
          </p:nvSpPr>
          <p:spPr>
            <a:xfrm>
              <a:off x="3238500" y="4974316"/>
              <a:ext cx="1295400" cy="464002"/>
            </a:xfrm>
            <a:prstGeom prst="rect">
              <a:avLst/>
            </a:prstGeom>
            <a:solidFill>
              <a:srgbClr val="FFFFFF"/>
            </a:solidFill>
            <a:ln>
              <a:noFill/>
            </a:ln>
          </p:spPr>
          <p:txBody>
            <a:bodyPr wrap="none" rtlCol="0">
              <a:noAutofit/>
            </a:bodyPr>
            <a:lstStyle/>
            <a:p>
              <a:pPr algn="l" defTabSz="1828800" hangingPunct="1"/>
              <a:r>
                <a:rPr lang="en-US" sz="4800" kern="1200" dirty="0">
                  <a:solidFill>
                    <a:srgbClr val="FF0000"/>
                  </a:solidFill>
                  <a:latin typeface="Calibri" panose="020F0502020204030204"/>
                  <a:ea typeface="+mn-ea"/>
                  <a:cs typeface="+mn-cs"/>
                </a:rPr>
                <a:t>JWG 14</a:t>
              </a:r>
            </a:p>
          </p:txBody>
        </p:sp>
        <p:sp>
          <p:nvSpPr>
            <p:cNvPr id="19" name="TextBox 18">
              <a:extLst>
                <a:ext uri="{FF2B5EF4-FFF2-40B4-BE49-F238E27FC236}">
                  <a16:creationId xmlns:a16="http://schemas.microsoft.com/office/drawing/2014/main" xmlns="" id="{F5CB477D-1DDA-3742-B4C4-FDB847EF41D9}"/>
                </a:ext>
              </a:extLst>
            </p:cNvPr>
            <p:cNvSpPr txBox="1"/>
            <p:nvPr/>
          </p:nvSpPr>
          <p:spPr>
            <a:xfrm>
              <a:off x="1449700" y="3212636"/>
              <a:ext cx="988700" cy="825964"/>
            </a:xfrm>
            <a:prstGeom prst="rect">
              <a:avLst/>
            </a:prstGeom>
            <a:solidFill>
              <a:srgbClr val="FFFFFF"/>
            </a:solidFill>
            <a:ln>
              <a:noFill/>
            </a:ln>
          </p:spPr>
          <p:txBody>
            <a:bodyPr wrap="square" rtlCol="0">
              <a:noAutofit/>
            </a:bodyPr>
            <a:lstStyle/>
            <a:p>
              <a:pPr algn="l" defTabSz="1828800" hangingPunct="1"/>
              <a:r>
                <a:rPr lang="en-US" sz="4800" kern="1200" dirty="0">
                  <a:solidFill>
                    <a:srgbClr val="FF0000"/>
                  </a:solidFill>
                  <a:latin typeface="Calibri" panose="020F0502020204030204"/>
                  <a:ea typeface="+mn-ea"/>
                  <a:cs typeface="+mn-cs"/>
                </a:rPr>
                <a:t>JAG Cat A</a:t>
              </a:r>
            </a:p>
          </p:txBody>
        </p:sp>
        <p:sp>
          <p:nvSpPr>
            <p:cNvPr id="20" name="TextBox 19">
              <a:extLst>
                <a:ext uri="{FF2B5EF4-FFF2-40B4-BE49-F238E27FC236}">
                  <a16:creationId xmlns:a16="http://schemas.microsoft.com/office/drawing/2014/main" xmlns="" id="{E7555004-02CC-0245-97E8-699749F8FEF8}"/>
                </a:ext>
              </a:extLst>
            </p:cNvPr>
            <p:cNvSpPr txBox="1"/>
            <p:nvPr/>
          </p:nvSpPr>
          <p:spPr>
            <a:xfrm>
              <a:off x="6173788" y="3368675"/>
              <a:ext cx="912812" cy="466722"/>
            </a:xfrm>
            <a:prstGeom prst="rect">
              <a:avLst/>
            </a:prstGeom>
            <a:solidFill>
              <a:srgbClr val="FFFFFF"/>
            </a:solidFill>
            <a:ln>
              <a:noFill/>
            </a:ln>
          </p:spPr>
          <p:txBody>
            <a:bodyPr wrap="none" rtlCol="0">
              <a:noAutofit/>
            </a:bodyPr>
            <a:lstStyle/>
            <a:p>
              <a:pPr algn="l" defTabSz="1828800" hangingPunct="1"/>
              <a:r>
                <a:rPr lang="en-US" sz="4800" kern="1200" dirty="0">
                  <a:solidFill>
                    <a:srgbClr val="FF0000"/>
                  </a:solidFill>
                  <a:latin typeface="Calibri" panose="020F0502020204030204"/>
                  <a:ea typeface="+mn-ea"/>
                  <a:cs typeface="+mn-cs"/>
                </a:rPr>
                <a:t>Cat A</a:t>
              </a:r>
            </a:p>
          </p:txBody>
        </p:sp>
        <p:sp>
          <p:nvSpPr>
            <p:cNvPr id="21" name="TextBox 20">
              <a:extLst>
                <a:ext uri="{FF2B5EF4-FFF2-40B4-BE49-F238E27FC236}">
                  <a16:creationId xmlns:a16="http://schemas.microsoft.com/office/drawing/2014/main" xmlns="" id="{DF09FACA-EE35-8747-87A0-8F051711D671}"/>
                </a:ext>
              </a:extLst>
            </p:cNvPr>
            <p:cNvSpPr txBox="1"/>
            <p:nvPr/>
          </p:nvSpPr>
          <p:spPr>
            <a:xfrm rot="1893689">
              <a:off x="2913060" y="2826292"/>
              <a:ext cx="912812" cy="466722"/>
            </a:xfrm>
            <a:prstGeom prst="rect">
              <a:avLst/>
            </a:prstGeom>
            <a:solidFill>
              <a:srgbClr val="FFFFFF"/>
            </a:solidFill>
            <a:ln>
              <a:noFill/>
            </a:ln>
          </p:spPr>
          <p:txBody>
            <a:bodyPr wrap="none" rtlCol="0">
              <a:noAutofit/>
            </a:bodyPr>
            <a:lstStyle/>
            <a:p>
              <a:pPr algn="l" defTabSz="1828800" hangingPunct="1"/>
              <a:r>
                <a:rPr lang="en-US" sz="4800" kern="1200" dirty="0">
                  <a:solidFill>
                    <a:srgbClr val="FF0000"/>
                  </a:solidFill>
                  <a:latin typeface="Calibri" panose="020F0502020204030204"/>
                  <a:ea typeface="+mn-ea"/>
                  <a:cs typeface="+mn-cs"/>
                </a:rPr>
                <a:t>Cat A</a:t>
              </a:r>
            </a:p>
          </p:txBody>
        </p:sp>
        <p:sp>
          <p:nvSpPr>
            <p:cNvPr id="22" name="TextBox 21">
              <a:extLst>
                <a:ext uri="{FF2B5EF4-FFF2-40B4-BE49-F238E27FC236}">
                  <a16:creationId xmlns:a16="http://schemas.microsoft.com/office/drawing/2014/main" xmlns="" id="{7CF2A8B8-B588-3149-B80C-F6DC98F65A9E}"/>
                </a:ext>
              </a:extLst>
            </p:cNvPr>
            <p:cNvSpPr txBox="1"/>
            <p:nvPr/>
          </p:nvSpPr>
          <p:spPr>
            <a:xfrm rot="19476975">
              <a:off x="4825529" y="2813215"/>
              <a:ext cx="912812" cy="466722"/>
            </a:xfrm>
            <a:prstGeom prst="rect">
              <a:avLst/>
            </a:prstGeom>
            <a:solidFill>
              <a:srgbClr val="FFFFFF"/>
            </a:solidFill>
            <a:ln>
              <a:noFill/>
            </a:ln>
          </p:spPr>
          <p:txBody>
            <a:bodyPr wrap="none" rtlCol="0">
              <a:noAutofit/>
            </a:bodyPr>
            <a:lstStyle/>
            <a:p>
              <a:pPr algn="l" defTabSz="1828800" hangingPunct="1"/>
              <a:r>
                <a:rPr lang="en-US" sz="4800" kern="1200" dirty="0">
                  <a:solidFill>
                    <a:srgbClr val="FF0000"/>
                  </a:solidFill>
                  <a:latin typeface="Calibri" panose="020F0502020204030204"/>
                  <a:ea typeface="+mn-ea"/>
                  <a:cs typeface="+mn-cs"/>
                </a:rPr>
                <a:t>Cat A</a:t>
              </a:r>
            </a:p>
          </p:txBody>
        </p:sp>
        <p:sp>
          <p:nvSpPr>
            <p:cNvPr id="23" name="TextBox 22">
              <a:extLst>
                <a:ext uri="{FF2B5EF4-FFF2-40B4-BE49-F238E27FC236}">
                  <a16:creationId xmlns:a16="http://schemas.microsoft.com/office/drawing/2014/main" xmlns="" id="{30D2D8DE-B67A-8441-BDE6-AD303234F1A8}"/>
                </a:ext>
              </a:extLst>
            </p:cNvPr>
            <p:cNvSpPr txBox="1"/>
            <p:nvPr/>
          </p:nvSpPr>
          <p:spPr>
            <a:xfrm>
              <a:off x="6725974" y="2338158"/>
              <a:ext cx="1562100" cy="466722"/>
            </a:xfrm>
            <a:prstGeom prst="rect">
              <a:avLst/>
            </a:prstGeom>
            <a:noFill/>
          </p:spPr>
          <p:txBody>
            <a:bodyPr wrap="square" rtlCol="0">
              <a:noAutofit/>
            </a:bodyPr>
            <a:lstStyle/>
            <a:p>
              <a:pPr algn="l" defTabSz="1828800" hangingPunct="1"/>
              <a:r>
                <a:rPr lang="en-US" sz="3600" kern="1200" dirty="0" err="1">
                  <a:solidFill>
                    <a:schemeClr val="tx1"/>
                  </a:solidFill>
                  <a:latin typeface="Calibri" panose="020F0502020204030204"/>
                  <a:ea typeface="+mn-ea"/>
                  <a:cs typeface="+mn-cs"/>
                </a:rPr>
                <a:t>buildingSMART</a:t>
              </a:r>
              <a:r>
                <a:rPr lang="en-US" sz="3600" kern="1200" dirty="0">
                  <a:solidFill>
                    <a:schemeClr val="tx1"/>
                  </a:solidFill>
                  <a:latin typeface="Calibri" panose="020F0502020204030204"/>
                  <a:ea typeface="+mn-ea"/>
                  <a:cs typeface="+mn-cs"/>
                </a:rPr>
                <a:t> International</a:t>
              </a:r>
            </a:p>
          </p:txBody>
        </p:sp>
        <p:sp>
          <p:nvSpPr>
            <p:cNvPr id="24" name="TextBox 23">
              <a:extLst>
                <a:ext uri="{FF2B5EF4-FFF2-40B4-BE49-F238E27FC236}">
                  <a16:creationId xmlns:a16="http://schemas.microsoft.com/office/drawing/2014/main" xmlns="" id="{A3CD463A-E024-744C-A9E0-B622C1A6C67F}"/>
                </a:ext>
              </a:extLst>
            </p:cNvPr>
            <p:cNvSpPr txBox="1"/>
            <p:nvPr/>
          </p:nvSpPr>
          <p:spPr>
            <a:xfrm>
              <a:off x="5192122" y="5438318"/>
              <a:ext cx="2876144" cy="770608"/>
            </a:xfrm>
            <a:prstGeom prst="rect">
              <a:avLst/>
            </a:prstGeom>
            <a:noFill/>
          </p:spPr>
          <p:txBody>
            <a:bodyPr wrap="square" rtlCol="0">
              <a:noAutofit/>
            </a:bodyPr>
            <a:lstStyle/>
            <a:p>
              <a:pPr algn="l" defTabSz="1828800" hangingPunct="1"/>
              <a:r>
                <a:rPr lang="en-US" sz="3200" kern="1200" dirty="0">
                  <a:solidFill>
                    <a:schemeClr val="tx1"/>
                  </a:solidFill>
                  <a:latin typeface="Calibri" panose="020F0502020204030204"/>
                  <a:ea typeface="+mn-ea"/>
                  <a:cs typeface="+mn-cs"/>
                </a:rPr>
                <a:t>Organization and digitization of information about buildings and civil engineering works, including building information modelling (BIM)</a:t>
              </a:r>
            </a:p>
          </p:txBody>
        </p:sp>
        <p:sp>
          <p:nvSpPr>
            <p:cNvPr id="25" name="TextBox 24">
              <a:extLst>
                <a:ext uri="{FF2B5EF4-FFF2-40B4-BE49-F238E27FC236}">
                  <a16:creationId xmlns:a16="http://schemas.microsoft.com/office/drawing/2014/main" xmlns="" id="{2607677E-54EB-7F49-801C-AB9B00A79D9C}"/>
                </a:ext>
              </a:extLst>
            </p:cNvPr>
            <p:cNvSpPr txBox="1"/>
            <p:nvPr/>
          </p:nvSpPr>
          <p:spPr>
            <a:xfrm>
              <a:off x="1257326" y="5436052"/>
              <a:ext cx="1447774" cy="808709"/>
            </a:xfrm>
            <a:prstGeom prst="rect">
              <a:avLst/>
            </a:prstGeom>
            <a:noFill/>
          </p:spPr>
          <p:txBody>
            <a:bodyPr wrap="square" rtlCol="0">
              <a:noAutofit/>
            </a:bodyPr>
            <a:lstStyle/>
            <a:p>
              <a:pPr algn="l" defTabSz="1828800" hangingPunct="1"/>
              <a:r>
                <a:rPr lang="en-US" sz="3600" kern="1200" dirty="0">
                  <a:solidFill>
                    <a:schemeClr val="tx1"/>
                  </a:solidFill>
                  <a:latin typeface="Calibri" panose="020F0502020204030204"/>
                  <a:ea typeface="+mn-ea"/>
                  <a:cs typeface="+mn-cs"/>
                </a:rPr>
                <a:t>Geographic Information / Geomatics</a:t>
              </a:r>
            </a:p>
          </p:txBody>
        </p:sp>
        <p:sp>
          <p:nvSpPr>
            <p:cNvPr id="26" name="TextBox 25">
              <a:extLst>
                <a:ext uri="{FF2B5EF4-FFF2-40B4-BE49-F238E27FC236}">
                  <a16:creationId xmlns:a16="http://schemas.microsoft.com/office/drawing/2014/main" xmlns="" id="{F7CD3499-E2B1-9A47-9362-6C0B7C51ECA9}"/>
                </a:ext>
              </a:extLst>
            </p:cNvPr>
            <p:cNvSpPr txBox="1"/>
            <p:nvPr/>
          </p:nvSpPr>
          <p:spPr>
            <a:xfrm>
              <a:off x="3491235" y="1181278"/>
              <a:ext cx="1790700" cy="466722"/>
            </a:xfrm>
            <a:prstGeom prst="rect">
              <a:avLst/>
            </a:prstGeom>
            <a:noFill/>
          </p:spPr>
          <p:txBody>
            <a:bodyPr wrap="square" rtlCol="0">
              <a:noAutofit/>
            </a:bodyPr>
            <a:lstStyle/>
            <a:p>
              <a:pPr algn="l" defTabSz="1828800" hangingPunct="1"/>
              <a:r>
                <a:rPr lang="en-US" sz="3600" kern="1200" dirty="0">
                  <a:solidFill>
                    <a:schemeClr val="tx1"/>
                  </a:solidFill>
                  <a:latin typeface="Calibri" panose="020F0502020204030204"/>
                  <a:ea typeface="+mn-ea"/>
                  <a:cs typeface="+mn-cs"/>
                </a:rPr>
                <a:t>Integrated Digital Built Environment</a:t>
              </a:r>
            </a:p>
          </p:txBody>
        </p:sp>
        <p:sp>
          <p:nvSpPr>
            <p:cNvPr id="27" name="TextBox 26">
              <a:extLst>
                <a:ext uri="{FF2B5EF4-FFF2-40B4-BE49-F238E27FC236}">
                  <a16:creationId xmlns:a16="http://schemas.microsoft.com/office/drawing/2014/main" xmlns="" id="{E2719AE9-122C-3C41-BAE1-5B6296142DFC}"/>
                </a:ext>
              </a:extLst>
            </p:cNvPr>
            <p:cNvSpPr txBox="1"/>
            <p:nvPr/>
          </p:nvSpPr>
          <p:spPr>
            <a:xfrm>
              <a:off x="179192" y="3791962"/>
              <a:ext cx="1169417" cy="551438"/>
            </a:xfrm>
            <a:prstGeom prst="rect">
              <a:avLst/>
            </a:prstGeom>
            <a:noFill/>
          </p:spPr>
          <p:txBody>
            <a:bodyPr wrap="square" rtlCol="0">
              <a:noAutofit/>
            </a:bodyPr>
            <a:lstStyle/>
            <a:p>
              <a:pPr algn="l" defTabSz="1828800" hangingPunct="1"/>
              <a:r>
                <a:rPr lang="en-US" sz="3600" kern="1200" dirty="0">
                  <a:solidFill>
                    <a:schemeClr val="tx1"/>
                  </a:solidFill>
                  <a:latin typeface="Calibri" panose="020F0502020204030204"/>
                  <a:ea typeface="+mn-ea"/>
                  <a:cs typeface="+mn-cs"/>
                </a:rPr>
                <a:t>Category A liaison</a:t>
              </a:r>
            </a:p>
          </p:txBody>
        </p:sp>
        <p:sp>
          <p:nvSpPr>
            <p:cNvPr id="28" name="TextBox 27">
              <a:extLst>
                <a:ext uri="{FF2B5EF4-FFF2-40B4-BE49-F238E27FC236}">
                  <a16:creationId xmlns:a16="http://schemas.microsoft.com/office/drawing/2014/main" xmlns="" id="{E2D772E1-D847-7E4E-815F-8EB2E6E88932}"/>
                </a:ext>
              </a:extLst>
            </p:cNvPr>
            <p:cNvSpPr txBox="1"/>
            <p:nvPr/>
          </p:nvSpPr>
          <p:spPr>
            <a:xfrm>
              <a:off x="152400" y="2767782"/>
              <a:ext cx="1456725" cy="551438"/>
            </a:xfrm>
            <a:prstGeom prst="rect">
              <a:avLst/>
            </a:prstGeom>
            <a:noFill/>
          </p:spPr>
          <p:txBody>
            <a:bodyPr wrap="square" rtlCol="0">
              <a:noAutofit/>
            </a:bodyPr>
            <a:lstStyle/>
            <a:p>
              <a:pPr algn="l" defTabSz="1828800" hangingPunct="1"/>
              <a:r>
                <a:rPr lang="en-US" sz="3600" kern="1200" dirty="0">
                  <a:solidFill>
                    <a:schemeClr val="tx1"/>
                  </a:solidFill>
                  <a:latin typeface="Calibri" panose="020F0502020204030204"/>
                  <a:ea typeface="+mn-ea"/>
                  <a:cs typeface="+mn-cs"/>
                </a:rPr>
                <a:t>Joint Advisory Group</a:t>
              </a:r>
            </a:p>
          </p:txBody>
        </p:sp>
      </p:grpSp>
    </p:spTree>
    <p:extLst>
      <p:ext uri="{BB962C8B-B14F-4D97-AF65-F5344CB8AC3E}">
        <p14:creationId xmlns:p14="http://schemas.microsoft.com/office/powerpoint/2010/main" val="3536953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193390" y="5517910"/>
            <a:ext cx="14043072" cy="6901852"/>
          </a:xfrm>
          <a:prstGeom prst="rect">
            <a:avLst/>
          </a:prstGeom>
          <a:gradFill flip="none" rotWithShape="1">
            <a:gsLst>
              <a:gs pos="0">
                <a:srgbClr val="FFFFFF"/>
              </a:gs>
              <a:gs pos="61000">
                <a:schemeClr val="accent3">
                  <a:lumMod val="40000"/>
                  <a:lumOff val="60000"/>
                </a:schemeClr>
              </a:gs>
              <a:gs pos="37000">
                <a:schemeClr val="accent3">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AU" sz="3600" kern="1200" dirty="0">
              <a:solidFill>
                <a:prstClr val="white"/>
              </a:solidFill>
              <a:latin typeface="Calibri" panose="020F0502020204030204"/>
            </a:endParaRPr>
          </a:p>
        </p:txBody>
      </p:sp>
      <p:sp>
        <p:nvSpPr>
          <p:cNvPr id="30" name="Oval 29"/>
          <p:cNvSpPr/>
          <p:nvPr/>
        </p:nvSpPr>
        <p:spPr>
          <a:xfrm>
            <a:off x="5492780" y="1473464"/>
            <a:ext cx="3793728" cy="319924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AU" sz="3600" kern="1200">
              <a:solidFill>
                <a:prstClr val="white"/>
              </a:solidFill>
              <a:latin typeface="Calibri" panose="020F0502020204030204"/>
            </a:endParaRPr>
          </a:p>
        </p:txBody>
      </p:sp>
      <p:sp>
        <p:nvSpPr>
          <p:cNvPr id="29" name="Oval 28"/>
          <p:cNvSpPr/>
          <p:nvPr/>
        </p:nvSpPr>
        <p:spPr>
          <a:xfrm>
            <a:off x="5446548" y="9018358"/>
            <a:ext cx="3793728" cy="319924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AU" sz="3600" kern="1200">
              <a:solidFill>
                <a:prstClr val="white"/>
              </a:solidFill>
              <a:latin typeface="Calibri" panose="020F0502020204030204"/>
            </a:endParaRPr>
          </a:p>
        </p:txBody>
      </p:sp>
      <p:grpSp>
        <p:nvGrpSpPr>
          <p:cNvPr id="37" name="Group 36"/>
          <p:cNvGrpSpPr/>
          <p:nvPr/>
        </p:nvGrpSpPr>
        <p:grpSpPr>
          <a:xfrm>
            <a:off x="9123674" y="1785401"/>
            <a:ext cx="9845652" cy="9810942"/>
            <a:chOff x="2477608" y="892699"/>
            <a:chExt cx="4922826" cy="4905471"/>
          </a:xfrm>
        </p:grpSpPr>
        <p:sp>
          <p:nvSpPr>
            <p:cNvPr id="4" name="Arrow: Circular 3"/>
            <p:cNvSpPr/>
            <p:nvPr/>
          </p:nvSpPr>
          <p:spPr>
            <a:xfrm rot="1252178">
              <a:off x="2498496" y="892699"/>
              <a:ext cx="4901938" cy="4807670"/>
            </a:xfrm>
            <a:prstGeom prst="circularArrow">
              <a:avLst>
                <a:gd name="adj1" fmla="val 3530"/>
                <a:gd name="adj2" fmla="val 821463"/>
                <a:gd name="adj3" fmla="val 20776220"/>
                <a:gd name="adj4" fmla="val 10483590"/>
                <a:gd name="adj5" fmla="val 44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AU" sz="3600" kern="1200">
                <a:solidFill>
                  <a:prstClr val="black"/>
                </a:solidFill>
                <a:latin typeface="Calibri" panose="020F0502020204030204"/>
              </a:endParaRPr>
            </a:p>
          </p:txBody>
        </p:sp>
        <p:sp>
          <p:nvSpPr>
            <p:cNvPr id="18" name="Arrow: Circular 17"/>
            <p:cNvSpPr/>
            <p:nvPr/>
          </p:nvSpPr>
          <p:spPr>
            <a:xfrm rot="1252178" flipH="1" flipV="1">
              <a:off x="2477608" y="990500"/>
              <a:ext cx="4901938" cy="4807670"/>
            </a:xfrm>
            <a:prstGeom prst="circularArrow">
              <a:avLst>
                <a:gd name="adj1" fmla="val 3304"/>
                <a:gd name="adj2" fmla="val 806784"/>
                <a:gd name="adj3" fmla="val 20471617"/>
                <a:gd name="adj4" fmla="val 10775923"/>
                <a:gd name="adj5" fmla="val 44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AU" sz="3600" kern="1200">
                <a:solidFill>
                  <a:prstClr val="black"/>
                </a:solidFill>
                <a:latin typeface="Calibri" panose="020F0502020204030204"/>
              </a:endParaRPr>
            </a:p>
          </p:txBody>
        </p:sp>
      </p:grpSp>
      <p:cxnSp>
        <p:nvCxnSpPr>
          <p:cNvPr id="6" name="Straight Connector 5"/>
          <p:cNvCxnSpPr>
            <a:cxnSpLocks/>
          </p:cNvCxnSpPr>
          <p:nvPr/>
        </p:nvCxnSpPr>
        <p:spPr>
          <a:xfrm flipV="1">
            <a:off x="4168461" y="6869112"/>
            <a:ext cx="15699346" cy="222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00163" y="2228320"/>
            <a:ext cx="3695306" cy="1569660"/>
          </a:xfrm>
          <a:prstGeom prst="rect">
            <a:avLst/>
          </a:prstGeom>
          <a:noFill/>
        </p:spPr>
        <p:txBody>
          <a:bodyPr wrap="square" rtlCol="0">
            <a:spAutoFit/>
          </a:bodyPr>
          <a:lstStyle/>
          <a:p>
            <a:pPr defTabSz="1828800" hangingPunct="1"/>
            <a:r>
              <a:rPr lang="en-AU" sz="4800" b="1" kern="1200" dirty="0">
                <a:solidFill>
                  <a:prstClr val="black"/>
                </a:solidFill>
                <a:latin typeface="Calibri" panose="020F0502020204030204"/>
                <a:ea typeface="+mn-ea"/>
                <a:cs typeface="+mn-cs"/>
              </a:rPr>
              <a:t>Environment</a:t>
            </a:r>
            <a:br>
              <a:rPr lang="en-AU" sz="4800" b="1" kern="1200" dirty="0">
                <a:solidFill>
                  <a:prstClr val="black"/>
                </a:solidFill>
                <a:latin typeface="Calibri" panose="020F0502020204030204"/>
                <a:ea typeface="+mn-ea"/>
                <a:cs typeface="+mn-cs"/>
              </a:rPr>
            </a:br>
            <a:r>
              <a:rPr lang="en-AU" sz="4800" b="1" kern="1200" dirty="0">
                <a:solidFill>
                  <a:prstClr val="black"/>
                </a:solidFill>
                <a:latin typeface="Calibri" panose="020F0502020204030204"/>
                <a:ea typeface="+mn-ea"/>
                <a:cs typeface="+mn-cs"/>
              </a:rPr>
              <a:t>Modeling</a:t>
            </a:r>
          </a:p>
        </p:txBody>
      </p:sp>
      <p:sp>
        <p:nvSpPr>
          <p:cNvPr id="12" name="TextBox 11"/>
          <p:cNvSpPr txBox="1"/>
          <p:nvPr/>
        </p:nvSpPr>
        <p:spPr>
          <a:xfrm>
            <a:off x="5478593" y="9713208"/>
            <a:ext cx="3695306" cy="1569660"/>
          </a:xfrm>
          <a:prstGeom prst="rect">
            <a:avLst/>
          </a:prstGeom>
          <a:noFill/>
        </p:spPr>
        <p:txBody>
          <a:bodyPr wrap="square" rtlCol="0">
            <a:spAutoFit/>
          </a:bodyPr>
          <a:lstStyle/>
          <a:p>
            <a:pPr defTabSz="1828800" hangingPunct="1"/>
            <a:r>
              <a:rPr lang="en-AU" sz="4800" b="1" kern="1200" dirty="0">
                <a:solidFill>
                  <a:prstClr val="black"/>
                </a:solidFill>
                <a:latin typeface="Calibri" panose="020F0502020204030204"/>
                <a:ea typeface="+mn-ea"/>
                <a:cs typeface="+mn-cs"/>
              </a:rPr>
              <a:t>Built Asset</a:t>
            </a:r>
            <a:br>
              <a:rPr lang="en-AU" sz="4800" b="1" kern="1200" dirty="0">
                <a:solidFill>
                  <a:prstClr val="black"/>
                </a:solidFill>
                <a:latin typeface="Calibri" panose="020F0502020204030204"/>
                <a:ea typeface="+mn-ea"/>
                <a:cs typeface="+mn-cs"/>
              </a:rPr>
            </a:br>
            <a:r>
              <a:rPr lang="en-AU" sz="4800" b="1" kern="1200" dirty="0">
                <a:solidFill>
                  <a:prstClr val="black"/>
                </a:solidFill>
                <a:latin typeface="Calibri" panose="020F0502020204030204"/>
                <a:ea typeface="+mn-ea"/>
                <a:cs typeface="+mn-cs"/>
              </a:rPr>
              <a:t>Modeling</a:t>
            </a:r>
          </a:p>
        </p:txBody>
      </p:sp>
      <p:sp>
        <p:nvSpPr>
          <p:cNvPr id="13" name="TextBox 12"/>
          <p:cNvSpPr txBox="1"/>
          <p:nvPr/>
        </p:nvSpPr>
        <p:spPr>
          <a:xfrm>
            <a:off x="5492781" y="4980111"/>
            <a:ext cx="3530802" cy="1723549"/>
          </a:xfrm>
          <a:prstGeom prst="rect">
            <a:avLst/>
          </a:prstGeom>
          <a:solidFill>
            <a:schemeClr val="accent2">
              <a:lumMod val="20000"/>
              <a:lumOff val="80000"/>
            </a:schemeClr>
          </a:solidFill>
          <a:ln>
            <a:solidFill>
              <a:srgbClr val="00B0F0"/>
            </a:solidFill>
          </a:ln>
        </p:spPr>
        <p:txBody>
          <a:bodyPr wrap="square" lIns="72000" tIns="0" rIns="72000" bIns="0" rtlCol="0">
            <a:spAutoFit/>
          </a:bodyPr>
          <a:lstStyle/>
          <a:p>
            <a:pPr marL="288000" indent="-288000" algn="l" defTabSz="1828800" hangingPunct="1">
              <a:buFont typeface="Arial" panose="020B0604020202020204" pitchFamily="34" charset="0"/>
              <a:buChar char="•"/>
            </a:pPr>
            <a:r>
              <a:rPr lang="en-AU" sz="2800" i="1" kern="1200" dirty="0">
                <a:solidFill>
                  <a:prstClr val="black"/>
                </a:solidFill>
                <a:latin typeface="Calibri" panose="020F0502020204030204"/>
                <a:ea typeface="+mn-ea"/>
                <a:cs typeface="+mn-cs"/>
              </a:rPr>
              <a:t>data capture</a:t>
            </a:r>
          </a:p>
          <a:p>
            <a:pPr marL="288000" indent="-288000" algn="l" defTabSz="1828800" hangingPunct="1">
              <a:buFont typeface="Arial" panose="020B0604020202020204" pitchFamily="34" charset="0"/>
              <a:buChar char="•"/>
            </a:pPr>
            <a:r>
              <a:rPr lang="en-AU" sz="2800" i="1" kern="1200" dirty="0">
                <a:solidFill>
                  <a:prstClr val="black"/>
                </a:solidFill>
                <a:latin typeface="Calibri" panose="020F0502020204030204"/>
                <a:ea typeface="+mn-ea"/>
                <a:cs typeface="+mn-cs"/>
              </a:rPr>
              <a:t>regional analysis</a:t>
            </a:r>
          </a:p>
          <a:p>
            <a:pPr marL="288000" indent="-288000" algn="l" defTabSz="1828800" hangingPunct="1">
              <a:buFont typeface="Arial" panose="020B0604020202020204" pitchFamily="34" charset="0"/>
              <a:buChar char="•"/>
            </a:pPr>
            <a:r>
              <a:rPr lang="en-AU" sz="2800" i="1" kern="1200" dirty="0">
                <a:solidFill>
                  <a:prstClr val="black"/>
                </a:solidFill>
                <a:latin typeface="Calibri" panose="020F0502020204030204"/>
                <a:ea typeface="+mn-ea"/>
                <a:cs typeface="+mn-cs"/>
              </a:rPr>
              <a:t>scenario modelling</a:t>
            </a:r>
          </a:p>
          <a:p>
            <a:pPr marL="288000" indent="-288000" algn="l" defTabSz="1828800" hangingPunct="1">
              <a:buFont typeface="Arial" panose="020B0604020202020204" pitchFamily="34" charset="0"/>
              <a:buChar char="•"/>
            </a:pPr>
            <a:r>
              <a:rPr lang="en-AU" sz="2800" i="1" kern="1200" dirty="0">
                <a:solidFill>
                  <a:prstClr val="black"/>
                </a:solidFill>
                <a:latin typeface="Calibri" panose="020F0502020204030204"/>
                <a:ea typeface="+mn-ea"/>
                <a:cs typeface="+mn-cs"/>
              </a:rPr>
              <a:t>forecasting</a:t>
            </a:r>
          </a:p>
        </p:txBody>
      </p:sp>
      <p:grpSp>
        <p:nvGrpSpPr>
          <p:cNvPr id="3" name="Group 2"/>
          <p:cNvGrpSpPr/>
          <p:nvPr/>
        </p:nvGrpSpPr>
        <p:grpSpPr>
          <a:xfrm>
            <a:off x="11869671" y="1654701"/>
            <a:ext cx="4405206" cy="1986502"/>
            <a:chOff x="3850605" y="827349"/>
            <a:chExt cx="2202603" cy="993251"/>
          </a:xfrm>
        </p:grpSpPr>
        <p:sp>
          <p:nvSpPr>
            <p:cNvPr id="16" name="Rectangle: Rounded Corners 15"/>
            <p:cNvSpPr/>
            <p:nvPr/>
          </p:nvSpPr>
          <p:spPr>
            <a:xfrm>
              <a:off x="3850605" y="827349"/>
              <a:ext cx="2202603" cy="993251"/>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AU" sz="3600" kern="1200">
                <a:solidFill>
                  <a:prstClr val="white"/>
                </a:solidFill>
                <a:latin typeface="Calibri" panose="020F0502020204030204"/>
              </a:endParaRPr>
            </a:p>
          </p:txBody>
        </p:sp>
        <p:sp>
          <p:nvSpPr>
            <p:cNvPr id="15" name="TextBox 14"/>
            <p:cNvSpPr txBox="1"/>
            <p:nvPr/>
          </p:nvSpPr>
          <p:spPr>
            <a:xfrm>
              <a:off x="3909107" y="908477"/>
              <a:ext cx="2082973" cy="830997"/>
            </a:xfrm>
            <a:prstGeom prst="rect">
              <a:avLst/>
            </a:prstGeom>
            <a:noFill/>
            <a:ln>
              <a:noFill/>
            </a:ln>
          </p:spPr>
          <p:txBody>
            <a:bodyPr wrap="square" lIns="0" tIns="0" rIns="0" bIns="0" rtlCol="0">
              <a:spAutoFit/>
            </a:bodyPr>
            <a:lstStyle/>
            <a:p>
              <a:pPr defTabSz="1828800" hangingPunct="1"/>
              <a:r>
                <a:rPr lang="en-AU" sz="3600" kern="1200" dirty="0">
                  <a:solidFill>
                    <a:prstClr val="black"/>
                  </a:solidFill>
                  <a:latin typeface="Calibri" panose="020F0502020204030204"/>
                  <a:ea typeface="+mn-ea"/>
                  <a:cs typeface="+mn-cs"/>
                </a:rPr>
                <a:t>Understanding &amp; Managing the Natural &amp; Built Environment</a:t>
              </a:r>
            </a:p>
          </p:txBody>
        </p:sp>
      </p:grpSp>
      <p:grpSp>
        <p:nvGrpSpPr>
          <p:cNvPr id="23" name="Group 22"/>
          <p:cNvGrpSpPr/>
          <p:nvPr/>
        </p:nvGrpSpPr>
        <p:grpSpPr>
          <a:xfrm>
            <a:off x="11869670" y="9495740"/>
            <a:ext cx="4404928" cy="2432392"/>
            <a:chOff x="3844565" y="4564142"/>
            <a:chExt cx="2133600" cy="1216196"/>
          </a:xfrm>
        </p:grpSpPr>
        <p:sp>
          <p:nvSpPr>
            <p:cNvPr id="19" name="Rectangle: Rounded Corners 18"/>
            <p:cNvSpPr/>
            <p:nvPr/>
          </p:nvSpPr>
          <p:spPr>
            <a:xfrm>
              <a:off x="3844565" y="4564142"/>
              <a:ext cx="2133600" cy="1216196"/>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AU" sz="3600" kern="1200">
                <a:solidFill>
                  <a:prstClr val="white"/>
                </a:solidFill>
                <a:latin typeface="Calibri" panose="020F0502020204030204"/>
              </a:endParaRPr>
            </a:p>
          </p:txBody>
        </p:sp>
        <p:sp>
          <p:nvSpPr>
            <p:cNvPr id="20" name="TextBox 19"/>
            <p:cNvSpPr txBox="1"/>
            <p:nvPr/>
          </p:nvSpPr>
          <p:spPr>
            <a:xfrm>
              <a:off x="3916080" y="4648021"/>
              <a:ext cx="1981045" cy="1107996"/>
            </a:xfrm>
            <a:prstGeom prst="rect">
              <a:avLst/>
            </a:prstGeom>
            <a:noFill/>
            <a:ln>
              <a:noFill/>
            </a:ln>
          </p:spPr>
          <p:txBody>
            <a:bodyPr wrap="square" lIns="0" tIns="0" rIns="0" bIns="0" rtlCol="0">
              <a:spAutoFit/>
            </a:bodyPr>
            <a:lstStyle/>
            <a:p>
              <a:pPr defTabSz="1828800" hangingPunct="1"/>
              <a:r>
                <a:rPr lang="en-AU" sz="3600" kern="1200" dirty="0">
                  <a:solidFill>
                    <a:prstClr val="black"/>
                  </a:solidFill>
                  <a:latin typeface="Calibri" panose="020F0502020204030204"/>
                  <a:ea typeface="+mn-ea"/>
                  <a:cs typeface="+mn-cs"/>
                </a:rPr>
                <a:t>Planning, Design, Construction &amp; Operation of </a:t>
              </a:r>
              <a:br>
                <a:rPr lang="en-AU" sz="3600" kern="1200" dirty="0">
                  <a:solidFill>
                    <a:prstClr val="black"/>
                  </a:solidFill>
                  <a:latin typeface="Calibri" panose="020F0502020204030204"/>
                  <a:ea typeface="+mn-ea"/>
                  <a:cs typeface="+mn-cs"/>
                </a:rPr>
              </a:br>
              <a:r>
                <a:rPr lang="en-AU" sz="3600" kern="1200" dirty="0">
                  <a:solidFill>
                    <a:prstClr val="black"/>
                  </a:solidFill>
                  <a:latin typeface="Calibri" panose="020F0502020204030204"/>
                  <a:ea typeface="+mn-ea"/>
                  <a:cs typeface="+mn-cs"/>
                </a:rPr>
                <a:t>Built Assets</a:t>
              </a:r>
            </a:p>
          </p:txBody>
        </p:sp>
      </p:grpSp>
      <p:sp>
        <p:nvSpPr>
          <p:cNvPr id="21" name="TextBox 20"/>
          <p:cNvSpPr txBox="1"/>
          <p:nvPr/>
        </p:nvSpPr>
        <p:spPr>
          <a:xfrm>
            <a:off x="10208743" y="3848490"/>
            <a:ext cx="7698262" cy="1200329"/>
          </a:xfrm>
          <a:prstGeom prst="rect">
            <a:avLst/>
          </a:prstGeom>
          <a:noFill/>
        </p:spPr>
        <p:txBody>
          <a:bodyPr wrap="square" rtlCol="0">
            <a:spAutoFit/>
          </a:bodyPr>
          <a:lstStyle/>
          <a:p>
            <a:pPr defTabSz="1828800" hangingPunct="1"/>
            <a:r>
              <a:rPr lang="en-AU" sz="4000" b="1" kern="1200" dirty="0">
                <a:solidFill>
                  <a:prstClr val="black"/>
                </a:solidFill>
                <a:latin typeface="Calibri" panose="020F0502020204030204"/>
                <a:ea typeface="+mn-ea"/>
                <a:cs typeface="+mn-cs"/>
              </a:rPr>
              <a:t>Geospatial Modeling</a:t>
            </a:r>
            <a:br>
              <a:rPr lang="en-AU" sz="4000" b="1" kern="1200" dirty="0">
                <a:solidFill>
                  <a:prstClr val="black"/>
                </a:solidFill>
                <a:latin typeface="Calibri" panose="020F0502020204030204"/>
                <a:ea typeface="+mn-ea"/>
                <a:cs typeface="+mn-cs"/>
              </a:rPr>
            </a:br>
            <a:r>
              <a:rPr lang="en-AU" sz="3200" kern="1200" dirty="0">
                <a:solidFill>
                  <a:prstClr val="black"/>
                </a:solidFill>
                <a:latin typeface="Calibri" panose="020F0502020204030204"/>
                <a:ea typeface="+mn-ea"/>
                <a:cs typeface="+mn-cs"/>
              </a:rPr>
              <a:t>(OGC: GML schema / W3C: RDF triples)</a:t>
            </a:r>
            <a:endParaRPr lang="en-AU" sz="4000" kern="1200" dirty="0">
              <a:solidFill>
                <a:prstClr val="black"/>
              </a:solidFill>
              <a:latin typeface="Calibri" panose="020F0502020204030204"/>
              <a:ea typeface="+mn-ea"/>
              <a:cs typeface="+mn-cs"/>
            </a:endParaRPr>
          </a:p>
        </p:txBody>
      </p:sp>
      <p:sp>
        <p:nvSpPr>
          <p:cNvPr id="22" name="TextBox 21"/>
          <p:cNvSpPr txBox="1"/>
          <p:nvPr/>
        </p:nvSpPr>
        <p:spPr>
          <a:xfrm>
            <a:off x="9878138" y="7765819"/>
            <a:ext cx="8359468" cy="1200329"/>
          </a:xfrm>
          <a:prstGeom prst="rect">
            <a:avLst/>
          </a:prstGeom>
          <a:noFill/>
        </p:spPr>
        <p:txBody>
          <a:bodyPr wrap="square" rtlCol="0">
            <a:spAutoFit/>
          </a:bodyPr>
          <a:lstStyle/>
          <a:p>
            <a:pPr defTabSz="1828800" hangingPunct="1"/>
            <a:r>
              <a:rPr lang="en-AU" sz="4000" b="1" kern="1200" dirty="0">
                <a:solidFill>
                  <a:prstClr val="black"/>
                </a:solidFill>
                <a:latin typeface="Calibri" panose="020F0502020204030204"/>
                <a:ea typeface="+mn-ea"/>
                <a:cs typeface="+mn-cs"/>
              </a:rPr>
              <a:t>Building Information Modeling</a:t>
            </a:r>
          </a:p>
          <a:p>
            <a:pPr defTabSz="1828800" hangingPunct="1"/>
            <a:r>
              <a:rPr lang="en-AU" sz="3200" kern="1200" dirty="0">
                <a:solidFill>
                  <a:prstClr val="black"/>
                </a:solidFill>
                <a:latin typeface="Calibri" panose="020F0502020204030204"/>
                <a:ea typeface="+mn-ea"/>
                <a:cs typeface="+mn-cs"/>
              </a:rPr>
              <a:t>(bSI: IFC schema, MVD &amp; </a:t>
            </a:r>
            <a:r>
              <a:rPr lang="en-AU" sz="3200" kern="1200" dirty="0" err="1">
                <a:solidFill>
                  <a:prstClr val="black"/>
                </a:solidFill>
                <a:latin typeface="Calibri" panose="020F0502020204030204"/>
                <a:ea typeface="+mn-ea"/>
                <a:cs typeface="+mn-cs"/>
              </a:rPr>
              <a:t>bSDD</a:t>
            </a:r>
            <a:r>
              <a:rPr lang="en-AU" sz="3200" kern="1200" dirty="0">
                <a:solidFill>
                  <a:prstClr val="black"/>
                </a:solidFill>
                <a:latin typeface="Calibri" panose="020F0502020204030204"/>
                <a:ea typeface="+mn-ea"/>
                <a:cs typeface="+mn-cs"/>
              </a:rPr>
              <a:t>)</a:t>
            </a:r>
          </a:p>
        </p:txBody>
      </p:sp>
      <p:sp>
        <p:nvSpPr>
          <p:cNvPr id="24" name="TextBox 23"/>
          <p:cNvSpPr txBox="1"/>
          <p:nvPr/>
        </p:nvSpPr>
        <p:spPr>
          <a:xfrm>
            <a:off x="14677621" y="6059753"/>
            <a:ext cx="3865690" cy="707886"/>
          </a:xfrm>
          <a:prstGeom prst="rect">
            <a:avLst/>
          </a:prstGeom>
          <a:noFill/>
        </p:spPr>
        <p:txBody>
          <a:bodyPr wrap="square" rtlCol="0">
            <a:spAutoFit/>
          </a:bodyPr>
          <a:lstStyle/>
          <a:p>
            <a:pPr algn="l" defTabSz="1828800" hangingPunct="1"/>
            <a:r>
              <a:rPr lang="en-AU" sz="4000" i="1" kern="1200" dirty="0">
                <a:solidFill>
                  <a:prstClr val="black"/>
                </a:solidFill>
                <a:latin typeface="Calibri" panose="020F0502020204030204"/>
                <a:ea typeface="+mn-ea"/>
                <a:cs typeface="+mn-cs"/>
              </a:rPr>
              <a:t>provides context</a:t>
            </a:r>
          </a:p>
        </p:txBody>
      </p:sp>
      <p:sp>
        <p:nvSpPr>
          <p:cNvPr id="25" name="TextBox 24"/>
          <p:cNvSpPr txBox="1"/>
          <p:nvPr/>
        </p:nvSpPr>
        <p:spPr>
          <a:xfrm>
            <a:off x="9775093" y="6845582"/>
            <a:ext cx="4559454" cy="707886"/>
          </a:xfrm>
          <a:prstGeom prst="rect">
            <a:avLst/>
          </a:prstGeom>
          <a:noFill/>
        </p:spPr>
        <p:txBody>
          <a:bodyPr wrap="square" rtlCol="0">
            <a:spAutoFit/>
          </a:bodyPr>
          <a:lstStyle/>
          <a:p>
            <a:pPr algn="l" defTabSz="1828800" hangingPunct="1"/>
            <a:r>
              <a:rPr lang="en-AU" sz="4000" i="1" kern="1200" dirty="0">
                <a:solidFill>
                  <a:prstClr val="black"/>
                </a:solidFill>
                <a:latin typeface="Calibri" panose="020F0502020204030204"/>
                <a:ea typeface="+mn-ea"/>
                <a:cs typeface="+mn-cs"/>
              </a:rPr>
              <a:t>returns as-built data</a:t>
            </a:r>
          </a:p>
        </p:txBody>
      </p:sp>
      <p:sp>
        <p:nvSpPr>
          <p:cNvPr id="28" name="TextBox 27"/>
          <p:cNvSpPr txBox="1"/>
          <p:nvPr/>
        </p:nvSpPr>
        <p:spPr>
          <a:xfrm>
            <a:off x="5477502" y="7004098"/>
            <a:ext cx="3546080" cy="1723549"/>
          </a:xfrm>
          <a:prstGeom prst="rect">
            <a:avLst/>
          </a:prstGeom>
          <a:solidFill>
            <a:schemeClr val="accent2">
              <a:lumMod val="20000"/>
              <a:lumOff val="80000"/>
            </a:schemeClr>
          </a:solidFill>
          <a:ln>
            <a:solidFill>
              <a:srgbClr val="00B0F0"/>
            </a:solidFill>
          </a:ln>
        </p:spPr>
        <p:txBody>
          <a:bodyPr wrap="square" lIns="72000" tIns="0" rIns="72000" bIns="0" rtlCol="0">
            <a:spAutoFit/>
          </a:bodyPr>
          <a:lstStyle/>
          <a:p>
            <a:pPr marL="288000" indent="-288000" algn="l" defTabSz="1828800" hangingPunct="1">
              <a:buFont typeface="Arial" panose="020B0604020202020204" pitchFamily="34" charset="0"/>
              <a:buChar char="•"/>
            </a:pPr>
            <a:r>
              <a:rPr lang="en-AU" sz="2800" i="1" kern="1200" dirty="0">
                <a:solidFill>
                  <a:prstClr val="black"/>
                </a:solidFill>
                <a:latin typeface="Calibri" panose="020F0502020204030204"/>
                <a:ea typeface="+mn-ea"/>
                <a:cs typeface="+mn-cs"/>
              </a:rPr>
              <a:t>design modelling</a:t>
            </a:r>
          </a:p>
          <a:p>
            <a:pPr marL="288000" indent="-288000" algn="l" defTabSz="1828800" hangingPunct="1">
              <a:buFont typeface="Arial" panose="020B0604020202020204" pitchFamily="34" charset="0"/>
              <a:buChar char="•"/>
            </a:pPr>
            <a:r>
              <a:rPr lang="en-AU" sz="2800" i="1" kern="1200" dirty="0">
                <a:solidFill>
                  <a:prstClr val="black"/>
                </a:solidFill>
                <a:latin typeface="Calibri" panose="020F0502020204030204"/>
                <a:ea typeface="+mn-ea"/>
                <a:cs typeface="+mn-cs"/>
              </a:rPr>
              <a:t>performance analysis</a:t>
            </a:r>
          </a:p>
          <a:p>
            <a:pPr marL="288000" indent="-288000" algn="l" defTabSz="1828800" hangingPunct="1">
              <a:buFont typeface="Arial" panose="020B0604020202020204" pitchFamily="34" charset="0"/>
              <a:buChar char="•"/>
            </a:pPr>
            <a:r>
              <a:rPr lang="en-AU" sz="2800" i="1" kern="1200" dirty="0">
                <a:solidFill>
                  <a:prstClr val="black"/>
                </a:solidFill>
                <a:latin typeface="Calibri" panose="020F0502020204030204"/>
                <a:ea typeface="+mn-ea"/>
                <a:cs typeface="+mn-cs"/>
              </a:rPr>
              <a:t>simulation</a:t>
            </a:r>
          </a:p>
          <a:p>
            <a:pPr marL="288000" indent="-288000" algn="l" defTabSz="1828800" hangingPunct="1">
              <a:buFont typeface="Arial" panose="020B0604020202020204" pitchFamily="34" charset="0"/>
              <a:buChar char="•"/>
            </a:pPr>
            <a:r>
              <a:rPr lang="en-AU" sz="2800" i="1" kern="1200" dirty="0">
                <a:solidFill>
                  <a:prstClr val="black"/>
                </a:solidFill>
                <a:latin typeface="Calibri" panose="020F0502020204030204"/>
                <a:ea typeface="+mn-ea"/>
                <a:cs typeface="+mn-cs"/>
              </a:rPr>
              <a:t>construction</a:t>
            </a:r>
          </a:p>
        </p:txBody>
      </p:sp>
      <p:grpSp>
        <p:nvGrpSpPr>
          <p:cNvPr id="10" name="Group 9"/>
          <p:cNvGrpSpPr/>
          <p:nvPr/>
        </p:nvGrpSpPr>
        <p:grpSpPr>
          <a:xfrm>
            <a:off x="4014934" y="1601719"/>
            <a:ext cx="1165370" cy="5132158"/>
            <a:chOff x="7494236" y="827349"/>
            <a:chExt cx="377145" cy="2577192"/>
          </a:xfrm>
        </p:grpSpPr>
        <p:sp>
          <p:nvSpPr>
            <p:cNvPr id="8" name="Down Arrow 7"/>
            <p:cNvSpPr/>
            <p:nvPr/>
          </p:nvSpPr>
          <p:spPr>
            <a:xfrm>
              <a:off x="7494236" y="827349"/>
              <a:ext cx="377145" cy="2577192"/>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defTabSz="1828800" hangingPunct="1"/>
              <a:endParaRPr lang="en-AU" sz="3600" kern="1200" dirty="0">
                <a:solidFill>
                  <a:prstClr val="black"/>
                </a:solidFill>
                <a:latin typeface="Calibri" panose="020F0502020204030204"/>
              </a:endParaRPr>
            </a:p>
          </p:txBody>
        </p:sp>
        <p:sp>
          <p:nvSpPr>
            <p:cNvPr id="9" name="TextBox 8"/>
            <p:cNvSpPr txBox="1"/>
            <p:nvPr/>
          </p:nvSpPr>
          <p:spPr>
            <a:xfrm>
              <a:off x="7540852" y="1178088"/>
              <a:ext cx="219130" cy="1734490"/>
            </a:xfrm>
            <a:prstGeom prst="rect">
              <a:avLst/>
            </a:prstGeom>
            <a:noFill/>
          </p:spPr>
          <p:txBody>
            <a:bodyPr vert="vert270" wrap="none" rtlCol="0">
              <a:spAutoFit/>
            </a:bodyPr>
            <a:lstStyle/>
            <a:p>
              <a:pPr algn="l" defTabSz="1828800" hangingPunct="1"/>
              <a:r>
                <a:rPr lang="en-AU" sz="3200" kern="1200" dirty="0">
                  <a:solidFill>
                    <a:prstClr val="black"/>
                  </a:solidFill>
                  <a:latin typeface="Calibri" panose="020F0502020204030204"/>
                  <a:ea typeface="+mn-ea"/>
                  <a:cs typeface="+mn-cs"/>
                </a:rPr>
                <a:t>Top-Down approach</a:t>
              </a:r>
            </a:p>
          </p:txBody>
        </p:sp>
      </p:grpSp>
      <p:grpSp>
        <p:nvGrpSpPr>
          <p:cNvPr id="31" name="Group 30"/>
          <p:cNvGrpSpPr/>
          <p:nvPr/>
        </p:nvGrpSpPr>
        <p:grpSpPr>
          <a:xfrm rot="10800000">
            <a:off x="4014912" y="7008259"/>
            <a:ext cx="1165371" cy="5411506"/>
            <a:chOff x="7494237" y="523979"/>
            <a:chExt cx="377145" cy="2880563"/>
          </a:xfrm>
        </p:grpSpPr>
        <p:sp>
          <p:nvSpPr>
            <p:cNvPr id="32" name="Down Arrow 31"/>
            <p:cNvSpPr/>
            <p:nvPr/>
          </p:nvSpPr>
          <p:spPr>
            <a:xfrm>
              <a:off x="7494237" y="523979"/>
              <a:ext cx="377145" cy="288056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defTabSz="1828800" hangingPunct="1"/>
              <a:endParaRPr lang="en-AU" sz="3600" kern="1200" dirty="0">
                <a:solidFill>
                  <a:prstClr val="black"/>
                </a:solidFill>
                <a:latin typeface="Calibri" panose="020F0502020204030204"/>
              </a:endParaRPr>
            </a:p>
          </p:txBody>
        </p:sp>
        <p:sp>
          <p:nvSpPr>
            <p:cNvPr id="33" name="TextBox 32"/>
            <p:cNvSpPr txBox="1"/>
            <p:nvPr/>
          </p:nvSpPr>
          <p:spPr>
            <a:xfrm>
              <a:off x="7574114" y="880177"/>
              <a:ext cx="219130" cy="1921015"/>
            </a:xfrm>
            <a:prstGeom prst="rect">
              <a:avLst/>
            </a:prstGeom>
            <a:noFill/>
          </p:spPr>
          <p:txBody>
            <a:bodyPr vert="vert" wrap="none" rtlCol="0">
              <a:spAutoFit/>
            </a:bodyPr>
            <a:lstStyle/>
            <a:p>
              <a:pPr algn="l" defTabSz="1828800" hangingPunct="1"/>
              <a:r>
                <a:rPr lang="en-AU" sz="3200" kern="1200" dirty="0">
                  <a:solidFill>
                    <a:prstClr val="black"/>
                  </a:solidFill>
                  <a:latin typeface="Calibri" panose="020F0502020204030204"/>
                  <a:ea typeface="+mn-ea"/>
                  <a:cs typeface="+mn-cs"/>
                </a:rPr>
                <a:t>Bottom-Up approach</a:t>
              </a:r>
            </a:p>
          </p:txBody>
        </p:sp>
      </p:grpSp>
      <p:sp>
        <p:nvSpPr>
          <p:cNvPr id="34" name="Arrow: Up-Down 33"/>
          <p:cNvSpPr/>
          <p:nvPr/>
        </p:nvSpPr>
        <p:spPr>
          <a:xfrm>
            <a:off x="19341142" y="1601719"/>
            <a:ext cx="1281616" cy="10818046"/>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1828800" hangingPunct="1"/>
            <a:r>
              <a:rPr lang="en-AU" sz="3600" kern="1200" dirty="0">
                <a:solidFill>
                  <a:prstClr val="black"/>
                </a:solidFill>
                <a:latin typeface="Calibri" panose="020F0502020204030204"/>
              </a:rPr>
              <a:t>Digital Engineering &amp; Asset Management</a:t>
            </a:r>
          </a:p>
        </p:txBody>
      </p:sp>
    </p:spTree>
    <p:extLst>
      <p:ext uri="{BB962C8B-B14F-4D97-AF65-F5344CB8AC3E}">
        <p14:creationId xmlns:p14="http://schemas.microsoft.com/office/powerpoint/2010/main" val="2083721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A361719-F59B-3D10-B338-683FF33E3F30}"/>
              </a:ext>
            </a:extLst>
          </p:cNvPr>
          <p:cNvPicPr>
            <a:picLocks noChangeAspect="1"/>
          </p:cNvPicPr>
          <p:nvPr/>
        </p:nvPicPr>
        <p:blipFill>
          <a:blip r:embed="rId2"/>
          <a:stretch>
            <a:fillRect/>
          </a:stretch>
        </p:blipFill>
        <p:spPr>
          <a:xfrm>
            <a:off x="811251" y="210022"/>
            <a:ext cx="22761498" cy="13295955"/>
          </a:xfrm>
          <a:prstGeom prst="rect">
            <a:avLst/>
          </a:prstGeom>
        </p:spPr>
      </p:pic>
    </p:spTree>
    <p:extLst>
      <p:ext uri="{BB962C8B-B14F-4D97-AF65-F5344CB8AC3E}">
        <p14:creationId xmlns:p14="http://schemas.microsoft.com/office/powerpoint/2010/main" val="1617257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281482-9BD4-17C5-DDD0-25FE27DF9ECE}"/>
              </a:ext>
            </a:extLst>
          </p:cNvPr>
          <p:cNvPicPr>
            <a:picLocks noChangeAspect="1"/>
          </p:cNvPicPr>
          <p:nvPr/>
        </p:nvPicPr>
        <p:blipFill>
          <a:blip r:embed="rId2"/>
          <a:stretch>
            <a:fillRect/>
          </a:stretch>
        </p:blipFill>
        <p:spPr>
          <a:xfrm>
            <a:off x="321526" y="299196"/>
            <a:ext cx="13773615" cy="640934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F650CC9C-A499-8C0E-4753-410A70E7634C}"/>
              </a:ext>
            </a:extLst>
          </p:cNvPr>
          <p:cNvPicPr>
            <a:picLocks noChangeAspect="1"/>
          </p:cNvPicPr>
          <p:nvPr/>
        </p:nvPicPr>
        <p:blipFill>
          <a:blip r:embed="rId3"/>
          <a:stretch>
            <a:fillRect/>
          </a:stretch>
        </p:blipFill>
        <p:spPr>
          <a:xfrm>
            <a:off x="9331711" y="6555963"/>
            <a:ext cx="14888737" cy="68608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8394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AC9A5F8-7185-2C01-C403-6BD7508DC3D0}"/>
              </a:ext>
            </a:extLst>
          </p:cNvPr>
          <p:cNvPicPr>
            <a:picLocks noChangeAspect="1"/>
          </p:cNvPicPr>
          <p:nvPr/>
        </p:nvPicPr>
        <p:blipFill>
          <a:blip r:embed="rId2"/>
          <a:stretch>
            <a:fillRect/>
          </a:stretch>
        </p:blipFill>
        <p:spPr>
          <a:xfrm>
            <a:off x="410736" y="240600"/>
            <a:ext cx="23973263" cy="13305593"/>
          </a:xfrm>
          <a:prstGeom prst="rect">
            <a:avLst/>
          </a:prstGeom>
        </p:spPr>
      </p:pic>
    </p:spTree>
    <p:extLst>
      <p:ext uri="{BB962C8B-B14F-4D97-AF65-F5344CB8AC3E}">
        <p14:creationId xmlns:p14="http://schemas.microsoft.com/office/powerpoint/2010/main" val="3479841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AABFAF1F-A5D6-9B42-4328-0D5A099B67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24419041"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399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1">
            <a:extLst>
              <a:ext uri="{FF2B5EF4-FFF2-40B4-BE49-F238E27FC236}">
                <a16:creationId xmlns:a16="http://schemas.microsoft.com/office/drawing/2014/main" xmlns="" id="{B360E8FC-8D9E-C9EB-731D-9BB4BCABB7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87805" y="82599"/>
            <a:ext cx="18064975" cy="135721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xmlns="" id="{B4E8FCF3-CDFD-23ED-1969-23B77094E7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45443" y="7961970"/>
            <a:ext cx="5814673" cy="499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414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2">
            <a:extLst>
              <a:ext uri="{FF2B5EF4-FFF2-40B4-BE49-F238E27FC236}">
                <a16:creationId xmlns:a16="http://schemas.microsoft.com/office/drawing/2014/main" xmlns="" id="{F7CA3E08-967F-C872-F249-5CD08DB320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3785" y="356839"/>
            <a:ext cx="17641230" cy="1323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945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Hot-air balloons viewed from below against a blue sky" descr="Hot-air balloons viewed from below against a blue sky"/>
          <p:cNvPicPr>
            <a:picLocks noGrp="1" noChangeAspect="1"/>
          </p:cNvPicPr>
          <p:nvPr>
            <p:ph type="pic" idx="4294967295"/>
          </p:nvPr>
        </p:nvPicPr>
        <p:blipFill>
          <a:blip r:embed="rId2" cstate="screen">
            <a:extLst>
              <a:ext uri="{28A0092B-C50C-407E-A947-70E740481C1C}">
                <a14:useLocalDpi xmlns:a14="http://schemas.microsoft.com/office/drawing/2010/main"/>
              </a:ext>
            </a:extLst>
          </a:blip>
          <a:srcRect/>
          <a:stretch>
            <a:fillRect/>
          </a:stretch>
        </p:blipFill>
        <p:spPr>
          <a:xfrm>
            <a:off x="1211198" y="1270000"/>
            <a:ext cx="9345752" cy="10782622"/>
          </a:xfrm>
          <a:prstGeom prst="rect">
            <a:avLst/>
          </a:prstGeom>
        </p:spPr>
      </p:pic>
      <p:sp>
        <p:nvSpPr>
          <p:cNvPr id="331" name="Thank You"/>
          <p:cNvSpPr txBox="1">
            <a:spLocks noGrp="1"/>
          </p:cNvSpPr>
          <p:nvPr>
            <p:ph type="body" idx="22"/>
          </p:nvPr>
        </p:nvSpPr>
        <p:spPr>
          <a:prstGeom prst="rect">
            <a:avLst/>
          </a:prstGeom>
        </p:spPr>
        <p:txBody>
          <a:bodyPr/>
          <a:lstStyle/>
          <a:p>
            <a:r>
              <a:rPr dirty="0"/>
              <a:t>Thank You</a:t>
            </a:r>
          </a:p>
        </p:txBody>
      </p:sp>
      <p:sp>
        <p:nvSpPr>
          <p:cNvPr id="332" name="Community"/>
          <p:cNvSpPr txBox="1">
            <a:spLocks noGrp="1"/>
          </p:cNvSpPr>
          <p:nvPr>
            <p:ph type="body" idx="23"/>
          </p:nvPr>
        </p:nvSpPr>
        <p:spPr>
          <a:prstGeom prst="rect">
            <a:avLst/>
          </a:prstGeom>
        </p:spPr>
        <p:txBody>
          <a:bodyPr>
            <a:normAutofit lnSpcReduction="10000"/>
          </a:bodyPr>
          <a:lstStyle/>
          <a:p>
            <a:r>
              <a:rPr dirty="0"/>
              <a:t>Community</a:t>
            </a:r>
          </a:p>
        </p:txBody>
      </p:sp>
      <p:sp>
        <p:nvSpPr>
          <p:cNvPr id="2" name="TextBox 1">
            <a:extLst>
              <a:ext uri="{FF2B5EF4-FFF2-40B4-BE49-F238E27FC236}">
                <a16:creationId xmlns:a16="http://schemas.microsoft.com/office/drawing/2014/main" xmlns="" id="{3ECE1930-D3FB-C35A-EF30-E2F0051297B5}"/>
              </a:ext>
            </a:extLst>
          </p:cNvPr>
          <p:cNvSpPr txBox="1"/>
          <p:nvPr/>
        </p:nvSpPr>
        <p:spPr>
          <a:xfrm>
            <a:off x="1512620" y="10045905"/>
            <a:ext cx="5713102"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FFFFFF"/>
                </a:solidFill>
                <a:effectLst/>
                <a:uFillTx/>
                <a:latin typeface="Mont Book"/>
                <a:ea typeface="Mont Book"/>
                <a:cs typeface="Mont Book"/>
                <a:sym typeface="Mont Book"/>
              </a:rPr>
              <a:t>Scott Simmons</a:t>
            </a:r>
          </a:p>
          <a:p>
            <a:pPr marL="0" marR="0" indent="0" algn="l" defTabSz="2438338" rtl="0" fontAlgn="auto" latinLnBrk="0" hangingPunct="0">
              <a:lnSpc>
                <a:spcPct val="100000"/>
              </a:lnSpc>
              <a:spcBef>
                <a:spcPts val="0"/>
              </a:spcBef>
              <a:spcAft>
                <a:spcPts val="0"/>
              </a:spcAft>
              <a:buClrTx/>
              <a:buSzTx/>
              <a:buFontTx/>
              <a:buNone/>
              <a:tabLst/>
            </a:pPr>
            <a:r>
              <a:rPr lang="en-US" sz="5400" b="1" dirty="0" err="1">
                <a:solidFill>
                  <a:srgbClr val="FFFFFF"/>
                </a:solidFill>
              </a:rPr>
              <a:t>ssimmons@ogc.org</a:t>
            </a:r>
            <a:endParaRPr kumimoji="0" lang="en-US" sz="5400" b="1" i="0" u="none" strike="noStrike" cap="none" spc="0" normalizeH="0" baseline="0" dirty="0">
              <a:ln>
                <a:noFill/>
              </a:ln>
              <a:solidFill>
                <a:srgbClr val="FFFFFF"/>
              </a:solidFill>
              <a:effectLst/>
              <a:uFillTx/>
              <a:latin typeface="Mont Book"/>
              <a:ea typeface="Mont Book"/>
              <a:cs typeface="Mont Book"/>
              <a:sym typeface="Mont Book"/>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BAFFEA-3EDE-7B4E-B140-B2235C869E90}"/>
              </a:ext>
            </a:extLst>
          </p:cNvPr>
          <p:cNvSpPr>
            <a:spLocks noGrp="1"/>
          </p:cNvSpPr>
          <p:nvPr>
            <p:ph type="title"/>
          </p:nvPr>
        </p:nvSpPr>
        <p:spPr/>
        <p:txBody>
          <a:bodyPr/>
          <a:lstStyle/>
          <a:p>
            <a:r>
              <a:rPr lang="en-US" dirty="0"/>
              <a:t>OGC vision in 2012</a:t>
            </a:r>
          </a:p>
        </p:txBody>
      </p:sp>
      <p:sp>
        <p:nvSpPr>
          <p:cNvPr id="6" name="Isosceles Triangle 5"/>
          <p:cNvSpPr/>
          <p:nvPr/>
        </p:nvSpPr>
        <p:spPr bwMode="auto">
          <a:xfrm rot="16200000">
            <a:off x="5105217" y="3965455"/>
            <a:ext cx="5500880" cy="3200400"/>
          </a:xfrm>
          <a:custGeom>
            <a:avLst/>
            <a:gdLst>
              <a:gd name="connsiteX0" fmla="*/ 0 w 1807465"/>
              <a:gd name="connsiteY0" fmla="*/ 489109 h 489109"/>
              <a:gd name="connsiteX1" fmla="*/ 932290 w 1807465"/>
              <a:gd name="connsiteY1" fmla="*/ 0 h 489109"/>
              <a:gd name="connsiteX2" fmla="*/ 1807465 w 1807465"/>
              <a:gd name="connsiteY2" fmla="*/ 489109 h 489109"/>
              <a:gd name="connsiteX3" fmla="*/ 0 w 1807465"/>
              <a:gd name="connsiteY3" fmla="*/ 489109 h 489109"/>
              <a:gd name="connsiteX0" fmla="*/ 0 w 2250378"/>
              <a:gd name="connsiteY0" fmla="*/ 489109 h 2003584"/>
              <a:gd name="connsiteX1" fmla="*/ 932290 w 2250378"/>
              <a:gd name="connsiteY1" fmla="*/ 0 h 2003584"/>
              <a:gd name="connsiteX2" fmla="*/ 2250378 w 2250378"/>
              <a:gd name="connsiteY2" fmla="*/ 2003584 h 2003584"/>
              <a:gd name="connsiteX3" fmla="*/ 0 w 2250378"/>
              <a:gd name="connsiteY3" fmla="*/ 489109 h 2003584"/>
              <a:gd name="connsiteX0" fmla="*/ 0 w 2750440"/>
              <a:gd name="connsiteY0" fmla="*/ 1946434 h 2003584"/>
              <a:gd name="connsiteX1" fmla="*/ 1432352 w 2750440"/>
              <a:gd name="connsiteY1" fmla="*/ 0 h 2003584"/>
              <a:gd name="connsiteX2" fmla="*/ 2750440 w 2750440"/>
              <a:gd name="connsiteY2" fmla="*/ 2003584 h 2003584"/>
              <a:gd name="connsiteX3" fmla="*/ 0 w 2750440"/>
              <a:gd name="connsiteY3" fmla="*/ 1946434 h 2003584"/>
            </a:gdLst>
            <a:ahLst/>
            <a:cxnLst>
              <a:cxn ang="0">
                <a:pos x="connsiteX0" y="connsiteY0"/>
              </a:cxn>
              <a:cxn ang="0">
                <a:pos x="connsiteX1" y="connsiteY1"/>
              </a:cxn>
              <a:cxn ang="0">
                <a:pos x="connsiteX2" y="connsiteY2"/>
              </a:cxn>
              <a:cxn ang="0">
                <a:pos x="connsiteX3" y="connsiteY3"/>
              </a:cxn>
            </a:cxnLst>
            <a:rect l="l" t="t" r="r" b="b"/>
            <a:pathLst>
              <a:path w="2750440" h="2003584">
                <a:moveTo>
                  <a:pt x="0" y="1946434"/>
                </a:moveTo>
                <a:lnTo>
                  <a:pt x="1432352" y="0"/>
                </a:lnTo>
                <a:lnTo>
                  <a:pt x="2750440" y="2003584"/>
                </a:lnTo>
                <a:lnTo>
                  <a:pt x="0" y="1946434"/>
                </a:lnTo>
                <a:close/>
              </a:path>
            </a:pathLst>
          </a:custGeom>
          <a:gradFill flip="none" rotWithShape="1">
            <a:gsLst>
              <a:gs pos="0">
                <a:schemeClr val="tx2">
                  <a:lumMod val="50000"/>
                  <a:lumOff val="50000"/>
                </a:schemeClr>
              </a:gs>
              <a:gs pos="100000">
                <a:prstClr val="white"/>
              </a:gs>
            </a:gsLst>
            <a:lin ang="5400000" scaled="0"/>
            <a:tileRect/>
          </a:gradFill>
          <a:ln w="9525" cap="flat" cmpd="sng" algn="ctr">
            <a:noFill/>
            <a:prstDash val="solid"/>
            <a:round/>
            <a:headEnd type="stealth" w="med" len="lg"/>
            <a:tailEnd type="none" w="med" len="med"/>
          </a:ln>
          <a:effectLst/>
        </p:spPr>
        <p:txBody>
          <a:bodyPr vert="horz" wrap="square" lIns="0" tIns="91440" rIns="0" bIns="91440" numCol="1" rtlCol="0" anchor="t" anchorCtr="0" compatLnSpc="1">
            <a:prstTxWarp prst="textNoShape">
              <a:avLst/>
            </a:prstTxWarp>
            <a:spAutoFit/>
          </a:bodyPr>
          <a:lstStyle/>
          <a:p>
            <a:endParaRPr lang="en-US" sz="4800"/>
          </a:p>
        </p:txBody>
      </p:sp>
      <p:sp>
        <p:nvSpPr>
          <p:cNvPr id="8" name="Isosceles Triangle 7"/>
          <p:cNvSpPr/>
          <p:nvPr/>
        </p:nvSpPr>
        <p:spPr bwMode="auto">
          <a:xfrm rot="9645932">
            <a:off x="11007846" y="7795521"/>
            <a:ext cx="5001578" cy="3200400"/>
          </a:xfrm>
          <a:custGeom>
            <a:avLst/>
            <a:gdLst>
              <a:gd name="connsiteX0" fmla="*/ 0 w 1807465"/>
              <a:gd name="connsiteY0" fmla="*/ 489109 h 489109"/>
              <a:gd name="connsiteX1" fmla="*/ 903733 w 1807465"/>
              <a:gd name="connsiteY1" fmla="*/ 0 h 489109"/>
              <a:gd name="connsiteX2" fmla="*/ 1807465 w 1807465"/>
              <a:gd name="connsiteY2" fmla="*/ 489109 h 489109"/>
              <a:gd name="connsiteX3" fmla="*/ 0 w 1807465"/>
              <a:gd name="connsiteY3" fmla="*/ 489109 h 489109"/>
              <a:gd name="connsiteX0" fmla="*/ 0 w 2182748"/>
              <a:gd name="connsiteY0" fmla="*/ 1477951 h 1477951"/>
              <a:gd name="connsiteX1" fmla="*/ 1279016 w 2182748"/>
              <a:gd name="connsiteY1" fmla="*/ 0 h 1477951"/>
              <a:gd name="connsiteX2" fmla="*/ 2182748 w 2182748"/>
              <a:gd name="connsiteY2" fmla="*/ 489109 h 1477951"/>
              <a:gd name="connsiteX3" fmla="*/ 0 w 2182748"/>
              <a:gd name="connsiteY3" fmla="*/ 1477951 h 1477951"/>
              <a:gd name="connsiteX0" fmla="*/ 0 w 2364292"/>
              <a:gd name="connsiteY0" fmla="*/ 1477951 h 2050541"/>
              <a:gd name="connsiteX1" fmla="*/ 1279016 w 2364292"/>
              <a:gd name="connsiteY1" fmla="*/ 0 h 2050541"/>
              <a:gd name="connsiteX2" fmla="*/ 2364292 w 2364292"/>
              <a:gd name="connsiteY2" fmla="*/ 2050541 h 2050541"/>
              <a:gd name="connsiteX3" fmla="*/ 0 w 2364292"/>
              <a:gd name="connsiteY3" fmla="*/ 1477951 h 2050541"/>
              <a:gd name="connsiteX0" fmla="*/ 0 w 2449014"/>
              <a:gd name="connsiteY0" fmla="*/ 1477951 h 1807722"/>
              <a:gd name="connsiteX1" fmla="*/ 1279016 w 2449014"/>
              <a:gd name="connsiteY1" fmla="*/ 0 h 1807722"/>
              <a:gd name="connsiteX2" fmla="*/ 2449014 w 2449014"/>
              <a:gd name="connsiteY2" fmla="*/ 1807722 h 1807722"/>
              <a:gd name="connsiteX3" fmla="*/ 0 w 2449014"/>
              <a:gd name="connsiteY3" fmla="*/ 1477951 h 1807722"/>
              <a:gd name="connsiteX0" fmla="*/ 0 w 2410099"/>
              <a:gd name="connsiteY0" fmla="*/ 1279679 h 1807722"/>
              <a:gd name="connsiteX1" fmla="*/ 1240101 w 2410099"/>
              <a:gd name="connsiteY1" fmla="*/ 0 h 1807722"/>
              <a:gd name="connsiteX2" fmla="*/ 2410099 w 2410099"/>
              <a:gd name="connsiteY2" fmla="*/ 1807722 h 1807722"/>
              <a:gd name="connsiteX3" fmla="*/ 0 w 2410099"/>
              <a:gd name="connsiteY3" fmla="*/ 1279679 h 1807722"/>
              <a:gd name="connsiteX0" fmla="*/ 0 w 2500789"/>
              <a:gd name="connsiteY0" fmla="*/ 1626341 h 1807722"/>
              <a:gd name="connsiteX1" fmla="*/ 1330791 w 2500789"/>
              <a:gd name="connsiteY1" fmla="*/ 0 h 1807722"/>
              <a:gd name="connsiteX2" fmla="*/ 2500789 w 2500789"/>
              <a:gd name="connsiteY2" fmla="*/ 1807722 h 1807722"/>
              <a:gd name="connsiteX3" fmla="*/ 0 w 2500789"/>
              <a:gd name="connsiteY3" fmla="*/ 1626341 h 1807722"/>
            </a:gdLst>
            <a:ahLst/>
            <a:cxnLst>
              <a:cxn ang="0">
                <a:pos x="connsiteX0" y="connsiteY0"/>
              </a:cxn>
              <a:cxn ang="0">
                <a:pos x="connsiteX1" y="connsiteY1"/>
              </a:cxn>
              <a:cxn ang="0">
                <a:pos x="connsiteX2" y="connsiteY2"/>
              </a:cxn>
              <a:cxn ang="0">
                <a:pos x="connsiteX3" y="connsiteY3"/>
              </a:cxn>
            </a:cxnLst>
            <a:rect l="l" t="t" r="r" b="b"/>
            <a:pathLst>
              <a:path w="2500789" h="1807722">
                <a:moveTo>
                  <a:pt x="0" y="1626341"/>
                </a:moveTo>
                <a:lnTo>
                  <a:pt x="1330791" y="0"/>
                </a:lnTo>
                <a:lnTo>
                  <a:pt x="2500789" y="1807722"/>
                </a:lnTo>
                <a:lnTo>
                  <a:pt x="0" y="1626341"/>
                </a:lnTo>
                <a:close/>
              </a:path>
            </a:pathLst>
          </a:custGeom>
          <a:gradFill flip="none" rotWithShape="1">
            <a:gsLst>
              <a:gs pos="0">
                <a:srgbClr val="41E40D"/>
              </a:gs>
              <a:gs pos="100000">
                <a:prstClr val="white"/>
              </a:gs>
            </a:gsLst>
            <a:lin ang="5400000" scaled="0"/>
            <a:tileRect/>
          </a:gradFill>
          <a:ln w="9525" cap="flat" cmpd="sng" algn="ctr">
            <a:noFill/>
            <a:prstDash val="solid"/>
            <a:round/>
            <a:headEnd type="stealth" w="med" len="lg"/>
            <a:tailEnd type="none" w="med" len="med"/>
          </a:ln>
          <a:effectLst/>
        </p:spPr>
        <p:txBody>
          <a:bodyPr vert="horz" wrap="square" lIns="0" tIns="91440" rIns="0" bIns="91440" numCol="1" rtlCol="0" anchor="t" anchorCtr="0" compatLnSpc="1">
            <a:prstTxWarp prst="textNoShape">
              <a:avLst/>
            </a:prstTxWarp>
            <a:spAutoFit/>
          </a:bodyPr>
          <a:lstStyle/>
          <a:p>
            <a:endParaRPr lang="en-US" sz="4800" dirty="0"/>
          </a:p>
        </p:txBody>
      </p:sp>
      <p:sp>
        <p:nvSpPr>
          <p:cNvPr id="9" name="Isosceles Triangle 8"/>
          <p:cNvSpPr/>
          <p:nvPr/>
        </p:nvSpPr>
        <p:spPr bwMode="auto">
          <a:xfrm rot="4547019">
            <a:off x="14158697" y="3143011"/>
            <a:ext cx="4722926" cy="3200400"/>
          </a:xfrm>
          <a:custGeom>
            <a:avLst/>
            <a:gdLst>
              <a:gd name="connsiteX0" fmla="*/ 0 w 1807465"/>
              <a:gd name="connsiteY0" fmla="*/ 489109 h 489109"/>
              <a:gd name="connsiteX1" fmla="*/ 903733 w 1807465"/>
              <a:gd name="connsiteY1" fmla="*/ 0 h 489109"/>
              <a:gd name="connsiteX2" fmla="*/ 1807465 w 1807465"/>
              <a:gd name="connsiteY2" fmla="*/ 489109 h 489109"/>
              <a:gd name="connsiteX3" fmla="*/ 0 w 1807465"/>
              <a:gd name="connsiteY3" fmla="*/ 489109 h 489109"/>
              <a:gd name="connsiteX0" fmla="*/ 0 w 2240128"/>
              <a:gd name="connsiteY0" fmla="*/ 489109 h 1748353"/>
              <a:gd name="connsiteX1" fmla="*/ 903733 w 2240128"/>
              <a:gd name="connsiteY1" fmla="*/ 0 h 1748353"/>
              <a:gd name="connsiteX2" fmla="*/ 2240128 w 2240128"/>
              <a:gd name="connsiteY2" fmla="*/ 1748353 h 1748353"/>
              <a:gd name="connsiteX3" fmla="*/ 0 w 2240128"/>
              <a:gd name="connsiteY3" fmla="*/ 489109 h 1748353"/>
              <a:gd name="connsiteX0" fmla="*/ 0 w 2385654"/>
              <a:gd name="connsiteY0" fmla="*/ 1587133 h 1748353"/>
              <a:gd name="connsiteX1" fmla="*/ 1049259 w 2385654"/>
              <a:gd name="connsiteY1" fmla="*/ 0 h 1748353"/>
              <a:gd name="connsiteX2" fmla="*/ 2385654 w 2385654"/>
              <a:gd name="connsiteY2" fmla="*/ 1748353 h 1748353"/>
              <a:gd name="connsiteX3" fmla="*/ 0 w 2385654"/>
              <a:gd name="connsiteY3" fmla="*/ 1587133 h 1748353"/>
              <a:gd name="connsiteX0" fmla="*/ 0 w 2308831"/>
              <a:gd name="connsiteY0" fmla="*/ 1587133 h 1935235"/>
              <a:gd name="connsiteX1" fmla="*/ 1049259 w 2308831"/>
              <a:gd name="connsiteY1" fmla="*/ 0 h 1935235"/>
              <a:gd name="connsiteX2" fmla="*/ 2308831 w 2308831"/>
              <a:gd name="connsiteY2" fmla="*/ 1935235 h 1935235"/>
              <a:gd name="connsiteX3" fmla="*/ 0 w 2308831"/>
              <a:gd name="connsiteY3" fmla="*/ 1587133 h 1935235"/>
              <a:gd name="connsiteX0" fmla="*/ 0 w 2361463"/>
              <a:gd name="connsiteY0" fmla="*/ 1794882 h 1935235"/>
              <a:gd name="connsiteX1" fmla="*/ 1101891 w 2361463"/>
              <a:gd name="connsiteY1" fmla="*/ 0 h 1935235"/>
              <a:gd name="connsiteX2" fmla="*/ 2361463 w 2361463"/>
              <a:gd name="connsiteY2" fmla="*/ 1935235 h 1935235"/>
              <a:gd name="connsiteX3" fmla="*/ 0 w 2361463"/>
              <a:gd name="connsiteY3" fmla="*/ 1794882 h 1935235"/>
            </a:gdLst>
            <a:ahLst/>
            <a:cxnLst>
              <a:cxn ang="0">
                <a:pos x="connsiteX0" y="connsiteY0"/>
              </a:cxn>
              <a:cxn ang="0">
                <a:pos x="connsiteX1" y="connsiteY1"/>
              </a:cxn>
              <a:cxn ang="0">
                <a:pos x="connsiteX2" y="connsiteY2"/>
              </a:cxn>
              <a:cxn ang="0">
                <a:pos x="connsiteX3" y="connsiteY3"/>
              </a:cxn>
            </a:cxnLst>
            <a:rect l="l" t="t" r="r" b="b"/>
            <a:pathLst>
              <a:path w="2361463" h="1935235">
                <a:moveTo>
                  <a:pt x="0" y="1794882"/>
                </a:moveTo>
                <a:lnTo>
                  <a:pt x="1101891" y="0"/>
                </a:lnTo>
                <a:lnTo>
                  <a:pt x="2361463" y="1935235"/>
                </a:lnTo>
                <a:lnTo>
                  <a:pt x="0" y="1794882"/>
                </a:lnTo>
                <a:close/>
              </a:path>
            </a:pathLst>
          </a:custGeom>
          <a:gradFill flip="none" rotWithShape="1">
            <a:gsLst>
              <a:gs pos="0">
                <a:srgbClr val="B2783D"/>
              </a:gs>
              <a:gs pos="100000">
                <a:prstClr val="white"/>
              </a:gs>
            </a:gsLst>
            <a:lin ang="5400000" scaled="0"/>
            <a:tileRect/>
          </a:gradFill>
          <a:ln w="9525" cap="flat" cmpd="sng" algn="ctr">
            <a:noFill/>
            <a:prstDash val="solid"/>
            <a:round/>
            <a:headEnd type="stealth" w="med" len="lg"/>
            <a:tailEnd type="none" w="med" len="med"/>
          </a:ln>
          <a:effectLst/>
        </p:spPr>
        <p:txBody>
          <a:bodyPr vert="horz" wrap="square" lIns="0" tIns="91440" rIns="0" bIns="91440" numCol="1" rtlCol="0" anchor="t" anchorCtr="0" compatLnSpc="1">
            <a:prstTxWarp prst="textNoShape">
              <a:avLst/>
            </a:prstTxWarp>
            <a:spAutoFit/>
          </a:bodyPr>
          <a:lstStyle/>
          <a:p>
            <a:endParaRPr lang="en-US" sz="4800"/>
          </a:p>
        </p:txBody>
      </p:sp>
      <p:sp>
        <p:nvSpPr>
          <p:cNvPr id="10" name="TextBox 9"/>
          <p:cNvSpPr txBox="1"/>
          <p:nvPr/>
        </p:nvSpPr>
        <p:spPr>
          <a:xfrm>
            <a:off x="3235592" y="4443340"/>
            <a:ext cx="2920992" cy="1938992"/>
          </a:xfrm>
          <a:prstGeom prst="rect">
            <a:avLst/>
          </a:prstGeom>
          <a:noFill/>
        </p:spPr>
        <p:txBody>
          <a:bodyPr wrap="none" rtlCol="0">
            <a:spAutoFit/>
          </a:bodyPr>
          <a:lstStyle/>
          <a:p>
            <a:r>
              <a:rPr lang="en-US" sz="12000" dirty="0">
                <a:latin typeface="+mn-lt"/>
              </a:rPr>
              <a:t>BIM</a:t>
            </a:r>
          </a:p>
        </p:txBody>
      </p:sp>
      <p:sp>
        <p:nvSpPr>
          <p:cNvPr id="11" name="TextBox 10"/>
          <p:cNvSpPr txBox="1"/>
          <p:nvPr/>
        </p:nvSpPr>
        <p:spPr>
          <a:xfrm>
            <a:off x="18335733" y="2757418"/>
            <a:ext cx="2836033" cy="1938992"/>
          </a:xfrm>
          <a:prstGeom prst="rect">
            <a:avLst/>
          </a:prstGeom>
          <a:noFill/>
        </p:spPr>
        <p:txBody>
          <a:bodyPr wrap="none" rtlCol="0">
            <a:spAutoFit/>
          </a:bodyPr>
          <a:lstStyle/>
          <a:p>
            <a:r>
              <a:rPr lang="en-US" sz="12000" dirty="0">
                <a:latin typeface="+mn-lt"/>
              </a:rPr>
              <a:t>GIS</a:t>
            </a:r>
          </a:p>
        </p:txBody>
      </p:sp>
      <p:sp>
        <p:nvSpPr>
          <p:cNvPr id="13" name="Oval 12"/>
          <p:cNvSpPr/>
          <p:nvPr/>
        </p:nvSpPr>
        <p:spPr bwMode="auto">
          <a:xfrm>
            <a:off x="8382000" y="1371600"/>
            <a:ext cx="7772400" cy="7772400"/>
          </a:xfrm>
          <a:prstGeom prst="ellipse">
            <a:avLst/>
          </a:prstGeom>
          <a:gradFill flip="none" rotWithShape="1">
            <a:gsLst>
              <a:gs pos="0">
                <a:srgbClr val="FFFFFF">
                  <a:alpha val="29000"/>
                </a:srgbClr>
              </a:gs>
              <a:gs pos="100000">
                <a:srgbClr val="FFFFFF">
                  <a:alpha val="29000"/>
                </a:srgbClr>
              </a:gs>
            </a:gsLst>
            <a:path path="circle">
              <a:fillToRect l="50000" t="50000" r="50000" b="50000"/>
            </a:path>
            <a:tileRect/>
          </a:gradFill>
          <a:ln w="9525" cap="flat" cmpd="sng" algn="ctr">
            <a:noFill/>
            <a:prstDash val="solid"/>
            <a:round/>
            <a:headEnd type="stealth" w="med" len="lg"/>
            <a:tailEnd type="none" w="med" len="med"/>
          </a:ln>
          <a:effectLst/>
        </p:spPr>
        <p:txBody>
          <a:bodyPr/>
          <a:lstStyle/>
          <a:p>
            <a:endParaRPr lang="en-US" sz="4800" dirty="0"/>
          </a:p>
        </p:txBody>
      </p:sp>
      <p:sp>
        <p:nvSpPr>
          <p:cNvPr id="12" name="TextBox 11"/>
          <p:cNvSpPr txBox="1"/>
          <p:nvPr/>
        </p:nvSpPr>
        <p:spPr>
          <a:xfrm>
            <a:off x="12314477" y="10760946"/>
            <a:ext cx="3265638" cy="1938992"/>
          </a:xfrm>
          <a:prstGeom prst="rect">
            <a:avLst/>
          </a:prstGeom>
          <a:noFill/>
        </p:spPr>
        <p:txBody>
          <a:bodyPr wrap="none" rtlCol="0">
            <a:spAutoFit/>
          </a:bodyPr>
          <a:lstStyle/>
          <a:p>
            <a:r>
              <a:rPr lang="en-US" sz="12000" dirty="0">
                <a:latin typeface="+mn-lt"/>
              </a:rPr>
              <a:t>Infra</a:t>
            </a:r>
          </a:p>
        </p:txBody>
      </p:sp>
      <p:pic>
        <p:nvPicPr>
          <p:cNvPr id="5" name="Picture 2" descr="C:\data\marketing\graphics\globe3.bmp"/>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47760" y="2121444"/>
            <a:ext cx="6949440" cy="6675120"/>
          </a:xfrm>
          <a:prstGeom prst="rect">
            <a:avLst/>
          </a:prstGeom>
          <a:noFill/>
          <a:ln w="9525">
            <a:noFill/>
            <a:miter lim="800000"/>
            <a:headEnd/>
            <a:tailEnd/>
          </a:ln>
        </p:spPr>
      </p:pic>
    </p:spTree>
    <p:extLst>
      <p:ext uri="{BB962C8B-B14F-4D97-AF65-F5344CB8AC3E}">
        <p14:creationId xmlns:p14="http://schemas.microsoft.com/office/powerpoint/2010/main" val="1039943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5C7933F-61CD-5871-FE35-A6605B1EF9AC}"/>
              </a:ext>
            </a:extLst>
          </p:cNvPr>
          <p:cNvSpPr>
            <a:spLocks noGrp="1"/>
          </p:cNvSpPr>
          <p:nvPr>
            <p:ph type="title"/>
          </p:nvPr>
        </p:nvSpPr>
        <p:spPr/>
        <p:txBody>
          <a:bodyPr/>
          <a:lstStyle/>
          <a:p>
            <a:r>
              <a:rPr lang="en-US" dirty="0"/>
              <a:t>Digital Twins</a:t>
            </a:r>
          </a:p>
        </p:txBody>
      </p:sp>
    </p:spTree>
    <p:extLst>
      <p:ext uri="{BB962C8B-B14F-4D97-AF65-F5344CB8AC3E}">
        <p14:creationId xmlns:p14="http://schemas.microsoft.com/office/powerpoint/2010/main" val="14679601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1E77E0-CF55-589B-A8DB-5B64A19FE1DC}"/>
              </a:ext>
            </a:extLst>
          </p:cNvPr>
          <p:cNvSpPr>
            <a:spLocks noGrp="1"/>
          </p:cNvSpPr>
          <p:nvPr>
            <p:ph type="title"/>
          </p:nvPr>
        </p:nvSpPr>
        <p:spPr/>
        <p:txBody>
          <a:bodyPr>
            <a:normAutofit fontScale="90000"/>
          </a:bodyPr>
          <a:lstStyle/>
          <a:p>
            <a:r>
              <a:rPr lang="en-US" dirty="0"/>
              <a:t>Connecting underground, land, sea, sky, space</a:t>
            </a:r>
          </a:p>
        </p:txBody>
      </p:sp>
      <p:pic>
        <p:nvPicPr>
          <p:cNvPr id="1026" name="Picture 2" descr="Create a cartoon-style schematic of a harbor that includes both above and underground elements. The surface should feature various buildings indicative of a bustling harbor area, such as warehouses, docks, and administrative offices. An airplane should be depicted flying overhead, symbolizing the connectivity of the harbor to air transport. Additionally, a satellite should be shown orbiting above the Earth, hinting at the global communication and navigation systems that support the harbor's operations. The underground portion should reveal submerged infrastructure like tunnels or storage facilities, showcasing the complex logistics that support the harbor's functionality. This illustration should combine technical accuracy with a playful, accessible aesthetic, making it engaging for viewers of all ages.">
            <a:extLst>
              <a:ext uri="{FF2B5EF4-FFF2-40B4-BE49-F238E27FC236}">
                <a16:creationId xmlns:a16="http://schemas.microsoft.com/office/drawing/2014/main" xmlns="" id="{F7D3BBCC-5562-C12E-5518-7AC2E349F1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5923" y="2385600"/>
            <a:ext cx="18823490" cy="107562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5CD0B24C-28BC-8621-ACD0-6F7A62F6B266}"/>
              </a:ext>
            </a:extLst>
          </p:cNvPr>
          <p:cNvSpPr txBox="1"/>
          <p:nvPr/>
        </p:nvSpPr>
        <p:spPr>
          <a:xfrm>
            <a:off x="1575923" y="13147623"/>
            <a:ext cx="12841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262626"/>
                </a:solidFill>
                <a:effectLst/>
                <a:uFillTx/>
                <a:latin typeface="Mont Book"/>
                <a:ea typeface="Mont Book"/>
                <a:cs typeface="Mont Book"/>
                <a:sym typeface="Mont Book"/>
              </a:rPr>
              <a:t>DALL-E: </a:t>
            </a:r>
            <a:r>
              <a:rPr lang="en-US" b="0" i="0" dirty="0">
                <a:solidFill>
                  <a:srgbClr val="0D0D0D"/>
                </a:solidFill>
                <a:effectLst/>
                <a:latin typeface="Söhne"/>
              </a:rPr>
              <a:t>draw a cartoon schematic of a harbor including underground, buildings, airplane, and satellite</a:t>
            </a:r>
            <a:endParaRPr kumimoji="0" lang="en-US" sz="2400" b="0" i="0" u="none" strike="noStrike" cap="none" spc="0" normalizeH="0" baseline="0" dirty="0">
              <a:ln>
                <a:noFill/>
              </a:ln>
              <a:solidFill>
                <a:srgbClr val="262626"/>
              </a:solidFill>
              <a:effectLst/>
              <a:uFillTx/>
              <a:latin typeface="Mont Book"/>
              <a:ea typeface="Mont Book"/>
              <a:cs typeface="Mont Book"/>
              <a:sym typeface="Mont Book"/>
            </a:endParaRPr>
          </a:p>
        </p:txBody>
      </p:sp>
    </p:spTree>
    <p:extLst>
      <p:ext uri="{BB962C8B-B14F-4D97-AF65-F5344CB8AC3E}">
        <p14:creationId xmlns:p14="http://schemas.microsoft.com/office/powerpoint/2010/main" val="2721503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5C0CC3-5EE8-2C68-595F-3289191E48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79269" y="120751"/>
            <a:ext cx="8501910" cy="13474497"/>
          </a:xfrm>
          <a:prstGeom prst="rect">
            <a:avLst/>
          </a:prstGeom>
        </p:spPr>
      </p:pic>
      <p:sp>
        <p:nvSpPr>
          <p:cNvPr id="4" name="TextBox 3">
            <a:extLst>
              <a:ext uri="{FF2B5EF4-FFF2-40B4-BE49-F238E27FC236}">
                <a16:creationId xmlns:a16="http://schemas.microsoft.com/office/drawing/2014/main" xmlns="" id="{F3808A67-697A-7555-82EC-398C3FB2CDBF}"/>
              </a:ext>
            </a:extLst>
          </p:cNvPr>
          <p:cNvSpPr txBox="1"/>
          <p:nvPr/>
        </p:nvSpPr>
        <p:spPr>
          <a:xfrm>
            <a:off x="402822" y="2333609"/>
            <a:ext cx="14138368"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5400" b="0" i="0" dirty="0">
                <a:solidFill>
                  <a:srgbClr val="181818"/>
                </a:solidFill>
                <a:effectLst/>
                <a:highlight>
                  <a:srgbClr val="FFFFFF"/>
                </a:highlight>
                <a:latin typeface="Merriweather" pitchFamily="2" charset="77"/>
              </a:rPr>
              <a:t>“The nice thing about standards is that you have so many to choose from…”</a:t>
            </a:r>
          </a:p>
          <a:p>
            <a:pPr marL="0" marR="0" indent="0" algn="l" defTabSz="2438338" rtl="0" fontAlgn="auto" latinLnBrk="0" hangingPunct="0">
              <a:lnSpc>
                <a:spcPct val="100000"/>
              </a:lnSpc>
              <a:spcBef>
                <a:spcPts val="0"/>
              </a:spcBef>
              <a:spcAft>
                <a:spcPts val="0"/>
              </a:spcAft>
              <a:buClrTx/>
              <a:buSzTx/>
              <a:buFontTx/>
              <a:buNone/>
              <a:tabLst/>
            </a:pPr>
            <a:endParaRPr kumimoji="0" lang="en-US" sz="5400" u="none" strike="noStrike" cap="none" spc="0" normalizeH="0" baseline="0" dirty="0">
              <a:ln>
                <a:noFill/>
              </a:ln>
              <a:solidFill>
                <a:srgbClr val="181818"/>
              </a:solidFill>
              <a:highlight>
                <a:srgbClr val="FFFFFF"/>
              </a:highlight>
              <a:uFillTx/>
              <a:latin typeface="Merriweather" pitchFamily="2" charset="77"/>
              <a:ea typeface="Mont Book"/>
              <a:cs typeface="Mont Book"/>
              <a:sym typeface="Mont Book"/>
            </a:endParaRPr>
          </a:p>
          <a:p>
            <a:pPr marL="0" marR="0" indent="0" algn="l" defTabSz="2438338" rtl="0" fontAlgn="auto" latinLnBrk="0" hangingPunct="0">
              <a:lnSpc>
                <a:spcPct val="100000"/>
              </a:lnSpc>
              <a:spcBef>
                <a:spcPts val="0"/>
              </a:spcBef>
              <a:spcAft>
                <a:spcPts val="0"/>
              </a:spcAft>
              <a:buClrTx/>
              <a:buSzTx/>
              <a:buFontTx/>
              <a:buNone/>
              <a:tabLst/>
            </a:pPr>
            <a:r>
              <a:rPr lang="en-US" sz="5400" b="0" i="0" dirty="0">
                <a:solidFill>
                  <a:srgbClr val="181818"/>
                </a:solidFill>
                <a:effectLst/>
                <a:highlight>
                  <a:srgbClr val="FFFFFF"/>
                </a:highlight>
                <a:latin typeface="Merriweather" pitchFamily="2" charset="77"/>
              </a:rPr>
              <a:t>Andrew Tanenbaum</a:t>
            </a:r>
            <a:endParaRPr kumimoji="0" lang="en-US" sz="5400" b="0" i="0" u="none" strike="noStrike" cap="none" spc="0" normalizeH="0" baseline="0" dirty="0">
              <a:ln>
                <a:noFill/>
              </a:ln>
              <a:solidFill>
                <a:srgbClr val="262626"/>
              </a:solidFill>
              <a:effectLst/>
              <a:uFillTx/>
              <a:latin typeface="Mont Book"/>
              <a:ea typeface="Mont Book"/>
              <a:cs typeface="Mont Book"/>
              <a:sym typeface="Mont Book"/>
            </a:endParaRPr>
          </a:p>
        </p:txBody>
      </p:sp>
    </p:spTree>
    <p:extLst>
      <p:ext uri="{BB962C8B-B14F-4D97-AF65-F5344CB8AC3E}">
        <p14:creationId xmlns:p14="http://schemas.microsoft.com/office/powerpoint/2010/main" val="86525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5C0CC3-5EE8-2C68-595F-3289191E48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79269" y="120751"/>
            <a:ext cx="8501910" cy="13474497"/>
          </a:xfrm>
          <a:prstGeom prst="rect">
            <a:avLst/>
          </a:prstGeom>
        </p:spPr>
      </p:pic>
      <p:sp>
        <p:nvSpPr>
          <p:cNvPr id="2" name="TextBox 1">
            <a:extLst>
              <a:ext uri="{FF2B5EF4-FFF2-40B4-BE49-F238E27FC236}">
                <a16:creationId xmlns:a16="http://schemas.microsoft.com/office/drawing/2014/main" xmlns="" id="{1944B077-0646-6512-49D2-862A6ACEABB6}"/>
              </a:ext>
            </a:extLst>
          </p:cNvPr>
          <p:cNvSpPr txBox="1"/>
          <p:nvPr/>
        </p:nvSpPr>
        <p:spPr>
          <a:xfrm>
            <a:off x="921490" y="954616"/>
            <a:ext cx="10274333"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8000" i="0" u="none" strike="noStrike" cap="none" spc="0" normalizeH="0" baseline="0" dirty="0">
                <a:ln>
                  <a:noFill/>
                </a:ln>
                <a:solidFill>
                  <a:srgbClr val="262626"/>
                </a:solidFill>
                <a:effectLst/>
                <a:uFillTx/>
                <a:latin typeface="Mont Book"/>
                <a:ea typeface="Mont Book"/>
                <a:cs typeface="Mont Book"/>
                <a:sym typeface="Mont Book"/>
              </a:rPr>
              <a:t>Discrete functions represented by individual Standards linked to form solutions</a:t>
            </a:r>
          </a:p>
        </p:txBody>
      </p:sp>
      <p:sp>
        <p:nvSpPr>
          <p:cNvPr id="5" name="Freeform 4">
            <a:extLst>
              <a:ext uri="{FF2B5EF4-FFF2-40B4-BE49-F238E27FC236}">
                <a16:creationId xmlns:a16="http://schemas.microsoft.com/office/drawing/2014/main" xmlns="" id="{253EE304-9987-92FA-A096-10505472ABF3}"/>
              </a:ext>
            </a:extLst>
          </p:cNvPr>
          <p:cNvSpPr/>
          <p:nvPr/>
        </p:nvSpPr>
        <p:spPr bwMode="auto">
          <a:xfrm>
            <a:off x="16158116" y="976920"/>
            <a:ext cx="4432064" cy="10605063"/>
          </a:xfrm>
          <a:custGeom>
            <a:avLst/>
            <a:gdLst>
              <a:gd name="connsiteX0" fmla="*/ 2493168 w 2493168"/>
              <a:gd name="connsiteY0" fmla="*/ 3357562 h 3357562"/>
              <a:gd name="connsiteX1" fmla="*/ 1150143 w 2493168"/>
              <a:gd name="connsiteY1" fmla="*/ 2414587 h 3357562"/>
              <a:gd name="connsiteX2" fmla="*/ 121443 w 2493168"/>
              <a:gd name="connsiteY2" fmla="*/ 1285875 h 3357562"/>
              <a:gd name="connsiteX3" fmla="*/ 64293 w 2493168"/>
              <a:gd name="connsiteY3" fmla="*/ 685800 h 3357562"/>
              <a:gd name="connsiteX4" fmla="*/ 521493 w 2493168"/>
              <a:gd name="connsiteY4" fmla="*/ 0 h 3357562"/>
              <a:gd name="connsiteX0" fmla="*/ 2950368 w 2950368"/>
              <a:gd name="connsiteY0" fmla="*/ 2639315 h 2639315"/>
              <a:gd name="connsiteX1" fmla="*/ 1150143 w 2950368"/>
              <a:gd name="connsiteY1" fmla="*/ 2414587 h 2639315"/>
              <a:gd name="connsiteX2" fmla="*/ 121443 w 2950368"/>
              <a:gd name="connsiteY2" fmla="*/ 1285875 h 2639315"/>
              <a:gd name="connsiteX3" fmla="*/ 64293 w 2950368"/>
              <a:gd name="connsiteY3" fmla="*/ 685800 h 2639315"/>
              <a:gd name="connsiteX4" fmla="*/ 521493 w 2950368"/>
              <a:gd name="connsiteY4" fmla="*/ 0 h 2639315"/>
              <a:gd name="connsiteX0" fmla="*/ 3048270 w 3048270"/>
              <a:gd name="connsiteY0" fmla="*/ 2639315 h 2639315"/>
              <a:gd name="connsiteX1" fmla="*/ 2662508 w 3048270"/>
              <a:gd name="connsiteY1" fmla="*/ 1409042 h 2639315"/>
              <a:gd name="connsiteX2" fmla="*/ 219345 w 3048270"/>
              <a:gd name="connsiteY2" fmla="*/ 1285875 h 2639315"/>
              <a:gd name="connsiteX3" fmla="*/ 162195 w 3048270"/>
              <a:gd name="connsiteY3" fmla="*/ 685800 h 2639315"/>
              <a:gd name="connsiteX4" fmla="*/ 619395 w 3048270"/>
              <a:gd name="connsiteY4" fmla="*/ 0 h 2639315"/>
              <a:gd name="connsiteX0" fmla="*/ 3088110 w 3088110"/>
              <a:gd name="connsiteY0" fmla="*/ 2639315 h 2639315"/>
              <a:gd name="connsiteX1" fmla="*/ 2702348 w 3088110"/>
              <a:gd name="connsiteY1" fmla="*/ 1409042 h 2639315"/>
              <a:gd name="connsiteX2" fmla="*/ 259185 w 3088110"/>
              <a:gd name="connsiteY2" fmla="*/ 1285875 h 2639315"/>
              <a:gd name="connsiteX3" fmla="*/ 116310 w 3088110"/>
              <a:gd name="connsiteY3" fmla="*/ 633564 h 2639315"/>
              <a:gd name="connsiteX4" fmla="*/ 659235 w 3088110"/>
              <a:gd name="connsiteY4" fmla="*/ 0 h 2639315"/>
              <a:gd name="connsiteX0" fmla="*/ 2974649 w 2974649"/>
              <a:gd name="connsiteY0" fmla="*/ 2639315 h 2639315"/>
              <a:gd name="connsiteX1" fmla="*/ 2588887 w 2974649"/>
              <a:gd name="connsiteY1" fmla="*/ 1409042 h 2639315"/>
              <a:gd name="connsiteX2" fmla="*/ 1488749 w 2974649"/>
              <a:gd name="connsiteY2" fmla="*/ 776573 h 2639315"/>
              <a:gd name="connsiteX3" fmla="*/ 2849 w 2974649"/>
              <a:gd name="connsiteY3" fmla="*/ 633564 h 2639315"/>
              <a:gd name="connsiteX4" fmla="*/ 545774 w 2974649"/>
              <a:gd name="connsiteY4" fmla="*/ 0 h 2639315"/>
              <a:gd name="connsiteX0" fmla="*/ 2974649 w 2974649"/>
              <a:gd name="connsiteY0" fmla="*/ 4728760 h 4728760"/>
              <a:gd name="connsiteX1" fmla="*/ 2588887 w 2974649"/>
              <a:gd name="connsiteY1" fmla="*/ 3498487 h 4728760"/>
              <a:gd name="connsiteX2" fmla="*/ 1488749 w 2974649"/>
              <a:gd name="connsiteY2" fmla="*/ 2866018 h 4728760"/>
              <a:gd name="connsiteX3" fmla="*/ 2849 w 2974649"/>
              <a:gd name="connsiteY3" fmla="*/ 2723009 h 4728760"/>
              <a:gd name="connsiteX4" fmla="*/ 2917499 w 2974649"/>
              <a:gd name="connsiteY4" fmla="*/ 0 h 4728760"/>
              <a:gd name="connsiteX0" fmla="*/ 1509502 w 2283969"/>
              <a:gd name="connsiteY0" fmla="*/ 4728760 h 4728760"/>
              <a:gd name="connsiteX1" fmla="*/ 1123740 w 2283969"/>
              <a:gd name="connsiteY1" fmla="*/ 3498487 h 4728760"/>
              <a:gd name="connsiteX2" fmla="*/ 23602 w 2283969"/>
              <a:gd name="connsiteY2" fmla="*/ 2866018 h 4728760"/>
              <a:gd name="connsiteX3" fmla="*/ 2281027 w 2283969"/>
              <a:gd name="connsiteY3" fmla="*/ 1678287 h 4728760"/>
              <a:gd name="connsiteX4" fmla="*/ 1452352 w 2283969"/>
              <a:gd name="connsiteY4" fmla="*/ 0 h 4728760"/>
              <a:gd name="connsiteX0" fmla="*/ 1146374 w 1920841"/>
              <a:gd name="connsiteY0" fmla="*/ 4728760 h 4728760"/>
              <a:gd name="connsiteX1" fmla="*/ 760612 w 1920841"/>
              <a:gd name="connsiteY1" fmla="*/ 3498487 h 4728760"/>
              <a:gd name="connsiteX2" fmla="*/ 31949 w 1920841"/>
              <a:gd name="connsiteY2" fmla="*/ 2709310 h 4728760"/>
              <a:gd name="connsiteX3" fmla="*/ 1917899 w 1920841"/>
              <a:gd name="connsiteY3" fmla="*/ 1678287 h 4728760"/>
              <a:gd name="connsiteX4" fmla="*/ 1089224 w 1920841"/>
              <a:gd name="connsiteY4" fmla="*/ 0 h 4728760"/>
              <a:gd name="connsiteX0" fmla="*/ 1129135 w 1903602"/>
              <a:gd name="connsiteY0" fmla="*/ 4728760 h 4728760"/>
              <a:gd name="connsiteX1" fmla="*/ 1029123 w 1903602"/>
              <a:gd name="connsiteY1" fmla="*/ 3563782 h 4728760"/>
              <a:gd name="connsiteX2" fmla="*/ 14710 w 1903602"/>
              <a:gd name="connsiteY2" fmla="*/ 2709310 h 4728760"/>
              <a:gd name="connsiteX3" fmla="*/ 1900660 w 1903602"/>
              <a:gd name="connsiteY3" fmla="*/ 1678287 h 4728760"/>
              <a:gd name="connsiteX4" fmla="*/ 1071985 w 1903602"/>
              <a:gd name="connsiteY4" fmla="*/ 0 h 4728760"/>
              <a:gd name="connsiteX0" fmla="*/ 1157772 w 1903664"/>
              <a:gd name="connsiteY0" fmla="*/ 4859350 h 4859350"/>
              <a:gd name="connsiteX1" fmla="*/ 1029185 w 1903664"/>
              <a:gd name="connsiteY1" fmla="*/ 3563782 h 4859350"/>
              <a:gd name="connsiteX2" fmla="*/ 14772 w 1903664"/>
              <a:gd name="connsiteY2" fmla="*/ 2709310 h 4859350"/>
              <a:gd name="connsiteX3" fmla="*/ 1900722 w 1903664"/>
              <a:gd name="connsiteY3" fmla="*/ 1678287 h 4859350"/>
              <a:gd name="connsiteX4" fmla="*/ 1072047 w 1903664"/>
              <a:gd name="connsiteY4" fmla="*/ 0 h 4859350"/>
              <a:gd name="connsiteX0" fmla="*/ 1147048 w 1451924"/>
              <a:gd name="connsiteY0" fmla="*/ 4859350 h 4859350"/>
              <a:gd name="connsiteX1" fmla="*/ 1018461 w 1451924"/>
              <a:gd name="connsiteY1" fmla="*/ 3563782 h 4859350"/>
              <a:gd name="connsiteX2" fmla="*/ 4048 w 1451924"/>
              <a:gd name="connsiteY2" fmla="*/ 2709310 h 4859350"/>
              <a:gd name="connsiteX3" fmla="*/ 1447086 w 1451924"/>
              <a:gd name="connsiteY3" fmla="*/ 1730523 h 4859350"/>
              <a:gd name="connsiteX4" fmla="*/ 1061323 w 1451924"/>
              <a:gd name="connsiteY4" fmla="*/ 0 h 4859350"/>
              <a:gd name="connsiteX0" fmla="*/ 1147048 w 1761411"/>
              <a:gd name="connsiteY0" fmla="*/ 4754878 h 4754878"/>
              <a:gd name="connsiteX1" fmla="*/ 1018461 w 1761411"/>
              <a:gd name="connsiteY1" fmla="*/ 3459310 h 4754878"/>
              <a:gd name="connsiteX2" fmla="*/ 4048 w 1761411"/>
              <a:gd name="connsiteY2" fmla="*/ 2604838 h 4754878"/>
              <a:gd name="connsiteX3" fmla="*/ 1447086 w 1761411"/>
              <a:gd name="connsiteY3" fmla="*/ 1626051 h 4754878"/>
              <a:gd name="connsiteX4" fmla="*/ 1761411 w 1761411"/>
              <a:gd name="connsiteY4" fmla="*/ 0 h 4754878"/>
              <a:gd name="connsiteX0" fmla="*/ 1224846 w 1839209"/>
              <a:gd name="connsiteY0" fmla="*/ 4754878 h 4754878"/>
              <a:gd name="connsiteX1" fmla="*/ 1096259 w 1839209"/>
              <a:gd name="connsiteY1" fmla="*/ 3459310 h 4754878"/>
              <a:gd name="connsiteX2" fmla="*/ 3787 w 1839209"/>
              <a:gd name="connsiteY2" fmla="*/ 2370412 h 4754878"/>
              <a:gd name="connsiteX3" fmla="*/ 1524884 w 1839209"/>
              <a:gd name="connsiteY3" fmla="*/ 1626051 h 4754878"/>
              <a:gd name="connsiteX4" fmla="*/ 1839209 w 1839209"/>
              <a:gd name="connsiteY4" fmla="*/ 0 h 4754878"/>
              <a:gd name="connsiteX0" fmla="*/ 1235395 w 2000138"/>
              <a:gd name="connsiteY0" fmla="*/ 4754878 h 4754878"/>
              <a:gd name="connsiteX1" fmla="*/ 1106808 w 2000138"/>
              <a:gd name="connsiteY1" fmla="*/ 3459310 h 4754878"/>
              <a:gd name="connsiteX2" fmla="*/ 14336 w 2000138"/>
              <a:gd name="connsiteY2" fmla="*/ 2370412 h 4754878"/>
              <a:gd name="connsiteX3" fmla="*/ 1992633 w 2000138"/>
              <a:gd name="connsiteY3" fmla="*/ 1361048 h 4754878"/>
              <a:gd name="connsiteX4" fmla="*/ 1849758 w 2000138"/>
              <a:gd name="connsiteY4" fmla="*/ 0 h 4754878"/>
              <a:gd name="connsiteX0" fmla="*/ 1277628 w 2042371"/>
              <a:gd name="connsiteY0" fmla="*/ 4754878 h 4754878"/>
              <a:gd name="connsiteX1" fmla="*/ 602632 w 2042371"/>
              <a:gd name="connsiteY1" fmla="*/ 3795660 h 4754878"/>
              <a:gd name="connsiteX2" fmla="*/ 56569 w 2042371"/>
              <a:gd name="connsiteY2" fmla="*/ 2370412 h 4754878"/>
              <a:gd name="connsiteX3" fmla="*/ 2034866 w 2042371"/>
              <a:gd name="connsiteY3" fmla="*/ 1361048 h 4754878"/>
              <a:gd name="connsiteX4" fmla="*/ 1891991 w 2042371"/>
              <a:gd name="connsiteY4" fmla="*/ 0 h 4754878"/>
              <a:gd name="connsiteX0" fmla="*/ 124271 w 2126799"/>
              <a:gd name="connsiteY0" fmla="*/ 4938341 h 4938341"/>
              <a:gd name="connsiteX1" fmla="*/ 687060 w 2126799"/>
              <a:gd name="connsiteY1" fmla="*/ 3795660 h 4938341"/>
              <a:gd name="connsiteX2" fmla="*/ 140997 w 2126799"/>
              <a:gd name="connsiteY2" fmla="*/ 2370412 h 4938341"/>
              <a:gd name="connsiteX3" fmla="*/ 2119294 w 2126799"/>
              <a:gd name="connsiteY3" fmla="*/ 1361048 h 4938341"/>
              <a:gd name="connsiteX4" fmla="*/ 1976419 w 2126799"/>
              <a:gd name="connsiteY4" fmla="*/ 0 h 4938341"/>
              <a:gd name="connsiteX0" fmla="*/ 109843 w 2324245"/>
              <a:gd name="connsiteY0" fmla="*/ 4856801 h 4856801"/>
              <a:gd name="connsiteX1" fmla="*/ 884506 w 2324245"/>
              <a:gd name="connsiteY1" fmla="*/ 3795660 h 4856801"/>
              <a:gd name="connsiteX2" fmla="*/ 338443 w 2324245"/>
              <a:gd name="connsiteY2" fmla="*/ 2370412 h 4856801"/>
              <a:gd name="connsiteX3" fmla="*/ 2316740 w 2324245"/>
              <a:gd name="connsiteY3" fmla="*/ 1361048 h 4856801"/>
              <a:gd name="connsiteX4" fmla="*/ 2173865 w 2324245"/>
              <a:gd name="connsiteY4" fmla="*/ 0 h 4856801"/>
              <a:gd name="connsiteX0" fmla="*/ 0 w 2214402"/>
              <a:gd name="connsiteY0" fmla="*/ 4856801 h 4856801"/>
              <a:gd name="connsiteX1" fmla="*/ 774663 w 2214402"/>
              <a:gd name="connsiteY1" fmla="*/ 3795660 h 4856801"/>
              <a:gd name="connsiteX2" fmla="*/ 228600 w 2214402"/>
              <a:gd name="connsiteY2" fmla="*/ 2370412 h 4856801"/>
              <a:gd name="connsiteX3" fmla="*/ 2206897 w 2214402"/>
              <a:gd name="connsiteY3" fmla="*/ 1361048 h 4856801"/>
              <a:gd name="connsiteX4" fmla="*/ 2064022 w 2214402"/>
              <a:gd name="connsiteY4" fmla="*/ 0 h 4856801"/>
              <a:gd name="connsiteX0" fmla="*/ 0 w 2216032"/>
              <a:gd name="connsiteY0" fmla="*/ 4846608 h 4846608"/>
              <a:gd name="connsiteX1" fmla="*/ 774663 w 2216032"/>
              <a:gd name="connsiteY1" fmla="*/ 3785467 h 4846608"/>
              <a:gd name="connsiteX2" fmla="*/ 228600 w 2216032"/>
              <a:gd name="connsiteY2" fmla="*/ 2360219 h 4846608"/>
              <a:gd name="connsiteX3" fmla="*/ 2206897 w 2216032"/>
              <a:gd name="connsiteY3" fmla="*/ 1350855 h 4846608"/>
              <a:gd name="connsiteX4" fmla="*/ 2142081 w 2216032"/>
              <a:gd name="connsiteY4" fmla="*/ 0 h 48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032" h="4846608">
                <a:moveTo>
                  <a:pt x="0" y="4846608"/>
                </a:moveTo>
                <a:cubicBezTo>
                  <a:pt x="39088" y="4282759"/>
                  <a:pt x="736563" y="4199865"/>
                  <a:pt x="774663" y="3785467"/>
                </a:cubicBezTo>
                <a:cubicBezTo>
                  <a:pt x="812763" y="3371069"/>
                  <a:pt x="-10106" y="2765988"/>
                  <a:pt x="228600" y="2360219"/>
                </a:cubicBezTo>
                <a:cubicBezTo>
                  <a:pt x="467306" y="1954450"/>
                  <a:pt x="2140222" y="1565167"/>
                  <a:pt x="2206897" y="1350855"/>
                </a:cubicBezTo>
                <a:cubicBezTo>
                  <a:pt x="2273572" y="1136543"/>
                  <a:pt x="1946818" y="235744"/>
                  <a:pt x="2142081" y="0"/>
                </a:cubicBezTo>
              </a:path>
            </a:pathLst>
          </a:custGeom>
          <a:noFill/>
          <a:ln w="381000" cap="flat" cmpd="sng" algn="ctr">
            <a:solidFill>
              <a:srgbClr val="FF0000">
                <a:alpha val="37000"/>
              </a:srgbClr>
            </a:solidFill>
            <a:prstDash val="solid"/>
            <a:round/>
            <a:headEnd type="none" w="med" len="med"/>
            <a:tailEnd type="triangle" w="med" len="med"/>
          </a:ln>
          <a:effectLst/>
        </p:spPr>
        <p:txBody>
          <a:bodyPr rtlCol="0" anchor="ctr"/>
          <a:lstStyle/>
          <a:p>
            <a:pPr defTabSz="1828800" hangingPunct="1">
              <a:defRPr/>
            </a:pPr>
            <a:endParaRPr lang="en-US" sz="36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4767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69BB1E-44E0-5749-9388-372A6FABB0AD}"/>
              </a:ext>
            </a:extLst>
          </p:cNvPr>
          <p:cNvSpPr>
            <a:spLocks noGrp="1"/>
          </p:cNvSpPr>
          <p:nvPr>
            <p:ph type="title"/>
          </p:nvPr>
        </p:nvSpPr>
        <p:spPr/>
        <p:txBody>
          <a:bodyPr/>
          <a:lstStyle/>
          <a:p>
            <a:r>
              <a:rPr lang="en-US" dirty="0"/>
              <a:t>KML</a:t>
            </a:r>
          </a:p>
        </p:txBody>
      </p:sp>
      <p:sp>
        <p:nvSpPr>
          <p:cNvPr id="3" name="Content Placeholder 2">
            <a:extLst>
              <a:ext uri="{FF2B5EF4-FFF2-40B4-BE49-F238E27FC236}">
                <a16:creationId xmlns:a16="http://schemas.microsoft.com/office/drawing/2014/main" xmlns="" id="{E6E9158F-70EA-1241-95CF-43EE657EE4AA}"/>
              </a:ext>
            </a:extLst>
          </p:cNvPr>
          <p:cNvSpPr>
            <a:spLocks noGrp="1"/>
          </p:cNvSpPr>
          <p:nvPr>
            <p:ph idx="1"/>
          </p:nvPr>
        </p:nvSpPr>
        <p:spPr>
          <a:xfrm>
            <a:off x="923928" y="2559050"/>
            <a:ext cx="7881268" cy="9782176"/>
          </a:xfrm>
        </p:spPr>
        <p:txBody>
          <a:bodyPr/>
          <a:lstStyle/>
          <a:p>
            <a:r>
              <a:rPr lang="en-US" dirty="0"/>
              <a:t>Geometry: 2D + extrude</a:t>
            </a:r>
          </a:p>
          <a:p>
            <a:r>
              <a:rPr lang="en-US" dirty="0"/>
              <a:t>Can insert 3D models, such as COLLADA files</a:t>
            </a:r>
          </a:p>
          <a:p>
            <a:r>
              <a:rPr lang="en-US" dirty="0"/>
              <a:t>Levels of Detail (LOD) for datasets</a:t>
            </a:r>
          </a:p>
          <a:p>
            <a:r>
              <a:rPr lang="en-US" dirty="0"/>
              <a:t>Portray statistical data</a:t>
            </a:r>
          </a:p>
          <a:p>
            <a:r>
              <a:rPr lang="en-US" dirty="0"/>
              <a:t>Limited to KML Coordinate Reference System (adapted from WGS84)</a:t>
            </a:r>
          </a:p>
          <a:p>
            <a:endParaRPr lang="en-US" dirty="0"/>
          </a:p>
        </p:txBody>
      </p:sp>
      <p:pic>
        <p:nvPicPr>
          <p:cNvPr id="5" name="Picture 4">
            <a:extLst>
              <a:ext uri="{FF2B5EF4-FFF2-40B4-BE49-F238E27FC236}">
                <a16:creationId xmlns:a16="http://schemas.microsoft.com/office/drawing/2014/main" xmlns="" id="{D7A5ABFE-BA60-E142-B3AD-8712B45974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61654" y="2649538"/>
            <a:ext cx="15314364" cy="9601200"/>
          </a:xfrm>
          <a:prstGeom prst="rect">
            <a:avLst/>
          </a:prstGeom>
        </p:spPr>
      </p:pic>
    </p:spTree>
    <p:extLst>
      <p:ext uri="{BB962C8B-B14F-4D97-AF65-F5344CB8AC3E}">
        <p14:creationId xmlns:p14="http://schemas.microsoft.com/office/powerpoint/2010/main" val="863718420"/>
      </p:ext>
    </p:extLst>
  </p:cSld>
  <p:clrMapOvr>
    <a:masterClrMapping/>
  </p:clrMapOvr>
</p:sld>
</file>

<file path=ppt/theme/theme1.xml><?xml version="1.0" encoding="utf-8"?>
<a:theme xmlns:a="http://schemas.openxmlformats.org/drawingml/2006/main" name="30_BasicColor">
  <a:themeElements>
    <a:clrScheme name="30_BasicColor">
      <a:dk1>
        <a:srgbClr val="262626"/>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Arial"/>
        <a:ea typeface="Arial"/>
        <a:cs typeface="Arial"/>
      </a:majorFont>
      <a:minorFont>
        <a:latin typeface="Arial"/>
        <a:ea typeface="Arial"/>
        <a:cs typeface="Arial"/>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Arial"/>
        <a:ea typeface="Arial"/>
        <a:cs typeface="Arial"/>
      </a:majorFont>
      <a:minorFont>
        <a:latin typeface="Arial"/>
        <a:ea typeface="Arial"/>
        <a:cs typeface="Arial"/>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2626"/>
            </a:solidFill>
            <a:effectLst/>
            <a:uFillTx/>
            <a:latin typeface="Mont Book"/>
            <a:ea typeface="Mont Book"/>
            <a:cs typeface="Mont Book"/>
            <a:sym typeface="Mont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13029</TotalTime>
  <Words>670</Words>
  <Application>Microsoft Office PowerPoint</Application>
  <PresentationFormat>ユーザー設定</PresentationFormat>
  <Paragraphs>142</Paragraphs>
  <Slides>32</Slides>
  <Notes>6</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34" baseType="lpstr">
      <vt:lpstr>30_BasicColor</vt:lpstr>
      <vt:lpstr>Bitmap Image</vt:lpstr>
      <vt:lpstr>OGC and GeoBIM</vt:lpstr>
      <vt:lpstr>PowerPoint プレゼンテーション</vt:lpstr>
      <vt:lpstr>PowerPoint プレゼンテーション</vt:lpstr>
      <vt:lpstr>OGC vision in 2012</vt:lpstr>
      <vt:lpstr>Digital Twins</vt:lpstr>
      <vt:lpstr>Connecting underground, land, sea, sky, space</vt:lpstr>
      <vt:lpstr>PowerPoint プレゼンテーション</vt:lpstr>
      <vt:lpstr>PowerPoint プレゼンテーション</vt:lpstr>
      <vt:lpstr>KML</vt:lpstr>
      <vt:lpstr>PowerPoint プレゼンテーション</vt:lpstr>
      <vt:lpstr>CityGML 3.0 Module Overview</vt:lpstr>
      <vt:lpstr>OGC CityGML Standard: Solar Energy Production Potential Analysis</vt:lpstr>
      <vt:lpstr>Singapore 3D City Model</vt:lpstr>
      <vt:lpstr>New York City 3D Model Built from Available Open NYC Data</vt:lpstr>
      <vt:lpstr>OGC CityGML 3.0 Challenge</vt:lpstr>
      <vt:lpstr>CityJSON</vt:lpstr>
      <vt:lpstr>IndoorGML: Integrated Outdoor / Indoor location/navigation</vt:lpstr>
      <vt:lpstr>CDB</vt:lpstr>
      <vt:lpstr>CDB in action</vt:lpstr>
      <vt:lpstr>Map this…</vt:lpstr>
      <vt:lpstr>… or get this - NYC Steam Explosion: July 2018</vt:lpstr>
      <vt:lpstr>Model for Underground Data Definition and Integration (MUDDI)</vt:lpstr>
      <vt:lpstr>Doing something about it</vt:lpstr>
      <vt:lpstr>Integrated Digital Build Environment and others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bim</dc:creator>
  <cp:lastModifiedBy>tanaka chieri</cp:lastModifiedBy>
  <cp:revision>102</cp:revision>
  <dcterms:modified xsi:type="dcterms:W3CDTF">2024-11-08T03:45:45Z</dcterms:modified>
</cp:coreProperties>
</file>